
<file path=[Content_Types].xml><?xml version="1.0" encoding="utf-8"?>
<Types xmlns="http://schemas.openxmlformats.org/package/2006/content-types">
  <Default Extension="png" ContentType="image/png"/>
  <Default Extension="MOV" ContentType="video/quicktime"/>
  <Default Extension="emf" ContentType="image/x-emf"/>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0" r:id="rId3"/>
    <p:sldId id="342" r:id="rId4"/>
    <p:sldId id="344" r:id="rId5"/>
    <p:sldId id="343" r:id="rId6"/>
    <p:sldId id="348" r:id="rId7"/>
    <p:sldId id="345" r:id="rId8"/>
    <p:sldId id="346" r:id="rId9"/>
    <p:sldId id="331" r:id="rId10"/>
    <p:sldId id="263" r:id="rId11"/>
    <p:sldId id="327" r:id="rId12"/>
    <p:sldId id="326" r:id="rId13"/>
    <p:sldId id="325" r:id="rId14"/>
    <p:sldId id="289" r:id="rId15"/>
    <p:sldId id="330" r:id="rId16"/>
    <p:sldId id="329" r:id="rId17"/>
    <p:sldId id="328" r:id="rId18"/>
    <p:sldId id="290" r:id="rId19"/>
    <p:sldId id="264" r:id="rId20"/>
    <p:sldId id="267" r:id="rId21"/>
    <p:sldId id="265" r:id="rId22"/>
    <p:sldId id="268" r:id="rId23"/>
    <p:sldId id="349" r:id="rId24"/>
    <p:sldId id="269" r:id="rId25"/>
    <p:sldId id="315" r:id="rId26"/>
    <p:sldId id="317" r:id="rId27"/>
    <p:sldId id="350" r:id="rId28"/>
    <p:sldId id="352" r:id="rId29"/>
    <p:sldId id="347" r:id="rId30"/>
    <p:sldId id="334" r:id="rId31"/>
    <p:sldId id="353" r:id="rId32"/>
    <p:sldId id="336" r:id="rId33"/>
    <p:sldId id="354" r:id="rId34"/>
    <p:sldId id="337" r:id="rId35"/>
    <p:sldId id="338" r:id="rId36"/>
    <p:sldId id="33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9" autoAdjust="0"/>
  </p:normalViewPr>
  <p:slideViewPr>
    <p:cSldViewPr snapToGrid="0">
      <p:cViewPr varScale="1">
        <p:scale>
          <a:sx n="83" d="100"/>
          <a:sy n="83" d="100"/>
        </p:scale>
        <p:origin x="2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33B2B9-0F32-4D68-AAF3-337A93356C82}" type="datetimeFigureOut">
              <a:rPr lang="en-US" smtClean="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68583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3B2B9-0F32-4D68-AAF3-337A93356C82}" type="datetimeFigureOut">
              <a:rPr lang="en-US" smtClean="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120671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3B2B9-0F32-4D68-AAF3-337A93356C82}" type="datetimeFigureOut">
              <a:rPr lang="en-US" smtClean="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313397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3B2B9-0F32-4D68-AAF3-337A93356C82}" type="datetimeFigureOut">
              <a:rPr lang="en-US" smtClean="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56562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3B2B9-0F32-4D68-AAF3-337A93356C82}" type="datetimeFigureOut">
              <a:rPr lang="en-US" smtClean="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92227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33B2B9-0F32-4D68-AAF3-337A93356C82}" type="datetimeFigureOut">
              <a:rPr lang="en-US" smtClean="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399515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33B2B9-0F32-4D68-AAF3-337A93356C82}" type="datetimeFigureOut">
              <a:rPr lang="en-US" smtClean="0"/>
              <a:t>10/15/2020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80861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33B2B9-0F32-4D68-AAF3-337A93356C82}" type="datetimeFigureOut">
              <a:rPr lang="en-US" smtClean="0"/>
              <a:t>10/15/2020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250463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3B2B9-0F32-4D68-AAF3-337A93356C82}" type="datetimeFigureOut">
              <a:rPr lang="en-US" smtClean="0"/>
              <a:t>10/15/2020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115918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3B2B9-0F32-4D68-AAF3-337A93356C82}" type="datetimeFigureOut">
              <a:rPr lang="en-US" smtClean="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115927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3B2B9-0F32-4D68-AAF3-337A93356C82}" type="datetimeFigureOut">
              <a:rPr lang="en-US" smtClean="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64B97-C40F-4128-BE03-E6D6BD45F3E3}" type="slidenum">
              <a:rPr lang="en-US" smtClean="0"/>
              <a:t>‹#›</a:t>
            </a:fld>
            <a:endParaRPr lang="en-US" dirty="0"/>
          </a:p>
        </p:txBody>
      </p:sp>
    </p:spTree>
    <p:extLst>
      <p:ext uri="{BB962C8B-B14F-4D97-AF65-F5344CB8AC3E}">
        <p14:creationId xmlns:p14="http://schemas.microsoft.com/office/powerpoint/2010/main" val="412254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3B2B9-0F32-4D68-AAF3-337A93356C82}" type="datetimeFigureOut">
              <a:rPr lang="en-US" smtClean="0"/>
              <a:t>10/15/2020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64B97-C40F-4128-BE03-E6D6BD45F3E3}" type="slidenum">
              <a:rPr lang="en-US" smtClean="0"/>
              <a:t>‹#›</a:t>
            </a:fld>
            <a:endParaRPr lang="en-US" dirty="0"/>
          </a:p>
        </p:txBody>
      </p:sp>
    </p:spTree>
    <p:extLst>
      <p:ext uri="{BB962C8B-B14F-4D97-AF65-F5344CB8AC3E}">
        <p14:creationId xmlns:p14="http://schemas.microsoft.com/office/powerpoint/2010/main" val="736669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5655"/>
          </a:xfrm>
        </p:spPr>
        <p:txBody>
          <a:bodyPr bIns="91440" anchor="ctr">
            <a:noAutofit/>
          </a:bodyPr>
          <a:lstStyle/>
          <a:p>
            <a:pPr algn="ctr"/>
            <a:r>
              <a:rPr lang="en-US" sz="4000" dirty="0" smtClean="0"/>
              <a:t>Scrimmage Kicks and Pass Interference</a:t>
            </a:r>
            <a:endParaRPr lang="en-US" sz="4000" dirty="0"/>
          </a:p>
        </p:txBody>
      </p:sp>
      <p:sp>
        <p:nvSpPr>
          <p:cNvPr id="3" name="Subtitle 2"/>
          <p:cNvSpPr>
            <a:spLocks noGrp="1"/>
          </p:cNvSpPr>
          <p:nvPr>
            <p:ph idx="1"/>
          </p:nvPr>
        </p:nvSpPr>
        <p:spPr>
          <a:xfrm>
            <a:off x="405115" y="995423"/>
            <a:ext cx="11505234" cy="5555848"/>
          </a:xfrm>
        </p:spPr>
        <p:txBody>
          <a:bodyPr>
            <a:normAutofit/>
          </a:bodyPr>
          <a:lstStyle/>
          <a:p>
            <a:pPr marL="457200" indent="-457200" algn="l">
              <a:buAutoNum type="arabicPeriod"/>
            </a:pPr>
            <a:endParaRPr lang="en-US" dirty="0" smtClean="0"/>
          </a:p>
          <a:p>
            <a:pPr marL="457200" indent="-457200" algn="l">
              <a:buAutoNum type="arabicPeriod"/>
            </a:pPr>
            <a:r>
              <a:rPr lang="en-US" dirty="0" smtClean="0"/>
              <a:t>Assigner’s Corner Video Play Review.</a:t>
            </a:r>
          </a:p>
          <a:p>
            <a:pPr marL="457200" indent="-457200" algn="l">
              <a:buAutoNum type="arabicPeriod"/>
            </a:pPr>
            <a:r>
              <a:rPr lang="en-US" dirty="0" smtClean="0"/>
              <a:t>Scrimmage Kicks.</a:t>
            </a:r>
          </a:p>
          <a:p>
            <a:pPr marL="457200" indent="-457200" algn="l">
              <a:buAutoNum type="arabicPeriod"/>
            </a:pPr>
            <a:r>
              <a:rPr lang="en-US" dirty="0" smtClean="0"/>
              <a:t>Pass Interference</a:t>
            </a:r>
          </a:p>
          <a:p>
            <a:pPr marL="1828800" lvl="3" indent="-457200" algn="l">
              <a:buAutoNum type="arabicPeriod"/>
            </a:pPr>
            <a:endParaRPr lang="en-US" dirty="0" smtClean="0"/>
          </a:p>
          <a:p>
            <a:pPr marL="457200" indent="-457200" algn="l">
              <a:buAutoNum type="arabicPeriod"/>
            </a:pPr>
            <a:endParaRPr lang="en-US" dirty="0"/>
          </a:p>
        </p:txBody>
      </p:sp>
    </p:spTree>
    <p:extLst>
      <p:ext uri="{BB962C8B-B14F-4D97-AF65-F5344CB8AC3E}">
        <p14:creationId xmlns:p14="http://schemas.microsoft.com/office/powerpoint/2010/main" val="1925138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65070"/>
          </a:xfrm>
        </p:spPr>
        <p:txBody>
          <a:bodyPr>
            <a:normAutofit fontScale="90000"/>
          </a:bodyPr>
          <a:lstStyle/>
          <a:p>
            <a:pPr algn="ctr"/>
            <a:r>
              <a:rPr lang="en-US" dirty="0"/>
              <a:t>Scrimmage Kicks</a:t>
            </a:r>
          </a:p>
        </p:txBody>
      </p:sp>
      <p:sp>
        <p:nvSpPr>
          <p:cNvPr id="3" name="Content Placeholder 2"/>
          <p:cNvSpPr>
            <a:spLocks noGrp="1"/>
          </p:cNvSpPr>
          <p:nvPr>
            <p:ph idx="1"/>
          </p:nvPr>
        </p:nvSpPr>
        <p:spPr>
          <a:xfrm>
            <a:off x="160638" y="803188"/>
            <a:ext cx="11862486" cy="5795319"/>
          </a:xfrm>
        </p:spPr>
        <p:txBody>
          <a:bodyPr/>
          <a:lstStyle/>
          <a:p>
            <a:r>
              <a:rPr lang="en-US" dirty="0"/>
              <a:t>6-3-1	It is a touchback if any free kick or scrimmage kick:</a:t>
            </a:r>
          </a:p>
          <a:p>
            <a:pPr lvl="1"/>
            <a:r>
              <a:rPr lang="en-US" dirty="0"/>
              <a:t>a.	</a:t>
            </a:r>
            <a:r>
              <a:rPr lang="en-US" dirty="0" smtClean="0"/>
              <a:t> Which </a:t>
            </a:r>
            <a:r>
              <a:rPr lang="en-US" dirty="0"/>
              <a:t>is not a scoring attempt or which is a grounded three-point field-goal  attempt, breaks the plane of R’s goal line, unless R chooses a spot of first touching by K</a:t>
            </a:r>
            <a:r>
              <a:rPr lang="en-US" dirty="0" smtClean="0"/>
              <a:t>.</a:t>
            </a:r>
          </a:p>
          <a:p>
            <a:pPr lvl="1"/>
            <a:r>
              <a:rPr lang="en-US" dirty="0" smtClean="0"/>
              <a:t>b. Which is a three point field goal attempt, in flight touches a K player in R’s end zone, or after breaking the plane of R’s goal line is unsuccessful.</a:t>
            </a:r>
            <a:endParaRPr lang="en-US" dirty="0"/>
          </a:p>
          <a:p>
            <a:r>
              <a:rPr lang="en-US" dirty="0"/>
              <a:t>2-13-1	Force	is the result of energy exerted by a player which provides movement of the ball.  The term force is used only in connection with the goal line and in only one direction, i.e. from the field of play into the end zone.  Initial force results from a carry, fumble, kick, pass or snap.  After a fumble, kick or backward pass has been grounded, a new force may result from a bat, illegal kick or a muff. </a:t>
            </a:r>
            <a:endParaRPr lang="en-US" dirty="0" smtClean="0"/>
          </a:p>
          <a:p>
            <a:r>
              <a:rPr lang="en-US" dirty="0" smtClean="0"/>
              <a:t>2-13-4	Force is not a factor:</a:t>
            </a:r>
          </a:p>
          <a:p>
            <a:pPr lvl="1"/>
            <a:r>
              <a:rPr lang="en-US" dirty="0" smtClean="0"/>
              <a:t>a.	On kicks going into R’s end zone, since these kicks are always a touchback regardless of who supplies the force. </a:t>
            </a:r>
          </a:p>
        </p:txBody>
      </p:sp>
    </p:spTree>
    <p:extLst>
      <p:ext uri="{BB962C8B-B14F-4D97-AF65-F5344CB8AC3E}">
        <p14:creationId xmlns:p14="http://schemas.microsoft.com/office/powerpoint/2010/main" val="2289505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25183"/>
          </a:xfrm>
        </p:spPr>
        <p:txBody>
          <a:bodyPr>
            <a:normAutofit fontScale="90000"/>
          </a:bodyPr>
          <a:lstStyle/>
          <a:p>
            <a:pPr algn="ctr"/>
            <a:r>
              <a:rPr lang="en-US" dirty="0"/>
              <a:t>Scrimmage Kicks</a:t>
            </a:r>
          </a:p>
        </p:txBody>
      </p:sp>
      <p:sp>
        <p:nvSpPr>
          <p:cNvPr id="3" name="Content Placeholder 2"/>
          <p:cNvSpPr>
            <a:spLocks noGrp="1"/>
          </p:cNvSpPr>
          <p:nvPr>
            <p:ph idx="1"/>
          </p:nvPr>
        </p:nvSpPr>
        <p:spPr>
          <a:xfrm>
            <a:off x="169762" y="844952"/>
            <a:ext cx="11852476" cy="5891514"/>
          </a:xfrm>
        </p:spPr>
        <p:txBody>
          <a:bodyPr/>
          <a:lstStyle/>
          <a:p>
            <a:pPr marL="0" indent="0">
              <a:buNone/>
            </a:pPr>
            <a:r>
              <a:rPr lang="en-US" u="sng" dirty="0" smtClean="0"/>
              <a:t>Fair Catch:</a:t>
            </a:r>
          </a:p>
          <a:p>
            <a:pPr>
              <a:tabLst>
                <a:tab pos="914400" algn="l"/>
              </a:tabLst>
            </a:pPr>
            <a:r>
              <a:rPr lang="en-US" dirty="0" smtClean="0"/>
              <a:t>It is a fair catch and the ball is dead if any receiver gives a valid fair catch signal and catches a scrimmage kick in flight beyond the neutral zone to R’s goal line.</a:t>
            </a:r>
          </a:p>
          <a:p>
            <a:pPr marL="0" indent="0">
              <a:buNone/>
            </a:pPr>
            <a:endParaRPr lang="en-US" dirty="0"/>
          </a:p>
        </p:txBody>
      </p:sp>
    </p:spTree>
    <p:extLst>
      <p:ext uri="{BB962C8B-B14F-4D97-AF65-F5344CB8AC3E}">
        <p14:creationId xmlns:p14="http://schemas.microsoft.com/office/powerpoint/2010/main" val="3295113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25183"/>
          </a:xfrm>
        </p:spPr>
        <p:txBody>
          <a:bodyPr>
            <a:normAutofit fontScale="90000"/>
          </a:bodyPr>
          <a:lstStyle/>
          <a:p>
            <a:pPr algn="ctr"/>
            <a:r>
              <a:rPr lang="en-US" dirty="0"/>
              <a:t>Scrimmage Kicks</a:t>
            </a:r>
          </a:p>
        </p:txBody>
      </p:sp>
      <p:sp>
        <p:nvSpPr>
          <p:cNvPr id="3" name="Content Placeholder 2"/>
          <p:cNvSpPr>
            <a:spLocks noGrp="1"/>
          </p:cNvSpPr>
          <p:nvPr>
            <p:ph idx="1"/>
          </p:nvPr>
        </p:nvSpPr>
        <p:spPr>
          <a:xfrm>
            <a:off x="169762" y="844952"/>
            <a:ext cx="11852476" cy="5891514"/>
          </a:xfrm>
        </p:spPr>
        <p:txBody>
          <a:bodyPr/>
          <a:lstStyle/>
          <a:p>
            <a:pPr marL="0" indent="0">
              <a:buNone/>
            </a:pPr>
            <a:r>
              <a:rPr lang="en-US" u="sng" dirty="0" smtClean="0"/>
              <a:t>Fair Catch:</a:t>
            </a:r>
          </a:p>
          <a:p>
            <a:pPr>
              <a:tabLst>
                <a:tab pos="914400" algn="l"/>
              </a:tabLst>
            </a:pPr>
            <a:r>
              <a:rPr lang="en-US" dirty="0" smtClean="0"/>
              <a:t>It is a fair catch and the ball is dead if any receiver gives a valid fair catch signal and catches a scrimmage kick in flight beyond the neutral zone to R’s goal line.</a:t>
            </a:r>
          </a:p>
          <a:p>
            <a:pPr>
              <a:tabLst>
                <a:tab pos="914400" algn="l"/>
              </a:tabLst>
            </a:pPr>
            <a:r>
              <a:rPr lang="en-US" dirty="0" smtClean="0"/>
              <a:t>If any other R player catches the ball after a valid or invalid signal is given, the ball is dead.</a:t>
            </a:r>
          </a:p>
          <a:p>
            <a:pPr marL="0" indent="0">
              <a:buNone/>
            </a:pPr>
            <a:endParaRPr lang="en-US" dirty="0"/>
          </a:p>
        </p:txBody>
      </p:sp>
    </p:spTree>
    <p:extLst>
      <p:ext uri="{BB962C8B-B14F-4D97-AF65-F5344CB8AC3E}">
        <p14:creationId xmlns:p14="http://schemas.microsoft.com/office/powerpoint/2010/main" val="1178198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25183"/>
          </a:xfrm>
        </p:spPr>
        <p:txBody>
          <a:bodyPr>
            <a:normAutofit fontScale="90000"/>
          </a:bodyPr>
          <a:lstStyle/>
          <a:p>
            <a:pPr algn="ctr"/>
            <a:r>
              <a:rPr lang="en-US" dirty="0"/>
              <a:t>Scrimmage Kicks</a:t>
            </a:r>
          </a:p>
        </p:txBody>
      </p:sp>
      <p:sp>
        <p:nvSpPr>
          <p:cNvPr id="3" name="Content Placeholder 2"/>
          <p:cNvSpPr>
            <a:spLocks noGrp="1"/>
          </p:cNvSpPr>
          <p:nvPr>
            <p:ph idx="1"/>
          </p:nvPr>
        </p:nvSpPr>
        <p:spPr>
          <a:xfrm>
            <a:off x="169762" y="844952"/>
            <a:ext cx="11852476" cy="5891514"/>
          </a:xfrm>
        </p:spPr>
        <p:txBody>
          <a:bodyPr/>
          <a:lstStyle/>
          <a:p>
            <a:pPr marL="0" indent="0">
              <a:buNone/>
            </a:pPr>
            <a:r>
              <a:rPr lang="en-US" u="sng" dirty="0" smtClean="0"/>
              <a:t>Fair Catch:</a:t>
            </a:r>
          </a:p>
          <a:p>
            <a:pPr>
              <a:tabLst>
                <a:tab pos="914400" algn="l"/>
              </a:tabLst>
            </a:pPr>
            <a:r>
              <a:rPr lang="en-US" dirty="0" smtClean="0"/>
              <a:t>It is a fair catch and the ball is dead if any receiver gives a valid fair catch signal and catches a scrimmage kick in flight beyond the neutral zone to R’s goal line.</a:t>
            </a:r>
          </a:p>
          <a:p>
            <a:pPr>
              <a:tabLst>
                <a:tab pos="914400" algn="l"/>
              </a:tabLst>
            </a:pPr>
            <a:r>
              <a:rPr lang="en-US" dirty="0" smtClean="0"/>
              <a:t>If any other R player catches the ball after a valid or invalid signal is given, the ball is dead.</a:t>
            </a:r>
          </a:p>
          <a:p>
            <a:r>
              <a:rPr lang="en-US" dirty="0" smtClean="0"/>
              <a:t> Only the player giving a fair catch signal is given protection.   </a:t>
            </a:r>
          </a:p>
          <a:p>
            <a:pPr marL="0" indent="0">
              <a:buNone/>
            </a:pPr>
            <a:endParaRPr lang="en-US" dirty="0"/>
          </a:p>
        </p:txBody>
      </p:sp>
    </p:spTree>
    <p:extLst>
      <p:ext uri="{BB962C8B-B14F-4D97-AF65-F5344CB8AC3E}">
        <p14:creationId xmlns:p14="http://schemas.microsoft.com/office/powerpoint/2010/main" val="1862163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25183"/>
          </a:xfrm>
        </p:spPr>
        <p:txBody>
          <a:bodyPr>
            <a:normAutofit fontScale="90000"/>
          </a:bodyPr>
          <a:lstStyle/>
          <a:p>
            <a:pPr algn="ctr"/>
            <a:r>
              <a:rPr lang="en-US" dirty="0"/>
              <a:t>Scrimmage Kicks</a:t>
            </a:r>
          </a:p>
        </p:txBody>
      </p:sp>
      <p:sp>
        <p:nvSpPr>
          <p:cNvPr id="3" name="Content Placeholder 2"/>
          <p:cNvSpPr>
            <a:spLocks noGrp="1"/>
          </p:cNvSpPr>
          <p:nvPr>
            <p:ph idx="1"/>
          </p:nvPr>
        </p:nvSpPr>
        <p:spPr>
          <a:xfrm>
            <a:off x="169762" y="844952"/>
            <a:ext cx="11852476" cy="5891514"/>
          </a:xfrm>
        </p:spPr>
        <p:txBody>
          <a:bodyPr/>
          <a:lstStyle/>
          <a:p>
            <a:pPr marL="0" indent="0">
              <a:buNone/>
            </a:pPr>
            <a:r>
              <a:rPr lang="en-US" u="sng" dirty="0" smtClean="0"/>
              <a:t>Fair Catch:</a:t>
            </a:r>
          </a:p>
          <a:p>
            <a:pPr>
              <a:tabLst>
                <a:tab pos="914400" algn="l"/>
              </a:tabLst>
            </a:pPr>
            <a:r>
              <a:rPr lang="en-US" dirty="0" smtClean="0"/>
              <a:t>It is a fair catch and the ball is dead if any receiver gives a valid fair catch signal and catches a scrimmage kick in flight beyond the neutral zone to R’s goal line.</a:t>
            </a:r>
          </a:p>
          <a:p>
            <a:pPr>
              <a:tabLst>
                <a:tab pos="914400" algn="l"/>
              </a:tabLst>
            </a:pPr>
            <a:r>
              <a:rPr lang="en-US" dirty="0" smtClean="0"/>
              <a:t>If any other R player catches the ball after a valid or invalid signal is given, the ball is dead.</a:t>
            </a:r>
          </a:p>
          <a:p>
            <a:r>
              <a:rPr lang="en-US" dirty="0" smtClean="0"/>
              <a:t>Only the player giving a fair catch signal is given protection.   </a:t>
            </a:r>
          </a:p>
          <a:p>
            <a:r>
              <a:rPr lang="en-US" dirty="0" smtClean="0"/>
              <a:t>Following a fair catch the offensive team may choose to free kick or snap   anywhere between the hash marks on the yard line where the fair catch was made.     </a:t>
            </a:r>
          </a:p>
          <a:p>
            <a:endParaRPr lang="en-US" dirty="0"/>
          </a:p>
        </p:txBody>
      </p:sp>
    </p:spTree>
    <p:extLst>
      <p:ext uri="{BB962C8B-B14F-4D97-AF65-F5344CB8AC3E}">
        <p14:creationId xmlns:p14="http://schemas.microsoft.com/office/powerpoint/2010/main" val="3852734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0091"/>
          </a:xfrm>
        </p:spPr>
        <p:txBody>
          <a:bodyPr>
            <a:normAutofit fontScale="90000"/>
          </a:bodyPr>
          <a:lstStyle/>
          <a:p>
            <a:pPr algn="ctr"/>
            <a:r>
              <a:rPr lang="en-US" dirty="0"/>
              <a:t>Scrimmage Kicks</a:t>
            </a:r>
          </a:p>
        </p:txBody>
      </p:sp>
      <p:sp>
        <p:nvSpPr>
          <p:cNvPr id="3" name="Content Placeholder 2"/>
          <p:cNvSpPr>
            <a:spLocks noGrp="1"/>
          </p:cNvSpPr>
          <p:nvPr>
            <p:ph idx="1"/>
          </p:nvPr>
        </p:nvSpPr>
        <p:spPr>
          <a:xfrm>
            <a:off x="158496" y="719328"/>
            <a:ext cx="11887200" cy="5974080"/>
          </a:xfrm>
        </p:spPr>
        <p:txBody>
          <a:bodyPr/>
          <a:lstStyle/>
          <a:p>
            <a:pPr marL="0" indent="0">
              <a:buNone/>
            </a:pPr>
            <a:r>
              <a:rPr lang="en-US" u="sng" dirty="0" smtClean="0"/>
              <a:t>Kick Catching Interference:</a:t>
            </a:r>
          </a:p>
          <a:p>
            <a:pPr marL="463550" indent="-463550"/>
            <a:r>
              <a:rPr lang="en-US" dirty="0" smtClean="0"/>
              <a:t>While any scrimmage kick is flight beyond the neutral zone to R’s goal line K shall not;</a:t>
            </a:r>
          </a:p>
          <a:p>
            <a:pPr lvl="1"/>
            <a:r>
              <a:rPr lang="en-US" dirty="0" smtClean="0"/>
              <a:t>Touch the ball or R, unless blocked into the ball or R.</a:t>
            </a:r>
          </a:p>
          <a:p>
            <a:pPr lvl="1"/>
            <a:r>
              <a:rPr lang="en-US" dirty="0" smtClean="0"/>
              <a:t>Obstruct R’s path to the ball.</a:t>
            </a:r>
          </a:p>
        </p:txBody>
      </p:sp>
    </p:spTree>
    <p:extLst>
      <p:ext uri="{BB962C8B-B14F-4D97-AF65-F5344CB8AC3E}">
        <p14:creationId xmlns:p14="http://schemas.microsoft.com/office/powerpoint/2010/main" val="1461243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0091"/>
          </a:xfrm>
        </p:spPr>
        <p:txBody>
          <a:bodyPr>
            <a:normAutofit fontScale="90000"/>
          </a:bodyPr>
          <a:lstStyle/>
          <a:p>
            <a:pPr algn="ctr"/>
            <a:r>
              <a:rPr lang="en-US" dirty="0"/>
              <a:t>Scrimmage Kicks</a:t>
            </a:r>
          </a:p>
        </p:txBody>
      </p:sp>
      <p:sp>
        <p:nvSpPr>
          <p:cNvPr id="3" name="Content Placeholder 2"/>
          <p:cNvSpPr>
            <a:spLocks noGrp="1"/>
          </p:cNvSpPr>
          <p:nvPr>
            <p:ph idx="1"/>
          </p:nvPr>
        </p:nvSpPr>
        <p:spPr>
          <a:xfrm>
            <a:off x="158496" y="719328"/>
            <a:ext cx="11887200" cy="5974080"/>
          </a:xfrm>
        </p:spPr>
        <p:txBody>
          <a:bodyPr/>
          <a:lstStyle/>
          <a:p>
            <a:pPr marL="0" indent="0">
              <a:buNone/>
            </a:pPr>
            <a:r>
              <a:rPr lang="en-US" u="sng" dirty="0" smtClean="0"/>
              <a:t>Kick Catching Interference:</a:t>
            </a:r>
          </a:p>
          <a:p>
            <a:pPr marL="463550" indent="-463550"/>
            <a:r>
              <a:rPr lang="en-US" dirty="0" smtClean="0"/>
              <a:t>While any scrimmage kick is flight beyond the neutral zone to R’s goal line K shall not;</a:t>
            </a:r>
          </a:p>
          <a:p>
            <a:pPr lvl="1"/>
            <a:r>
              <a:rPr lang="en-US" dirty="0" smtClean="0"/>
              <a:t>Touch the ball or R, unless blocked into the ball or R.</a:t>
            </a:r>
          </a:p>
          <a:p>
            <a:pPr lvl="1"/>
            <a:r>
              <a:rPr lang="en-US" dirty="0" smtClean="0"/>
              <a:t>Obstruct R’s path to the ball.</a:t>
            </a:r>
          </a:p>
          <a:p>
            <a:pPr marL="457200" lvl="1" indent="-457200">
              <a:tabLst>
                <a:tab pos="401638" algn="l"/>
              </a:tabLst>
            </a:pPr>
            <a:r>
              <a:rPr lang="en-US" sz="2800" dirty="0" smtClean="0"/>
              <a:t>This is true even though no fair catch signal is given.</a:t>
            </a:r>
          </a:p>
        </p:txBody>
      </p:sp>
    </p:spTree>
    <p:extLst>
      <p:ext uri="{BB962C8B-B14F-4D97-AF65-F5344CB8AC3E}">
        <p14:creationId xmlns:p14="http://schemas.microsoft.com/office/powerpoint/2010/main" val="2486912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0091"/>
          </a:xfrm>
        </p:spPr>
        <p:txBody>
          <a:bodyPr>
            <a:normAutofit fontScale="90000"/>
          </a:bodyPr>
          <a:lstStyle/>
          <a:p>
            <a:pPr algn="ctr"/>
            <a:r>
              <a:rPr lang="en-US" dirty="0"/>
              <a:t>Scrimmage Kicks</a:t>
            </a:r>
          </a:p>
        </p:txBody>
      </p:sp>
      <p:sp>
        <p:nvSpPr>
          <p:cNvPr id="3" name="Content Placeholder 2"/>
          <p:cNvSpPr>
            <a:spLocks noGrp="1"/>
          </p:cNvSpPr>
          <p:nvPr>
            <p:ph idx="1"/>
          </p:nvPr>
        </p:nvSpPr>
        <p:spPr>
          <a:xfrm>
            <a:off x="158496" y="719328"/>
            <a:ext cx="11887200" cy="5974080"/>
          </a:xfrm>
        </p:spPr>
        <p:txBody>
          <a:bodyPr/>
          <a:lstStyle/>
          <a:p>
            <a:pPr marL="0" indent="0">
              <a:buNone/>
            </a:pPr>
            <a:r>
              <a:rPr lang="en-US" u="sng" dirty="0" smtClean="0"/>
              <a:t>Kick Catching Interference:</a:t>
            </a:r>
          </a:p>
          <a:p>
            <a:pPr marL="463550" indent="-463550"/>
            <a:r>
              <a:rPr lang="en-US" dirty="0" smtClean="0"/>
              <a:t>While any scrimmage kick is flight beyond the neutral zone to R’s goal line K shall not;</a:t>
            </a:r>
          </a:p>
          <a:p>
            <a:pPr lvl="1"/>
            <a:r>
              <a:rPr lang="en-US" dirty="0" smtClean="0"/>
              <a:t>Touch the ball or R, unless blocked into the ball or R.</a:t>
            </a:r>
          </a:p>
          <a:p>
            <a:pPr lvl="1"/>
            <a:r>
              <a:rPr lang="en-US" dirty="0" smtClean="0"/>
              <a:t>Obstruct R’s path to the ball.</a:t>
            </a:r>
          </a:p>
          <a:p>
            <a:pPr marL="457200" lvl="1" indent="-457200">
              <a:tabLst>
                <a:tab pos="401638" algn="l"/>
              </a:tabLst>
            </a:pPr>
            <a:r>
              <a:rPr lang="en-US" sz="2800" dirty="0" smtClean="0"/>
              <a:t>This is true even though no fair catch signal is given.</a:t>
            </a:r>
          </a:p>
          <a:p>
            <a:pPr marL="457200" lvl="1" indent="-457200">
              <a:tabLst>
                <a:tab pos="401638" algn="l"/>
              </a:tabLst>
            </a:pPr>
            <a:r>
              <a:rPr lang="en-US" sz="2800" dirty="0" smtClean="0"/>
              <a:t>The restriction ends when R touches the ball beyond the neutral zone and when the ball touches the ground.  </a:t>
            </a:r>
          </a:p>
        </p:txBody>
      </p:sp>
    </p:spTree>
    <p:extLst>
      <p:ext uri="{BB962C8B-B14F-4D97-AF65-F5344CB8AC3E}">
        <p14:creationId xmlns:p14="http://schemas.microsoft.com/office/powerpoint/2010/main" val="3167381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0091"/>
          </a:xfrm>
        </p:spPr>
        <p:txBody>
          <a:bodyPr>
            <a:normAutofit fontScale="90000"/>
          </a:bodyPr>
          <a:lstStyle/>
          <a:p>
            <a:pPr algn="ctr"/>
            <a:r>
              <a:rPr lang="en-US" dirty="0"/>
              <a:t>Scrimmage Kicks</a:t>
            </a:r>
          </a:p>
        </p:txBody>
      </p:sp>
      <p:sp>
        <p:nvSpPr>
          <p:cNvPr id="3" name="Content Placeholder 2"/>
          <p:cNvSpPr>
            <a:spLocks noGrp="1"/>
          </p:cNvSpPr>
          <p:nvPr>
            <p:ph idx="1"/>
          </p:nvPr>
        </p:nvSpPr>
        <p:spPr>
          <a:xfrm>
            <a:off x="158496" y="719328"/>
            <a:ext cx="11887200" cy="5974080"/>
          </a:xfrm>
        </p:spPr>
        <p:txBody>
          <a:bodyPr/>
          <a:lstStyle/>
          <a:p>
            <a:pPr marL="0" indent="0">
              <a:buNone/>
            </a:pPr>
            <a:r>
              <a:rPr lang="en-US" u="sng" dirty="0" smtClean="0"/>
              <a:t>Kick Catching Interference:</a:t>
            </a:r>
          </a:p>
          <a:p>
            <a:pPr marL="463550" indent="-463550"/>
            <a:r>
              <a:rPr lang="en-US" dirty="0" smtClean="0"/>
              <a:t>While any scrimmage kick is flight beyond the neutral zone to R’s goal line K shall not;</a:t>
            </a:r>
          </a:p>
          <a:p>
            <a:pPr lvl="1"/>
            <a:r>
              <a:rPr lang="en-US" dirty="0" smtClean="0"/>
              <a:t>Touch the ball or R, unless blocked into the ball or R.</a:t>
            </a:r>
          </a:p>
          <a:p>
            <a:pPr lvl="1"/>
            <a:r>
              <a:rPr lang="en-US" dirty="0" smtClean="0"/>
              <a:t>Obstruct R’s path to the ball.</a:t>
            </a:r>
          </a:p>
          <a:p>
            <a:pPr marL="457200" lvl="1" indent="-457200">
              <a:tabLst>
                <a:tab pos="401638" algn="l"/>
              </a:tabLst>
            </a:pPr>
            <a:r>
              <a:rPr lang="en-US" sz="2800" dirty="0" smtClean="0"/>
              <a:t>This is true even though no fair catch signal is given.</a:t>
            </a:r>
          </a:p>
          <a:p>
            <a:pPr marL="457200" lvl="1" indent="-457200">
              <a:tabLst>
                <a:tab pos="401638" algn="l"/>
              </a:tabLst>
            </a:pPr>
            <a:r>
              <a:rPr lang="en-US" sz="2800" dirty="0" smtClean="0"/>
              <a:t>The restriction ends when R touches the ball beyond the neutral zone and when the ball touches the ground.  </a:t>
            </a:r>
          </a:p>
          <a:p>
            <a:pPr marL="457200" lvl="1" indent="-457200">
              <a:tabLst>
                <a:tab pos="401638" algn="l"/>
              </a:tabLst>
            </a:pPr>
            <a:r>
              <a:rPr lang="en-US" sz="2800" dirty="0" smtClean="0"/>
              <a:t>EXCEPTION: K may touch, catch, muff or bat a scrimmage kick in flight if no R player is in position to catch the ball.</a:t>
            </a:r>
            <a:endParaRPr lang="en-US" sz="2800" dirty="0"/>
          </a:p>
        </p:txBody>
      </p:sp>
    </p:spTree>
    <p:extLst>
      <p:ext uri="{BB962C8B-B14F-4D97-AF65-F5344CB8AC3E}">
        <p14:creationId xmlns:p14="http://schemas.microsoft.com/office/powerpoint/2010/main" val="1452412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14496"/>
          </a:xfrm>
        </p:spPr>
        <p:txBody>
          <a:bodyPr>
            <a:normAutofit fontScale="90000"/>
          </a:bodyPr>
          <a:lstStyle/>
          <a:p>
            <a:pPr algn="ctr"/>
            <a:r>
              <a:rPr lang="en-US" dirty="0"/>
              <a:t>Scrimmage </a:t>
            </a:r>
            <a:r>
              <a:rPr lang="en-US" dirty="0" smtClean="0"/>
              <a:t>Kick Mechanics Seven Man Crew</a:t>
            </a:r>
            <a:endParaRPr lang="en-US" dirty="0"/>
          </a:p>
        </p:txBody>
      </p:sp>
      <p:sp>
        <p:nvSpPr>
          <p:cNvPr id="3" name="Content Placeholder 2"/>
          <p:cNvSpPr>
            <a:spLocks noGrp="1"/>
          </p:cNvSpPr>
          <p:nvPr>
            <p:ph idx="1"/>
          </p:nvPr>
        </p:nvSpPr>
        <p:spPr>
          <a:xfrm>
            <a:off x="210065" y="914400"/>
            <a:ext cx="11738919" cy="5782962"/>
          </a:xfrm>
        </p:spPr>
        <p:txBody>
          <a:bodyPr>
            <a:normAutofit fontScale="92500" lnSpcReduction="10000"/>
          </a:bodyPr>
          <a:lstStyle/>
          <a:p>
            <a:r>
              <a:rPr lang="en-US" sz="3200" b="1" dirty="0">
                <a:latin typeface="Calibri" panose="020F0502020204030204" pitchFamily="34" charset="0"/>
                <a:ea typeface="Calibri" panose="020F0502020204030204" pitchFamily="34" charset="0"/>
                <a:cs typeface="Times New Roman" panose="02020603050405020304" pitchFamily="18" charset="0"/>
              </a:rPr>
              <a:t>Positioning and Zones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Referee:</a:t>
            </a:r>
            <a:r>
              <a:rPr lang="en-US" dirty="0">
                <a:latin typeface="Calibri" panose="020F0502020204030204" pitchFamily="34" charset="0"/>
                <a:ea typeface="Calibri" panose="020F0502020204030204" pitchFamily="34" charset="0"/>
                <a:cs typeface="Times New Roman" panose="02020603050405020304" pitchFamily="18" charset="0"/>
              </a:rPr>
              <a:t> Take a position slightly behind and to the side of the kicker, outside the tight end position and on the kicking leg side of the kicker.  See the ball from snap to kick and observe blockers and kickers at same time.  If kicker is near end line, straddle end line and warn kicker before snap</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Umpire:</a:t>
            </a:r>
            <a:r>
              <a:rPr lang="en-US" dirty="0">
                <a:latin typeface="Calibri" panose="020F0502020204030204" pitchFamily="34" charset="0"/>
                <a:ea typeface="Calibri" panose="020F0502020204030204" pitchFamily="34" charset="0"/>
                <a:cs typeface="Times New Roman" panose="02020603050405020304" pitchFamily="18" charset="0"/>
              </a:rPr>
              <a:t>  Position is approximately 10 yards off the LOS.  Find a spot that allows you to observe action on and around the snapper</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b="1" dirty="0">
                <a:latin typeface="Calibri" panose="020F0502020204030204" pitchFamily="34" charset="0"/>
                <a:ea typeface="Calibri" panose="020F0502020204030204" pitchFamily="34" charset="0"/>
                <a:cs typeface="Times New Roman" panose="02020603050405020304" pitchFamily="18" charset="0"/>
              </a:rPr>
              <a:t>Head Linesman and Line Judge:</a:t>
            </a:r>
            <a:r>
              <a:rPr lang="en-US" dirty="0">
                <a:latin typeface="Calibri" panose="020F0502020204030204" pitchFamily="34" charset="0"/>
                <a:ea typeface="Calibri" panose="020F0502020204030204" pitchFamily="34" charset="0"/>
                <a:cs typeface="Times New Roman" panose="02020603050405020304" pitchFamily="18" charset="0"/>
              </a:rPr>
              <a:t>  Take your basic position and officiate as on a scrimmage play.  Hold your position until kick crosses NZ</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b="1" dirty="0">
                <a:latin typeface="Calibri" panose="020F0502020204030204" pitchFamily="34" charset="0"/>
                <a:ea typeface="Calibri" panose="020F0502020204030204" pitchFamily="34" charset="0"/>
                <a:cs typeface="Times New Roman" panose="02020603050405020304" pitchFamily="18" charset="0"/>
              </a:rPr>
              <a:t>Field Judge and Side Judge:  </a:t>
            </a:r>
            <a:r>
              <a:rPr lang="en-US" dirty="0">
                <a:latin typeface="Calibri" panose="020F0502020204030204" pitchFamily="34" charset="0"/>
                <a:ea typeface="Calibri" panose="020F0502020204030204" pitchFamily="34" charset="0"/>
                <a:cs typeface="Times New Roman" panose="02020603050405020304" pitchFamily="18" charset="0"/>
              </a:rPr>
              <a:t>Take a position on your sideline not less than 5 yards behind the deepest receiver on the same yard line as Back Judge.  If ball snapped from on or inside the B40 yard line initial position is on the goal line.  </a:t>
            </a:r>
          </a:p>
          <a:p>
            <a:r>
              <a:rPr lang="en-US" b="1" dirty="0">
                <a:latin typeface="Calibri" panose="020F0502020204030204" pitchFamily="34" charset="0"/>
                <a:ea typeface="Calibri" panose="020F0502020204030204" pitchFamily="34" charset="0"/>
                <a:cs typeface="Times New Roman" panose="02020603050405020304" pitchFamily="18" charset="0"/>
              </a:rPr>
              <a:t>Back Judge: </a:t>
            </a:r>
            <a:r>
              <a:rPr lang="en-US" dirty="0">
                <a:latin typeface="Calibri" panose="020F0502020204030204" pitchFamily="34" charset="0"/>
                <a:ea typeface="Calibri" panose="020F0502020204030204" pitchFamily="34" charset="0"/>
                <a:cs typeface="Times New Roman" panose="02020603050405020304" pitchFamily="18" charset="0"/>
              </a:rPr>
              <a:t>Position not less than 5 yards behind deepest receiver on same yard line as SJ and FJ, to the side of receiver favoring wide side of field.  Work to maintain 45</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Times New Roman" panose="02020603050405020304" pitchFamily="18" charset="0"/>
              </a:rPr>
              <a:t> angle with receiver while kick is in flight. </a:t>
            </a:r>
          </a:p>
        </p:txBody>
      </p:sp>
    </p:spTree>
    <p:extLst>
      <p:ext uri="{BB962C8B-B14F-4D97-AF65-F5344CB8AC3E}">
        <p14:creationId xmlns:p14="http://schemas.microsoft.com/office/powerpoint/2010/main" val="557582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G_3463">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82906" y="509286"/>
            <a:ext cx="10255170" cy="5621378"/>
          </a:xfrm>
        </p:spPr>
      </p:pic>
    </p:spTree>
    <p:extLst>
      <p:ext uri="{BB962C8B-B14F-4D97-AF65-F5344CB8AC3E}">
        <p14:creationId xmlns:p14="http://schemas.microsoft.com/office/powerpoint/2010/main" val="16686792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322" y="104172"/>
            <a:ext cx="11910349" cy="6387195"/>
          </a:xfrm>
          <a:prstGeom prst="rect">
            <a:avLst/>
          </a:prstGeom>
        </p:spPr>
      </p:pic>
    </p:spTree>
    <p:extLst>
      <p:ext uri="{BB962C8B-B14F-4D97-AF65-F5344CB8AC3E}">
        <p14:creationId xmlns:p14="http://schemas.microsoft.com/office/powerpoint/2010/main" val="1213557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639" y="803189"/>
            <a:ext cx="11837772" cy="6054811"/>
          </a:xfrm>
        </p:spPr>
        <p:txBody>
          <a:bodyPr>
            <a:noAutofit/>
          </a:bodyPr>
          <a:lstStyle/>
          <a:p>
            <a:r>
              <a:rPr lang="en-US" sz="1800" b="1" dirty="0">
                <a:latin typeface="Calibri" panose="020F0502020204030204" pitchFamily="34" charset="0"/>
                <a:ea typeface="Calibri" panose="020F0502020204030204" pitchFamily="34" charset="0"/>
                <a:cs typeface="Times New Roman" panose="02020603050405020304" pitchFamily="18" charset="0"/>
              </a:rPr>
              <a:t>Coverage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b="1" dirty="0">
                <a:latin typeface="Calibri" panose="020F0502020204030204" pitchFamily="34" charset="0"/>
                <a:ea typeface="Calibri" panose="020F0502020204030204" pitchFamily="34" charset="0"/>
                <a:cs typeface="Times New Roman" panose="02020603050405020304" pitchFamily="18" charset="0"/>
              </a:rPr>
              <a:t>Referee:</a:t>
            </a:r>
            <a:r>
              <a:rPr lang="en-US" sz="1800" dirty="0">
                <a:latin typeface="Calibri" panose="020F0502020204030204" pitchFamily="34" charset="0"/>
                <a:ea typeface="Calibri" panose="020F0502020204030204" pitchFamily="34" charset="0"/>
                <a:cs typeface="Times New Roman" panose="02020603050405020304" pitchFamily="18" charset="0"/>
              </a:rPr>
              <a:t>  Responsible for observing action on the kicker and shield in front of kicker.  If kick is towards side line be prepared to assist in marking OOB spot.  Never let players behind you.  During return observe action against kicker, especially if he is clearly out of play</a:t>
            </a:r>
            <a:r>
              <a:rPr lang="en-US" sz="1800" dirty="0" smtClean="0">
                <a:latin typeface="Calibri" panose="020F0502020204030204" pitchFamily="34" charset="0"/>
                <a:ea typeface="Calibri" panose="020F0502020204030204" pitchFamily="34" charset="0"/>
                <a:cs typeface="Times New Roman" panose="02020603050405020304" pitchFamily="18" charset="0"/>
              </a:rPr>
              <a:t>.  Be prepared to cover goal line on long return.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b="1" dirty="0" smtClean="0">
                <a:latin typeface="Calibri" panose="020F0502020204030204" pitchFamily="34" charset="0"/>
                <a:ea typeface="Calibri" panose="020F0502020204030204" pitchFamily="34" charset="0"/>
                <a:cs typeface="Times New Roman" panose="02020603050405020304" pitchFamily="18" charset="0"/>
              </a:rPr>
              <a:t>Umpire</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Observe blocks of team A and action by team B players, especially those over the snapper.  Once kick has gone downfield turn toward return area and observe blocks in your area</a:t>
            </a:r>
            <a:r>
              <a:rPr lang="en-US" sz="1800" dirty="0" smtClean="0">
                <a:latin typeface="Calibri" panose="020F0502020204030204" pitchFamily="34" charset="0"/>
                <a:ea typeface="Calibri" panose="020F0502020204030204" pitchFamily="34"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b="1" dirty="0">
                <a:latin typeface="Calibri" panose="020F0502020204030204" pitchFamily="34" charset="0"/>
                <a:ea typeface="Calibri" panose="020F0502020204030204" pitchFamily="34" charset="0"/>
                <a:cs typeface="Times New Roman" panose="02020603050405020304" pitchFamily="18" charset="0"/>
              </a:rPr>
              <a:t>Head Linesman:  </a:t>
            </a:r>
            <a:r>
              <a:rPr lang="en-US" sz="1800" dirty="0">
                <a:latin typeface="Calibri" panose="020F0502020204030204" pitchFamily="34" charset="0"/>
                <a:ea typeface="Calibri" panose="020F0502020204030204" pitchFamily="34" charset="0"/>
                <a:cs typeface="Times New Roman" panose="02020603050405020304" pitchFamily="18" charset="0"/>
              </a:rPr>
              <a:t>Hold</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position on LOS until kick crosses line, then move downfield slowly.  Observe action of players in middle of field.  If SJ has coverage of runner, observe action ahead of runner.  Maintain adequate cushion, be prepared to cover goal line on long return.   </a:t>
            </a:r>
          </a:p>
          <a:p>
            <a:r>
              <a:rPr lang="en-US" sz="1800" b="1" dirty="0">
                <a:latin typeface="Calibri" panose="020F0502020204030204" pitchFamily="34" charset="0"/>
                <a:ea typeface="Calibri" panose="020F0502020204030204" pitchFamily="34" charset="0"/>
                <a:cs typeface="Times New Roman" panose="02020603050405020304" pitchFamily="18" charset="0"/>
              </a:rPr>
              <a:t>Line Judge:  </a:t>
            </a:r>
            <a:r>
              <a:rPr lang="en-US" sz="1800" dirty="0">
                <a:latin typeface="Calibri" panose="020F0502020204030204" pitchFamily="34" charset="0"/>
                <a:ea typeface="Calibri" panose="020F0502020204030204" pitchFamily="34" charset="0"/>
                <a:cs typeface="Times New Roman" panose="02020603050405020304" pitchFamily="18" charset="0"/>
              </a:rPr>
              <a:t>Assist referee in observing shield in front of kicker.  When kick crosses LOS, move slowly downfield observing actions of players in middle of field.  If FJ has coverage of runner observe action ahead of runner.  Maintain adequate cushion, be prepared to cover goal line on long return. </a:t>
            </a:r>
          </a:p>
          <a:p>
            <a:r>
              <a:rPr lang="en-US" sz="1800" b="1" dirty="0">
                <a:latin typeface="Calibri" panose="020F0502020204030204" pitchFamily="34" charset="0"/>
                <a:ea typeface="Calibri" panose="020F0502020204030204" pitchFamily="34" charset="0"/>
                <a:cs typeface="Times New Roman" panose="02020603050405020304" pitchFamily="18" charset="0"/>
              </a:rPr>
              <a:t>Side Judge and Field Judge:  </a:t>
            </a:r>
            <a:r>
              <a:rPr lang="en-US" sz="1800" dirty="0">
                <a:latin typeface="Calibri" panose="020F0502020204030204" pitchFamily="34" charset="0"/>
                <a:ea typeface="Calibri" panose="020F0502020204030204" pitchFamily="34" charset="0"/>
                <a:cs typeface="Times New Roman" panose="02020603050405020304" pitchFamily="18" charset="0"/>
              </a:rPr>
              <a:t>Primary coverage of gunner on your side.  </a:t>
            </a:r>
            <a:r>
              <a:rPr lang="en-US" sz="1800" dirty="0" smtClean="0">
                <a:latin typeface="Calibri" panose="020F0502020204030204" pitchFamily="34" charset="0"/>
                <a:ea typeface="Calibri" panose="020F0502020204030204" pitchFamily="34" charset="0"/>
                <a:cs typeface="Times New Roman" panose="02020603050405020304" pitchFamily="18" charset="0"/>
              </a:rPr>
              <a:t>After kick, when </a:t>
            </a:r>
            <a:r>
              <a:rPr lang="en-US" sz="1800" dirty="0">
                <a:latin typeface="Calibri" panose="020F0502020204030204" pitchFamily="34" charset="0"/>
                <a:ea typeface="Calibri" panose="020F0502020204030204" pitchFamily="34" charset="0"/>
                <a:cs typeface="Times New Roman" panose="02020603050405020304" pitchFamily="18" charset="0"/>
              </a:rPr>
              <a:t>kick is to </a:t>
            </a:r>
            <a:r>
              <a:rPr lang="en-US" sz="1800" dirty="0" smtClean="0">
                <a:latin typeface="Calibri" panose="020F0502020204030204" pitchFamily="34" charset="0"/>
                <a:ea typeface="Calibri" panose="020F0502020204030204" pitchFamily="34" charset="0"/>
                <a:cs typeface="Times New Roman" panose="02020603050405020304" pitchFamily="18" charset="0"/>
              </a:rPr>
              <a:t>other zones, </a:t>
            </a:r>
            <a:r>
              <a:rPr lang="en-US" sz="1800" dirty="0">
                <a:latin typeface="Calibri" panose="020F0502020204030204" pitchFamily="34" charset="0"/>
                <a:ea typeface="Calibri" panose="020F0502020204030204" pitchFamily="34" charset="0"/>
                <a:cs typeface="Times New Roman" panose="02020603050405020304" pitchFamily="18" charset="0"/>
              </a:rPr>
              <a:t>observe action in front of receiver.  </a:t>
            </a:r>
            <a:r>
              <a:rPr lang="en-US" sz="1800" dirty="0" smtClean="0">
                <a:latin typeface="Calibri" panose="020F0502020204030204" pitchFamily="34" charset="0"/>
                <a:ea typeface="Calibri" panose="020F0502020204030204" pitchFamily="34" charset="0"/>
                <a:cs typeface="Times New Roman" panose="02020603050405020304" pitchFamily="18" charset="0"/>
              </a:rPr>
              <a:t>After kick, if </a:t>
            </a:r>
            <a:r>
              <a:rPr lang="en-US" sz="1800" dirty="0">
                <a:latin typeface="Calibri" panose="020F0502020204030204" pitchFamily="34" charset="0"/>
                <a:ea typeface="Calibri" panose="020F0502020204030204" pitchFamily="34" charset="0"/>
                <a:cs typeface="Times New Roman" panose="02020603050405020304" pitchFamily="18" charset="0"/>
              </a:rPr>
              <a:t>kick is to your </a:t>
            </a:r>
            <a:r>
              <a:rPr lang="en-US" sz="1800" dirty="0" smtClean="0">
                <a:latin typeface="Calibri" panose="020F0502020204030204" pitchFamily="34" charset="0"/>
                <a:ea typeface="Calibri" panose="020F0502020204030204" pitchFamily="34" charset="0"/>
                <a:cs typeface="Times New Roman" panose="02020603050405020304" pitchFamily="18" charset="0"/>
              </a:rPr>
              <a:t>zone </a:t>
            </a:r>
            <a:r>
              <a:rPr lang="en-US" sz="1800" dirty="0">
                <a:latin typeface="Calibri" panose="020F0502020204030204" pitchFamily="34" charset="0"/>
                <a:ea typeface="Calibri" panose="020F0502020204030204" pitchFamily="34" charset="0"/>
                <a:cs typeface="Times New Roman" panose="02020603050405020304" pitchFamily="18" charset="0"/>
              </a:rPr>
              <a:t>take over coverage of receiver as soon as he starts to advance.  Be prepared to rule on kick catching interference by your gunner and legality of handoffs.  Follow kick if receiver fails to field ball.  Be alert for fair catch signals and actions of signalers. </a:t>
            </a:r>
          </a:p>
          <a:p>
            <a:r>
              <a:rPr lang="en-US" sz="1800" b="1" dirty="0">
                <a:latin typeface="Calibri" panose="020F0502020204030204" pitchFamily="34" charset="0"/>
                <a:ea typeface="Calibri" panose="020F0502020204030204" pitchFamily="34" charset="0"/>
                <a:cs typeface="Times New Roman" panose="02020603050405020304" pitchFamily="18" charset="0"/>
              </a:rPr>
              <a:t>Back Judge:  </a:t>
            </a:r>
            <a:r>
              <a:rPr lang="en-US" sz="1800" dirty="0">
                <a:latin typeface="Calibri" panose="020F0502020204030204" pitchFamily="34" charset="0"/>
                <a:ea typeface="Calibri" panose="020F0502020204030204" pitchFamily="34" charset="0"/>
                <a:cs typeface="Times New Roman" panose="02020603050405020304" pitchFamily="18" charset="0"/>
              </a:rPr>
              <a:t>Have bean bag in hand, mark end of kick.  Work to maintain 45 degree angle to receiver and adjust as necessary.  Be prepared to rule on balls going into end zone and validity of fair catch signals.  Primary responsibility for KCI and validity of handoffs.  Follow ball if receiver fails to catch it.  When runner starts to return, observe action in middle of field in front of runner</a:t>
            </a:r>
            <a:endParaRPr lang="en-US" sz="1800" dirty="0"/>
          </a:p>
        </p:txBody>
      </p:sp>
      <p:sp>
        <p:nvSpPr>
          <p:cNvPr id="4" name="Title 1"/>
          <p:cNvSpPr>
            <a:spLocks noGrp="1"/>
          </p:cNvSpPr>
          <p:nvPr>
            <p:ph type="title"/>
          </p:nvPr>
        </p:nvSpPr>
        <p:spPr>
          <a:xfrm>
            <a:off x="838200" y="365126"/>
            <a:ext cx="10515600" cy="240356"/>
          </a:xfrm>
        </p:spPr>
        <p:txBody>
          <a:bodyPr>
            <a:normAutofit fontScale="90000"/>
          </a:bodyPr>
          <a:lstStyle/>
          <a:p>
            <a:pPr algn="ctr"/>
            <a:r>
              <a:rPr lang="en-US" dirty="0"/>
              <a:t>Scrimmage </a:t>
            </a:r>
            <a:r>
              <a:rPr lang="en-US" dirty="0" smtClean="0"/>
              <a:t>Kick Mechanics Seven Man Crew</a:t>
            </a:r>
            <a:endParaRPr lang="en-US" dirty="0"/>
          </a:p>
        </p:txBody>
      </p:sp>
    </p:spTree>
    <p:extLst>
      <p:ext uri="{BB962C8B-B14F-4D97-AF65-F5344CB8AC3E}">
        <p14:creationId xmlns:p14="http://schemas.microsoft.com/office/powerpoint/2010/main" val="1654906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7999"/>
          </a:xfrm>
        </p:spPr>
        <p:txBody>
          <a:bodyPr>
            <a:normAutofit fontScale="90000"/>
          </a:bodyPr>
          <a:lstStyle/>
          <a:p>
            <a:pPr algn="ctr"/>
            <a:r>
              <a:rPr lang="en-US" dirty="0"/>
              <a:t>Scrimmage Kick Mechanics </a:t>
            </a:r>
            <a:r>
              <a:rPr lang="en-US" dirty="0" smtClean="0"/>
              <a:t>Five </a:t>
            </a:r>
            <a:r>
              <a:rPr lang="en-US" dirty="0"/>
              <a:t>Man Crew</a:t>
            </a:r>
          </a:p>
        </p:txBody>
      </p:sp>
      <p:sp>
        <p:nvSpPr>
          <p:cNvPr id="3" name="Content Placeholder 2"/>
          <p:cNvSpPr>
            <a:spLocks noGrp="1"/>
          </p:cNvSpPr>
          <p:nvPr>
            <p:ph idx="1"/>
          </p:nvPr>
        </p:nvSpPr>
        <p:spPr>
          <a:xfrm>
            <a:off x="197709" y="716692"/>
            <a:ext cx="11738918" cy="5918886"/>
          </a:xfrm>
        </p:spPr>
        <p:txBody>
          <a:bodyPr/>
          <a:lstStyle/>
          <a:p>
            <a:r>
              <a:rPr lang="en-US" sz="2500" b="1" dirty="0" smtClean="0"/>
              <a:t>Positioning</a:t>
            </a:r>
            <a:r>
              <a:rPr lang="en-US" b="1" dirty="0" smtClean="0"/>
              <a:t> and Zones</a:t>
            </a:r>
          </a:p>
          <a:p>
            <a:r>
              <a:rPr lang="en-US" sz="2200" b="1" dirty="0" smtClean="0"/>
              <a:t>Referee: </a:t>
            </a:r>
            <a:r>
              <a:rPr lang="en-US" sz="2200" dirty="0" smtClean="0">
                <a:latin typeface="Calibri" panose="020F0502020204030204" pitchFamily="34" charset="0"/>
                <a:ea typeface="Calibri" panose="020F0502020204030204" pitchFamily="34" charset="0"/>
                <a:cs typeface="Times New Roman" panose="02020603050405020304" pitchFamily="18" charset="0"/>
              </a:rPr>
              <a:t>Take a position slightly behind and to the side of the kicker, outside the tight end position and on the kicking leg side of the kicker.  See the ball from snap to kick and observe blockers and kickers at same time.  If kicker is near end line, straddle end line and warn kicker before snap.  Count A players.</a:t>
            </a:r>
          </a:p>
          <a:p>
            <a:r>
              <a:rPr lang="en-US" sz="2400" b="1" dirty="0" smtClean="0">
                <a:latin typeface="Calibri" panose="020F0502020204030204" pitchFamily="34" charset="0"/>
                <a:ea typeface="Calibri" panose="020F0502020204030204" pitchFamily="34" charset="0"/>
                <a:cs typeface="Times New Roman" panose="02020603050405020304" pitchFamily="18" charset="0"/>
              </a:rPr>
              <a:t>Umpire:</a:t>
            </a:r>
            <a:r>
              <a:rPr lang="en-US" sz="2400" dirty="0" smtClean="0">
                <a:latin typeface="Calibri" panose="020F0502020204030204" pitchFamily="34" charset="0"/>
                <a:ea typeface="Calibri" panose="020F0502020204030204" pitchFamily="34" charset="0"/>
                <a:cs typeface="Times New Roman" panose="02020603050405020304" pitchFamily="18" charset="0"/>
              </a:rPr>
              <a:t>  Position is approximately 10 yards off the LOS.  Find a spot that allows you to observe action on and around the snapper. Count A players.  Check numbering exceptions.</a:t>
            </a:r>
          </a:p>
          <a:p>
            <a:r>
              <a:rPr lang="en-US" sz="2400" b="1" dirty="0">
                <a:latin typeface="Calibri" panose="020F0502020204030204" pitchFamily="34" charset="0"/>
                <a:ea typeface="Calibri" panose="020F0502020204030204" pitchFamily="34" charset="0"/>
                <a:cs typeface="Times New Roman" panose="02020603050405020304" pitchFamily="18" charset="0"/>
              </a:rPr>
              <a:t>Head </a:t>
            </a:r>
            <a:r>
              <a:rPr lang="en-US" sz="2400" b="1" dirty="0" smtClean="0">
                <a:latin typeface="Calibri" panose="020F0502020204030204" pitchFamily="34" charset="0"/>
                <a:ea typeface="Calibri" panose="020F0502020204030204" pitchFamily="34" charset="0"/>
                <a:cs typeface="Times New Roman" panose="02020603050405020304" pitchFamily="18" charset="0"/>
              </a:rPr>
              <a:t>Linesman:</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Take your basic position and officiate as on a scrimmage play.  </a:t>
            </a:r>
            <a:r>
              <a:rPr lang="en-US" sz="2400" dirty="0" smtClean="0">
                <a:latin typeface="Calibri" panose="020F0502020204030204" pitchFamily="34" charset="0"/>
                <a:ea typeface="Calibri" panose="020F0502020204030204" pitchFamily="34" charset="0"/>
                <a:cs typeface="Times New Roman" panose="02020603050405020304" pitchFamily="18" charset="0"/>
              </a:rPr>
              <a:t>Hold your position until kick crosses NZ.  Responsible for action on line at snap. Count B players.</a:t>
            </a:r>
            <a:r>
              <a:rPr lang="en-US" sz="2400" dirty="0">
                <a:latin typeface="Calibri" panose="020F0502020204030204" pitchFamily="34" charset="0"/>
                <a:ea typeface="Calibri" panose="020F0502020204030204" pitchFamily="34" charset="0"/>
                <a:cs typeface="Times New Roman" panose="02020603050405020304" pitchFamily="18" charset="0"/>
              </a:rPr>
              <a:t> </a:t>
            </a:r>
          </a:p>
          <a:p>
            <a:r>
              <a:rPr lang="en-US" sz="2400" b="1" dirty="0" smtClean="0">
                <a:latin typeface="Calibri" panose="020F0502020204030204" pitchFamily="34" charset="0"/>
                <a:ea typeface="Calibri" panose="020F0502020204030204" pitchFamily="34" charset="0"/>
                <a:cs typeface="Times New Roman" panose="02020603050405020304" pitchFamily="18" charset="0"/>
              </a:rPr>
              <a:t>Line Judge</a:t>
            </a:r>
            <a:r>
              <a:rPr lang="en-US" sz="2400" dirty="0">
                <a:latin typeface="Calibri" panose="020F0502020204030204" pitchFamily="34" charset="0"/>
                <a:ea typeface="Calibri" panose="020F0502020204030204" pitchFamily="34" charset="0"/>
                <a:cs typeface="Times New Roman" panose="02020603050405020304" pitchFamily="18" charset="0"/>
              </a:rPr>
              <a:t> Take your basic position and officiate as on a scrimmage play. </a:t>
            </a:r>
            <a:r>
              <a:rPr lang="en-US" sz="2400" dirty="0" smtClean="0">
                <a:latin typeface="Calibri" panose="020F0502020204030204" pitchFamily="34" charset="0"/>
                <a:ea typeface="Calibri" panose="020F0502020204030204" pitchFamily="34" charset="0"/>
                <a:cs typeface="Times New Roman" panose="02020603050405020304" pitchFamily="18" charset="0"/>
              </a:rPr>
              <a:t>Count B players.  Release on snap moving slowly downfield.</a:t>
            </a:r>
          </a:p>
          <a:p>
            <a:r>
              <a:rPr lang="en-US" sz="2200" b="1" dirty="0" smtClean="0"/>
              <a:t>Back Judge:  </a:t>
            </a:r>
            <a:r>
              <a:rPr lang="en-US" sz="2200" dirty="0" smtClean="0"/>
              <a:t>Position</a:t>
            </a:r>
            <a:r>
              <a:rPr lang="en-US" sz="2200" b="1" dirty="0" smtClean="0"/>
              <a:t> </a:t>
            </a:r>
            <a:r>
              <a:rPr lang="en-US" sz="2200" dirty="0" smtClean="0"/>
              <a:t>5-7 yards deeper than deepest receiver and 10-12 yards wider on Linesman’s side.  Count R players. </a:t>
            </a:r>
            <a:endParaRPr lang="en-US" sz="2200" dirty="0"/>
          </a:p>
        </p:txBody>
      </p:sp>
    </p:spTree>
    <p:extLst>
      <p:ext uri="{BB962C8B-B14F-4D97-AF65-F5344CB8AC3E}">
        <p14:creationId xmlns:p14="http://schemas.microsoft.com/office/powerpoint/2010/main" val="1017867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 man scrimmage kick cover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8182" y="636608"/>
            <a:ext cx="10995949" cy="599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398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8629"/>
            <a:ext cx="10515600" cy="302139"/>
          </a:xfrm>
        </p:spPr>
        <p:txBody>
          <a:bodyPr>
            <a:normAutofit fontScale="90000"/>
          </a:bodyPr>
          <a:lstStyle/>
          <a:p>
            <a:pPr algn="ctr"/>
            <a:r>
              <a:rPr lang="en-US" dirty="0"/>
              <a:t>Scrimmage Kick Mechanics </a:t>
            </a:r>
            <a:r>
              <a:rPr lang="en-US" dirty="0" smtClean="0"/>
              <a:t>Five </a:t>
            </a:r>
            <a:r>
              <a:rPr lang="en-US" dirty="0"/>
              <a:t>Man Crew</a:t>
            </a:r>
          </a:p>
        </p:txBody>
      </p:sp>
      <p:sp>
        <p:nvSpPr>
          <p:cNvPr id="3" name="Content Placeholder 2"/>
          <p:cNvSpPr>
            <a:spLocks noGrp="1"/>
          </p:cNvSpPr>
          <p:nvPr>
            <p:ph idx="1"/>
          </p:nvPr>
        </p:nvSpPr>
        <p:spPr>
          <a:xfrm>
            <a:off x="222423" y="753762"/>
            <a:ext cx="11874842" cy="5980670"/>
          </a:xfrm>
        </p:spPr>
        <p:txBody>
          <a:bodyPr>
            <a:normAutofit fontScale="85000" lnSpcReduction="20000"/>
          </a:bodyPr>
          <a:lstStyle/>
          <a:p>
            <a:r>
              <a:rPr lang="en-US" b="1" dirty="0">
                <a:latin typeface="Calibri" panose="020F0502020204030204" pitchFamily="34" charset="0"/>
                <a:ea typeface="Calibri" panose="020F0502020204030204" pitchFamily="34" charset="0"/>
                <a:cs typeface="Times New Roman" panose="02020603050405020304" pitchFamily="18" charset="0"/>
              </a:rPr>
              <a:t>Coverage</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Referee:</a:t>
            </a:r>
            <a:r>
              <a:rPr lang="en-US" dirty="0">
                <a:latin typeface="Calibri" panose="020F0502020204030204" pitchFamily="34" charset="0"/>
                <a:ea typeface="Calibri" panose="020F0502020204030204" pitchFamily="34" charset="0"/>
                <a:cs typeface="Times New Roman" panose="02020603050405020304" pitchFamily="18" charset="0"/>
              </a:rPr>
              <a:t>  Responsible for observing action on the kicker and shield in front of kicker.  If kick is towards side line be prepared to assist in marking OOB spot.  Never let players behind you.  During return observe action against kicker, especially if he is clearly out of play.  Be prepared to cover goal line on long return.</a:t>
            </a:r>
          </a:p>
          <a:p>
            <a:r>
              <a:rPr lang="en-US" b="1" dirty="0">
                <a:latin typeface="Calibri" panose="020F0502020204030204" pitchFamily="34" charset="0"/>
                <a:ea typeface="Calibri" panose="020F0502020204030204" pitchFamily="34" charset="0"/>
                <a:cs typeface="Times New Roman" panose="02020603050405020304" pitchFamily="18" charset="0"/>
              </a:rPr>
              <a:t>Umpire:  </a:t>
            </a:r>
            <a:r>
              <a:rPr lang="en-US" dirty="0">
                <a:latin typeface="Calibri" panose="020F0502020204030204" pitchFamily="34" charset="0"/>
                <a:ea typeface="Calibri" panose="020F0502020204030204" pitchFamily="34" charset="0"/>
                <a:cs typeface="Times New Roman" panose="02020603050405020304" pitchFamily="18" charset="0"/>
              </a:rPr>
              <a:t>Observe blocks of team A and action by team B players, especially those over the snapper.  Once kick has gone downfield turn toward </a:t>
            </a:r>
            <a:r>
              <a:rPr lang="en-US" dirty="0" smtClean="0">
                <a:latin typeface="Calibri" panose="020F0502020204030204" pitchFamily="34" charset="0"/>
                <a:ea typeface="Calibri" panose="020F0502020204030204" pitchFamily="34" charset="0"/>
                <a:cs typeface="Times New Roman" panose="02020603050405020304" pitchFamily="18" charset="0"/>
              </a:rPr>
              <a:t>Line Judge’s side of return </a:t>
            </a:r>
            <a:r>
              <a:rPr lang="en-US" dirty="0">
                <a:latin typeface="Calibri" panose="020F0502020204030204" pitchFamily="34" charset="0"/>
                <a:ea typeface="Calibri" panose="020F0502020204030204" pitchFamily="34" charset="0"/>
                <a:cs typeface="Times New Roman" panose="02020603050405020304" pitchFamily="18" charset="0"/>
              </a:rPr>
              <a:t>area and observe blocks in your area.</a:t>
            </a:r>
          </a:p>
          <a:p>
            <a:r>
              <a:rPr lang="en-US" b="1" dirty="0">
                <a:latin typeface="Calibri" panose="020F0502020204030204" pitchFamily="34" charset="0"/>
                <a:ea typeface="Calibri" panose="020F0502020204030204" pitchFamily="34" charset="0"/>
                <a:cs typeface="Times New Roman" panose="02020603050405020304" pitchFamily="18" charset="0"/>
              </a:rPr>
              <a:t>Head Linesman:  </a:t>
            </a:r>
            <a:r>
              <a:rPr lang="en-US" dirty="0" smtClean="0">
                <a:latin typeface="Calibri" panose="020F0502020204030204" pitchFamily="34" charset="0"/>
                <a:ea typeface="Calibri" panose="020F0502020204030204" pitchFamily="34" charset="0"/>
                <a:cs typeface="Times New Roman" panose="02020603050405020304" pitchFamily="18" charset="0"/>
              </a:rPr>
              <a:t>Primary key is gunner on your side. Observe action against gunner at snap.  Assist Referee on snaps over kicker’s head.  Hold</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position on LOS until kick crosses line, then move downfield slowly.  Observe action of players in middle of </a:t>
            </a:r>
            <a:r>
              <a:rPr lang="en-US" dirty="0" smtClean="0">
                <a:latin typeface="Calibri" panose="020F0502020204030204" pitchFamily="34" charset="0"/>
                <a:ea typeface="Calibri" panose="020F0502020204030204" pitchFamily="34" charset="0"/>
                <a:cs typeface="Times New Roman" panose="02020603050405020304" pitchFamily="18" charset="0"/>
              </a:rPr>
              <a:t>field ahead of runner.  If runner comes into your side zone pick up coverage, </a:t>
            </a:r>
            <a:r>
              <a:rPr lang="en-US" dirty="0">
                <a:latin typeface="Calibri" panose="020F0502020204030204" pitchFamily="34" charset="0"/>
                <a:ea typeface="Calibri" panose="020F0502020204030204" pitchFamily="34" charset="0"/>
                <a:cs typeface="Times New Roman" panose="02020603050405020304" pitchFamily="18" charset="0"/>
              </a:rPr>
              <a:t>observe action ahead of runner.  Maintain adequate cushion, be prepared to cover goal line on long return.   </a:t>
            </a:r>
          </a:p>
          <a:p>
            <a:r>
              <a:rPr lang="en-US" b="1" dirty="0" smtClean="0">
                <a:latin typeface="Calibri" panose="020F0502020204030204" pitchFamily="34" charset="0"/>
                <a:ea typeface="Calibri" panose="020F0502020204030204" pitchFamily="34" charset="0"/>
                <a:cs typeface="Times New Roman" panose="02020603050405020304" pitchFamily="18" charset="0"/>
              </a:rPr>
              <a:t>Line </a:t>
            </a:r>
            <a:r>
              <a:rPr lang="en-US" b="1" dirty="0">
                <a:latin typeface="Calibri" panose="020F0502020204030204" pitchFamily="34" charset="0"/>
                <a:ea typeface="Calibri" panose="020F0502020204030204" pitchFamily="34" charset="0"/>
                <a:cs typeface="Times New Roman" panose="02020603050405020304" pitchFamily="18" charset="0"/>
              </a:rPr>
              <a:t>Judge: </a:t>
            </a:r>
            <a:r>
              <a:rPr lang="en-US" dirty="0" smtClean="0">
                <a:latin typeface="Calibri" panose="020F0502020204030204" pitchFamily="34" charset="0"/>
                <a:ea typeface="Calibri" panose="020F0502020204030204" pitchFamily="34" charset="0"/>
                <a:cs typeface="Times New Roman" panose="02020603050405020304" pitchFamily="18" charset="0"/>
              </a:rPr>
              <a:t> Primary key is gunner on your side.  Observe action against gunner at snap.  Release downfield on snap. Cover all kicks in your zone.  Mark spot when ball becomes dead.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smtClean="0">
                <a:latin typeface="Calibri" panose="020F0502020204030204" pitchFamily="34" charset="0"/>
                <a:ea typeface="Calibri" panose="020F0502020204030204" pitchFamily="34" charset="0"/>
                <a:cs typeface="Times New Roman" panose="02020603050405020304" pitchFamily="18" charset="0"/>
              </a:rPr>
              <a:t>Back Judge: </a:t>
            </a:r>
            <a:r>
              <a:rPr lang="en-US" dirty="0" smtClean="0">
                <a:latin typeface="Calibri" panose="020F0502020204030204" pitchFamily="34" charset="0"/>
                <a:ea typeface="Calibri" panose="020F0502020204030204" pitchFamily="34" charset="0"/>
                <a:cs typeface="Times New Roman" panose="02020603050405020304" pitchFamily="18" charset="0"/>
              </a:rPr>
              <a:t>Have </a:t>
            </a:r>
            <a:r>
              <a:rPr lang="en-US" dirty="0">
                <a:latin typeface="Calibri" panose="020F0502020204030204" pitchFamily="34" charset="0"/>
                <a:ea typeface="Calibri" panose="020F0502020204030204" pitchFamily="34" charset="0"/>
                <a:cs typeface="Times New Roman" panose="02020603050405020304" pitchFamily="18" charset="0"/>
              </a:rPr>
              <a:t>bean bag in hand, mark end of kick.  Work to maintain 45 degree angle to receiver and adjust as necessary.  Be prepared to rule on balls going into end zone and validity of fair catch signals.  Primary responsibility for KCI and validity of handoffs.  Follow ball if receiver fails to catch it.  When runner starts to return, observe action in middle of field in front of </a:t>
            </a:r>
            <a:r>
              <a:rPr lang="en-US" dirty="0" smtClean="0">
                <a:latin typeface="Calibri" panose="020F0502020204030204" pitchFamily="34" charset="0"/>
                <a:ea typeface="Calibri" panose="020F0502020204030204" pitchFamily="34" charset="0"/>
                <a:cs typeface="Times New Roman" panose="02020603050405020304" pitchFamily="18" charset="0"/>
              </a:rPr>
              <a:t>runner.</a:t>
            </a:r>
            <a:endParaRPr lang="en-US" dirty="0"/>
          </a:p>
        </p:txBody>
      </p:sp>
    </p:spTree>
    <p:extLst>
      <p:ext uri="{BB962C8B-B14F-4D97-AF65-F5344CB8AC3E}">
        <p14:creationId xmlns:p14="http://schemas.microsoft.com/office/powerpoint/2010/main" val="1130569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98361" y="231494"/>
            <a:ext cx="11072149" cy="6493398"/>
          </a:xfrm>
          <a:prstGeom prst="rect">
            <a:avLst/>
          </a:prstGeom>
        </p:spPr>
      </p:pic>
    </p:spTree>
    <p:extLst>
      <p:ext uri="{BB962C8B-B14F-4D97-AF65-F5344CB8AC3E}">
        <p14:creationId xmlns:p14="http://schemas.microsoft.com/office/powerpoint/2010/main" val="2109204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1883"/>
          </a:xfrm>
        </p:spPr>
        <p:txBody>
          <a:bodyPr>
            <a:normAutofit fontScale="90000"/>
          </a:bodyPr>
          <a:lstStyle/>
          <a:p>
            <a:pPr algn="ctr"/>
            <a:r>
              <a:rPr lang="en-US" dirty="0"/>
              <a:t>Field Goals And </a:t>
            </a:r>
            <a:r>
              <a:rPr lang="en-US" dirty="0" err="1"/>
              <a:t>Trys</a:t>
            </a:r>
            <a:r>
              <a:rPr lang="en-US" dirty="0"/>
              <a:t/>
            </a:r>
            <a:br>
              <a:rPr lang="en-US" dirty="0"/>
            </a:br>
            <a:r>
              <a:rPr lang="en-US" dirty="0"/>
              <a:t>Seven Man Crew</a:t>
            </a:r>
          </a:p>
        </p:txBody>
      </p:sp>
      <p:sp>
        <p:nvSpPr>
          <p:cNvPr id="3" name="Content Placeholder 2"/>
          <p:cNvSpPr>
            <a:spLocks noGrp="1"/>
          </p:cNvSpPr>
          <p:nvPr>
            <p:ph idx="1"/>
          </p:nvPr>
        </p:nvSpPr>
        <p:spPr>
          <a:xfrm>
            <a:off x="252984" y="1426464"/>
            <a:ext cx="11707368" cy="5205984"/>
          </a:xfrm>
        </p:spPr>
        <p:txBody>
          <a:bodyPr>
            <a:normAutofit fontScale="85000" lnSpcReduction="20000"/>
          </a:bodyPr>
          <a:lstStyle/>
          <a:p>
            <a:r>
              <a:rPr lang="en-US" b="1" dirty="0" smtClean="0"/>
              <a:t>Referee </a:t>
            </a:r>
            <a:r>
              <a:rPr lang="en-US" dirty="0"/>
              <a:t>Position facing the holder, approximately 10-12 yards wide on about the same yard line as the holder. Referee is responsible for action on the kicker and holder. </a:t>
            </a:r>
          </a:p>
          <a:p>
            <a:r>
              <a:rPr lang="en-US" b="1" dirty="0" smtClean="0"/>
              <a:t>Umpire, Side Judge </a:t>
            </a:r>
            <a:r>
              <a:rPr lang="en-US" dirty="0"/>
              <a:t>Line up in a twin umpire position seven yards deep and cover all line of scrimmage action. U will have primary responsibility to protect snapper. Be aware of numbering exceptions if applicable. </a:t>
            </a:r>
          </a:p>
          <a:p>
            <a:r>
              <a:rPr lang="en-US" b="1" dirty="0" smtClean="0"/>
              <a:t>Head Linesman, Line Judge </a:t>
            </a:r>
            <a:r>
              <a:rPr lang="en-US" dirty="0"/>
              <a:t>Take regular position. Be ready to cover sideline from line of scrimmage to end line. After kick is dead, move in toward players watching for dead ball fouls. </a:t>
            </a:r>
          </a:p>
          <a:p>
            <a:r>
              <a:rPr lang="en-US" b="1" dirty="0" smtClean="0"/>
              <a:t>Back Judge, Field Judge </a:t>
            </a:r>
            <a:r>
              <a:rPr lang="en-US" dirty="0" smtClean="0"/>
              <a:t>Take </a:t>
            </a:r>
            <a:r>
              <a:rPr lang="en-US" dirty="0"/>
              <a:t>position inside the limit line; each man will cover one of the two goal posts. Rule on success or failure of field goal attempts, BJ will sound whistle. Official nearest ball rules on play with other official reflecting ruling. Be alert for ball striking an upright or crossbar. If ball strikes the crossbar, the BJ is responsible for the ruling. FJ and BJ count defensive players.</a:t>
            </a:r>
          </a:p>
          <a:p>
            <a:r>
              <a:rPr lang="en-US" b="1" dirty="0" smtClean="0"/>
              <a:t>Back Judge </a:t>
            </a:r>
            <a:r>
              <a:rPr lang="en-US" dirty="0"/>
              <a:t>AFTER TRY - Moves up sideline with ball to place ball for kickoff. </a:t>
            </a:r>
          </a:p>
          <a:p>
            <a:r>
              <a:rPr lang="en-US" b="1" dirty="0"/>
              <a:t>REMINDER</a:t>
            </a:r>
            <a:r>
              <a:rPr lang="en-US" dirty="0"/>
              <a:t>: During a </a:t>
            </a:r>
            <a:r>
              <a:rPr lang="en-US" b="1" dirty="0"/>
              <a:t>TRY</a:t>
            </a:r>
            <a:r>
              <a:rPr lang="en-US" dirty="0"/>
              <a:t>, if B secures possession or as soon as it is apparent a kick has failed to score, </a:t>
            </a:r>
            <a:r>
              <a:rPr lang="en-US" dirty="0" smtClean="0"/>
              <a:t>the </a:t>
            </a:r>
            <a:r>
              <a:rPr lang="en-US" dirty="0"/>
              <a:t>ball is dead and the play is over. Officials should sound their whistle immediately. </a:t>
            </a:r>
          </a:p>
          <a:p>
            <a:endParaRPr lang="en-US" dirty="0"/>
          </a:p>
        </p:txBody>
      </p:sp>
    </p:spTree>
    <p:extLst>
      <p:ext uri="{BB962C8B-B14F-4D97-AF65-F5344CB8AC3E}">
        <p14:creationId xmlns:p14="http://schemas.microsoft.com/office/powerpoint/2010/main" val="3443037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 man try coverage -exampl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091" y="949125"/>
            <a:ext cx="5220182" cy="50581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5 man try coverage -exampl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480" y="949125"/>
            <a:ext cx="5243330" cy="5058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6800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1883"/>
          </a:xfrm>
        </p:spPr>
        <p:txBody>
          <a:bodyPr>
            <a:normAutofit fontScale="90000"/>
          </a:bodyPr>
          <a:lstStyle/>
          <a:p>
            <a:pPr algn="ctr"/>
            <a:r>
              <a:rPr lang="en-US" dirty="0"/>
              <a:t>Field Goals And </a:t>
            </a:r>
            <a:r>
              <a:rPr lang="en-US" dirty="0" err="1"/>
              <a:t>Trys</a:t>
            </a:r>
            <a:r>
              <a:rPr lang="en-US" dirty="0"/>
              <a:t/>
            </a:r>
            <a:br>
              <a:rPr lang="en-US" dirty="0"/>
            </a:br>
            <a:r>
              <a:rPr lang="en-US" dirty="0"/>
              <a:t>Seven Man Crew</a:t>
            </a:r>
          </a:p>
        </p:txBody>
      </p:sp>
      <p:sp>
        <p:nvSpPr>
          <p:cNvPr id="3" name="Content Placeholder 2"/>
          <p:cNvSpPr>
            <a:spLocks noGrp="1"/>
          </p:cNvSpPr>
          <p:nvPr>
            <p:ph idx="1"/>
          </p:nvPr>
        </p:nvSpPr>
        <p:spPr>
          <a:xfrm>
            <a:off x="252984" y="1307939"/>
            <a:ext cx="11707368" cy="5550061"/>
          </a:xfrm>
        </p:spPr>
        <p:txBody>
          <a:bodyPr>
            <a:normAutofit fontScale="85000" lnSpcReduction="20000"/>
          </a:bodyPr>
          <a:lstStyle/>
          <a:p>
            <a:r>
              <a:rPr lang="en-US" b="1" dirty="0" smtClean="0"/>
              <a:t>Referee </a:t>
            </a:r>
            <a:r>
              <a:rPr lang="en-US" dirty="0"/>
              <a:t>Position facing the holder, approximately 10-12 yards wide on about the same yard line as the holder. Referee is responsible for action on the kicker and holder. </a:t>
            </a:r>
          </a:p>
          <a:p>
            <a:r>
              <a:rPr lang="en-US" b="1" dirty="0" smtClean="0"/>
              <a:t>Umpire </a:t>
            </a:r>
            <a:r>
              <a:rPr lang="en-US" dirty="0" smtClean="0"/>
              <a:t>Line </a:t>
            </a:r>
            <a:r>
              <a:rPr lang="en-US" dirty="0"/>
              <a:t>up </a:t>
            </a:r>
            <a:r>
              <a:rPr lang="en-US" dirty="0" smtClean="0"/>
              <a:t>seven </a:t>
            </a:r>
            <a:r>
              <a:rPr lang="en-US" dirty="0"/>
              <a:t>yards deep and cover all line of scrimmage action. U will have primary responsibility to protect snapper. Be aware of numbering exceptions if applicable. </a:t>
            </a:r>
            <a:r>
              <a:rPr lang="en-US" dirty="0" smtClean="0"/>
              <a:t>After snap move toward LOS.  Know if ball crosses neutral zone.</a:t>
            </a:r>
            <a:endParaRPr lang="en-US" dirty="0"/>
          </a:p>
          <a:p>
            <a:r>
              <a:rPr lang="en-US" b="1" dirty="0" smtClean="0"/>
              <a:t>Head Linesman or Line Judge </a:t>
            </a:r>
            <a:r>
              <a:rPr lang="en-US" dirty="0"/>
              <a:t>Whichever official is facing </a:t>
            </a:r>
            <a:r>
              <a:rPr lang="en-US" dirty="0" smtClean="0"/>
              <a:t>R, take </a:t>
            </a:r>
            <a:r>
              <a:rPr lang="en-US" dirty="0"/>
              <a:t>regular position. Be ready to cover sideline from line of scrimmage to end line. </a:t>
            </a:r>
            <a:r>
              <a:rPr lang="en-US" dirty="0" smtClean="0"/>
              <a:t>After </a:t>
            </a:r>
            <a:r>
              <a:rPr lang="en-US" dirty="0"/>
              <a:t>kick is dead, move in toward players watching for dead ball fouls. </a:t>
            </a:r>
            <a:r>
              <a:rPr lang="en-US" dirty="0" smtClean="0"/>
              <a:t>Official not facing R take position under goal post with B</a:t>
            </a:r>
            <a:endParaRPr lang="en-US" dirty="0"/>
          </a:p>
          <a:p>
            <a:r>
              <a:rPr lang="en-US" b="1" dirty="0" smtClean="0"/>
              <a:t>Back Judge </a:t>
            </a:r>
            <a:r>
              <a:rPr lang="en-US" dirty="0" smtClean="0"/>
              <a:t>take </a:t>
            </a:r>
            <a:r>
              <a:rPr lang="en-US" dirty="0"/>
              <a:t>position inside the limit </a:t>
            </a:r>
            <a:r>
              <a:rPr lang="en-US" dirty="0" smtClean="0"/>
              <a:t>line with either H or LJ; </a:t>
            </a:r>
            <a:r>
              <a:rPr lang="en-US" dirty="0"/>
              <a:t>each man will cover one of the two goal posts. Rule on success or failure of field goal attempts, BJ will sound whistle. Official nearest ball rules on play with other official reflecting ruling. Be alert for ball striking an upright or crossbar. If ball strikes the crossbar, the BJ is responsible for the ruling. </a:t>
            </a:r>
            <a:r>
              <a:rPr lang="en-US" dirty="0" smtClean="0"/>
              <a:t>BJ and H or LJ count </a:t>
            </a:r>
            <a:r>
              <a:rPr lang="en-US" dirty="0"/>
              <a:t>defensive players.</a:t>
            </a:r>
          </a:p>
          <a:p>
            <a:r>
              <a:rPr lang="en-US" b="1" dirty="0" smtClean="0"/>
              <a:t>Back Judge </a:t>
            </a:r>
            <a:r>
              <a:rPr lang="en-US" dirty="0"/>
              <a:t>AFTER TRY - Moves up sideline with ball to place ball for kickoff. </a:t>
            </a:r>
          </a:p>
          <a:p>
            <a:r>
              <a:rPr lang="en-US" b="1" dirty="0"/>
              <a:t>REMINDER</a:t>
            </a:r>
            <a:r>
              <a:rPr lang="en-US" dirty="0"/>
              <a:t>: During a </a:t>
            </a:r>
            <a:r>
              <a:rPr lang="en-US" b="1" dirty="0"/>
              <a:t>TRY</a:t>
            </a:r>
            <a:r>
              <a:rPr lang="en-US" dirty="0"/>
              <a:t>, if B secures possession or as soon as it is apparent a kick has failed to score, </a:t>
            </a:r>
            <a:r>
              <a:rPr lang="en-US" dirty="0" smtClean="0"/>
              <a:t>the </a:t>
            </a:r>
            <a:r>
              <a:rPr lang="en-US" dirty="0"/>
              <a:t>ball is dead and the play is over. Officials should sound their whistle immediately. </a:t>
            </a:r>
          </a:p>
          <a:p>
            <a:endParaRPr lang="en-US" dirty="0"/>
          </a:p>
        </p:txBody>
      </p:sp>
    </p:spTree>
    <p:extLst>
      <p:ext uri="{BB962C8B-B14F-4D97-AF65-F5344CB8AC3E}">
        <p14:creationId xmlns:p14="http://schemas.microsoft.com/office/powerpoint/2010/main" val="2910536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lindside block ejection EZview">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983848" y="312516"/>
            <a:ext cx="10428790" cy="5590573"/>
          </a:xfrm>
        </p:spPr>
      </p:pic>
    </p:spTree>
    <p:extLst>
      <p:ext uri="{BB962C8B-B14F-4D97-AF65-F5344CB8AC3E}">
        <p14:creationId xmlns:p14="http://schemas.microsoft.com/office/powerpoint/2010/main" val="17774212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067"/>
            <a:ext cx="10515600" cy="300943"/>
          </a:xfrm>
        </p:spPr>
        <p:txBody>
          <a:bodyPr>
            <a:normAutofit fontScale="90000"/>
          </a:bodyPr>
          <a:lstStyle/>
          <a:p>
            <a:pPr algn="ctr"/>
            <a:r>
              <a:rPr lang="en-US" dirty="0" smtClean="0"/>
              <a:t>Targeting</a:t>
            </a:r>
            <a:endParaRPr lang="en-US" dirty="0"/>
          </a:p>
        </p:txBody>
      </p:sp>
      <p:sp>
        <p:nvSpPr>
          <p:cNvPr id="3" name="Content Placeholder 2"/>
          <p:cNvSpPr>
            <a:spLocks noGrp="1"/>
          </p:cNvSpPr>
          <p:nvPr>
            <p:ph idx="1"/>
          </p:nvPr>
        </p:nvSpPr>
        <p:spPr>
          <a:xfrm>
            <a:off x="308658" y="763928"/>
            <a:ext cx="11574684" cy="5879939"/>
          </a:xfrm>
        </p:spPr>
        <p:txBody>
          <a:bodyPr/>
          <a:lstStyle/>
          <a:p>
            <a:r>
              <a:rPr lang="en-US" u="sng" dirty="0" smtClean="0"/>
              <a:t>Rule 2-20-2</a:t>
            </a:r>
            <a:r>
              <a:rPr lang="en-US" dirty="0" smtClean="0"/>
              <a:t>	Targeting is an act by any player who takes aim and initiates contact against an opponent above the shoulders with the helmet, forearm, hand, fist, elbow or shoulders.</a:t>
            </a:r>
          </a:p>
          <a:p>
            <a:r>
              <a:rPr lang="en-US" u="sng" dirty="0" smtClean="0"/>
              <a:t>Rule 9-4-3</a:t>
            </a:r>
            <a:r>
              <a:rPr lang="en-US" dirty="0"/>
              <a:t>	</a:t>
            </a:r>
            <a:r>
              <a:rPr lang="en-US" dirty="0" smtClean="0"/>
              <a:t>	No player or non-player shall:</a:t>
            </a:r>
          </a:p>
          <a:p>
            <a:pPr lvl="1"/>
            <a:r>
              <a:rPr lang="en-US" dirty="0" smtClean="0"/>
              <a:t>m.   Target an opponent.</a:t>
            </a:r>
          </a:p>
          <a:p>
            <a:pPr marL="457200" lvl="1" indent="0">
              <a:buNone/>
            </a:pPr>
            <a:endParaRPr lang="en-US" dirty="0" smtClean="0"/>
          </a:p>
          <a:p>
            <a:pPr marL="457200" lvl="1" indent="0">
              <a:buNone/>
            </a:pPr>
            <a:r>
              <a:rPr lang="en-US" dirty="0" smtClean="0"/>
              <a:t>PENALTY:  Art. 3m. Targeting an opponent-15 yards.</a:t>
            </a:r>
          </a:p>
          <a:p>
            <a:pPr marL="457200" lvl="1" indent="0">
              <a:buNone/>
            </a:pPr>
            <a:r>
              <a:rPr lang="en-US" dirty="0" smtClean="0"/>
              <a:t>DISQUALIFICATION also if any fouls under these articles are judged by the game official to be flagrant.	</a:t>
            </a:r>
            <a:endParaRPr lang="en-US" dirty="0"/>
          </a:p>
        </p:txBody>
      </p:sp>
    </p:spTree>
    <p:extLst>
      <p:ext uri="{BB962C8B-B14F-4D97-AF65-F5344CB8AC3E}">
        <p14:creationId xmlns:p14="http://schemas.microsoft.com/office/powerpoint/2010/main" val="3034939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56667"/>
          </a:xfrm>
        </p:spPr>
        <p:txBody>
          <a:bodyPr>
            <a:normAutofit fontScale="90000"/>
          </a:bodyPr>
          <a:lstStyle/>
          <a:p>
            <a:pPr algn="ctr"/>
            <a:r>
              <a:rPr lang="en-US" dirty="0"/>
              <a:t>Agenda for May 2, 2019</a:t>
            </a:r>
          </a:p>
        </p:txBody>
      </p:sp>
      <p:sp>
        <p:nvSpPr>
          <p:cNvPr id="3" name="Content Placeholder 2"/>
          <p:cNvSpPr>
            <a:spLocks noGrp="1"/>
          </p:cNvSpPr>
          <p:nvPr>
            <p:ph idx="1"/>
          </p:nvPr>
        </p:nvSpPr>
        <p:spPr>
          <a:xfrm>
            <a:off x="231648" y="890016"/>
            <a:ext cx="11814048" cy="5827776"/>
          </a:xfrm>
        </p:spPr>
        <p:txBody>
          <a:bodyPr/>
          <a:lstStyle/>
          <a:p>
            <a:pPr marL="0" indent="0">
              <a:buNone/>
            </a:pPr>
            <a:r>
              <a:rPr lang="en-US" dirty="0" smtClean="0"/>
              <a:t>Pass Interference:</a:t>
            </a:r>
          </a:p>
          <a:p>
            <a:r>
              <a:rPr lang="en-US" dirty="0" smtClean="0"/>
              <a:t>7-5-7	Pass interference restrictions only apply beyond the neutral zone and only if the legal forward pass, untouched by B in or behind the neutral zone, crosses the neutral zone.  Pass interference restrictions are in effect for all A and B players until the ball is touched or the pass is incomplete.  				</a:t>
            </a:r>
            <a:endParaRPr lang="en-US" dirty="0"/>
          </a:p>
        </p:txBody>
      </p:sp>
    </p:spTree>
    <p:extLst>
      <p:ext uri="{BB962C8B-B14F-4D97-AF65-F5344CB8AC3E}">
        <p14:creationId xmlns:p14="http://schemas.microsoft.com/office/powerpoint/2010/main" val="2702863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56667"/>
          </a:xfrm>
        </p:spPr>
        <p:txBody>
          <a:bodyPr>
            <a:normAutofit fontScale="90000"/>
          </a:bodyPr>
          <a:lstStyle/>
          <a:p>
            <a:pPr algn="ctr"/>
            <a:r>
              <a:rPr lang="en-US" dirty="0"/>
              <a:t>Agenda for May 2, 2019</a:t>
            </a:r>
          </a:p>
        </p:txBody>
      </p:sp>
      <p:sp>
        <p:nvSpPr>
          <p:cNvPr id="3" name="Content Placeholder 2"/>
          <p:cNvSpPr>
            <a:spLocks noGrp="1"/>
          </p:cNvSpPr>
          <p:nvPr>
            <p:ph idx="1"/>
          </p:nvPr>
        </p:nvSpPr>
        <p:spPr>
          <a:xfrm>
            <a:off x="231648" y="890016"/>
            <a:ext cx="11814048" cy="5827776"/>
          </a:xfrm>
        </p:spPr>
        <p:txBody>
          <a:bodyPr/>
          <a:lstStyle/>
          <a:p>
            <a:pPr marL="0" indent="0">
              <a:buNone/>
            </a:pPr>
            <a:r>
              <a:rPr lang="en-US" dirty="0" smtClean="0"/>
              <a:t>Pass Interference:</a:t>
            </a:r>
          </a:p>
          <a:p>
            <a:r>
              <a:rPr lang="en-US" dirty="0" smtClean="0"/>
              <a:t>7-5-7	Pass interference restrictions only apply beyond the neutral zone and only if the legal forward pass, untouched by B in or behind the neutral zone, crosses the neutral zone.  Pass interference restrictions are in effect for all A and B players until the ball is touched or the pass is incomplete.  </a:t>
            </a:r>
          </a:p>
          <a:p>
            <a:r>
              <a:rPr lang="en-US" dirty="0" smtClean="0"/>
              <a:t>7-5-8	Pass interference restrictions on a legal forward pass begin for </a:t>
            </a:r>
          </a:p>
          <a:p>
            <a:pPr lvl="1"/>
            <a:r>
              <a:rPr lang="en-US" dirty="0" smtClean="0"/>
              <a:t>a. A with the snap.</a:t>
            </a:r>
          </a:p>
          <a:p>
            <a:pPr lvl="1"/>
            <a:r>
              <a:rPr lang="en-US" dirty="0" smtClean="0"/>
              <a:t>b. B when the ball leaves the passers hand.</a:t>
            </a:r>
          </a:p>
          <a:p>
            <a:pPr marL="0" lvl="1" indent="0">
              <a:buNone/>
            </a:pPr>
            <a:r>
              <a:rPr lang="en-US" dirty="0" smtClean="0"/>
              <a:t>			</a:t>
            </a:r>
            <a:endParaRPr lang="en-US" dirty="0"/>
          </a:p>
        </p:txBody>
      </p:sp>
    </p:spTree>
    <p:extLst>
      <p:ext uri="{BB962C8B-B14F-4D97-AF65-F5344CB8AC3E}">
        <p14:creationId xmlns:p14="http://schemas.microsoft.com/office/powerpoint/2010/main" val="607772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56667"/>
          </a:xfrm>
        </p:spPr>
        <p:txBody>
          <a:bodyPr>
            <a:normAutofit fontScale="90000"/>
          </a:bodyPr>
          <a:lstStyle/>
          <a:p>
            <a:pPr algn="ctr"/>
            <a:r>
              <a:rPr lang="en-US" dirty="0"/>
              <a:t>Agenda for May 2, 2019</a:t>
            </a:r>
          </a:p>
        </p:txBody>
      </p:sp>
      <p:sp>
        <p:nvSpPr>
          <p:cNvPr id="3" name="Content Placeholder 2"/>
          <p:cNvSpPr>
            <a:spLocks noGrp="1"/>
          </p:cNvSpPr>
          <p:nvPr>
            <p:ph idx="1"/>
          </p:nvPr>
        </p:nvSpPr>
        <p:spPr>
          <a:xfrm>
            <a:off x="231648" y="890016"/>
            <a:ext cx="11814048" cy="5827776"/>
          </a:xfrm>
        </p:spPr>
        <p:txBody>
          <a:bodyPr/>
          <a:lstStyle/>
          <a:p>
            <a:pPr marL="0" indent="0">
              <a:buNone/>
            </a:pPr>
            <a:r>
              <a:rPr lang="en-US" dirty="0" smtClean="0"/>
              <a:t>Pass Interference:</a:t>
            </a:r>
          </a:p>
          <a:p>
            <a:r>
              <a:rPr lang="en-US" dirty="0" smtClean="0"/>
              <a:t>7-5-7	Pass interference restrictions only apply beyond the neutral zone and only if the legal forward pass, untouched by B in or behind the neutral zone, crosses the neutral zone.  Pass interference restrictions are in effect for all A and B players until the ball is touched or the pass is incomplete.  </a:t>
            </a:r>
          </a:p>
          <a:p>
            <a:r>
              <a:rPr lang="en-US" dirty="0" smtClean="0"/>
              <a:t>7-5-8	Pass interference restrictions on a legal forward pass begin for </a:t>
            </a:r>
          </a:p>
          <a:p>
            <a:pPr lvl="1"/>
            <a:r>
              <a:rPr lang="en-US" dirty="0" smtClean="0"/>
              <a:t>a. A with the snap.</a:t>
            </a:r>
          </a:p>
          <a:p>
            <a:pPr lvl="1"/>
            <a:r>
              <a:rPr lang="en-US" dirty="0" smtClean="0"/>
              <a:t>b. B when the ball leaves the passers hand.</a:t>
            </a:r>
          </a:p>
          <a:p>
            <a:pPr marL="0" lvl="1" indent="231775"/>
            <a:r>
              <a:rPr lang="en-US" sz="2800" dirty="0" smtClean="0"/>
              <a:t>7-5-9	Pass interference restrictions on a legal forward pass end for:</a:t>
            </a:r>
          </a:p>
          <a:p>
            <a:pPr marL="457200" lvl="2" indent="231775"/>
            <a:r>
              <a:rPr lang="en-US" sz="2400" dirty="0" smtClean="0"/>
              <a:t>a. All eligible A players when the pass when the pass has been touched by any player.</a:t>
            </a:r>
          </a:p>
          <a:p>
            <a:pPr marL="457200" lvl="2" indent="231775"/>
            <a:r>
              <a:rPr lang="en-US" sz="2400" dirty="0" smtClean="0"/>
              <a:t>b. All ineligible A players when B touches the pass.</a:t>
            </a:r>
          </a:p>
          <a:p>
            <a:pPr marL="457200" lvl="2" indent="231775"/>
            <a:r>
              <a:rPr lang="en-US" sz="2400" dirty="0" smtClean="0"/>
              <a:t>c. All B players when the pass has been touched by any player.</a:t>
            </a:r>
          </a:p>
          <a:p>
            <a:pPr marL="457200" lvl="2" indent="231775"/>
            <a:r>
              <a:rPr lang="en-US" sz="2400" dirty="0" smtClean="0"/>
              <a:t>d. All players when the pass is incomplete. 	</a:t>
            </a:r>
            <a:r>
              <a:rPr lang="en-US" dirty="0" smtClean="0"/>
              <a:t>			</a:t>
            </a:r>
            <a:endParaRPr lang="en-US" dirty="0"/>
          </a:p>
        </p:txBody>
      </p:sp>
    </p:spTree>
    <p:extLst>
      <p:ext uri="{BB962C8B-B14F-4D97-AF65-F5344CB8AC3E}">
        <p14:creationId xmlns:p14="http://schemas.microsoft.com/office/powerpoint/2010/main" val="2140869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29819"/>
          </a:xfrm>
        </p:spPr>
        <p:txBody>
          <a:bodyPr>
            <a:normAutofit fontScale="90000"/>
          </a:bodyPr>
          <a:lstStyle/>
          <a:p>
            <a:pPr algn="ctr"/>
            <a:r>
              <a:rPr lang="en-US" dirty="0"/>
              <a:t>Agenda for May 2, 2019</a:t>
            </a:r>
          </a:p>
        </p:txBody>
      </p:sp>
      <p:sp>
        <p:nvSpPr>
          <p:cNvPr id="3" name="Content Placeholder 2"/>
          <p:cNvSpPr>
            <a:spLocks noGrp="1"/>
          </p:cNvSpPr>
          <p:nvPr>
            <p:ph idx="1"/>
          </p:nvPr>
        </p:nvSpPr>
        <p:spPr>
          <a:xfrm>
            <a:off x="195072" y="914400"/>
            <a:ext cx="11814048" cy="5730240"/>
          </a:xfrm>
        </p:spPr>
        <p:txBody>
          <a:bodyPr/>
          <a:lstStyle/>
          <a:p>
            <a:r>
              <a:rPr lang="en-US" dirty="0"/>
              <a:t>Pass Interference</a:t>
            </a:r>
            <a:r>
              <a:rPr lang="en-US" dirty="0" smtClean="0"/>
              <a:t>:</a:t>
            </a:r>
          </a:p>
          <a:p>
            <a:r>
              <a:rPr lang="en-US" dirty="0" smtClean="0"/>
              <a:t>7-5-10	It is forward pass interference if any player of A or B who is beyond the neutral zone interferes with an eligible opponent’s opportunity to move toward, catch or bat the pass. </a:t>
            </a:r>
          </a:p>
          <a:p>
            <a:pPr marL="457200" lvl="1" indent="0">
              <a:buNone/>
            </a:pPr>
            <a:endParaRPr lang="en-US" dirty="0"/>
          </a:p>
        </p:txBody>
      </p:sp>
    </p:spTree>
    <p:extLst>
      <p:ext uri="{BB962C8B-B14F-4D97-AF65-F5344CB8AC3E}">
        <p14:creationId xmlns:p14="http://schemas.microsoft.com/office/powerpoint/2010/main" val="2495052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29819"/>
          </a:xfrm>
        </p:spPr>
        <p:txBody>
          <a:bodyPr>
            <a:normAutofit fontScale="90000"/>
          </a:bodyPr>
          <a:lstStyle/>
          <a:p>
            <a:pPr algn="ctr"/>
            <a:r>
              <a:rPr lang="en-US" dirty="0"/>
              <a:t>Agenda for May 2, 2019</a:t>
            </a:r>
          </a:p>
        </p:txBody>
      </p:sp>
      <p:sp>
        <p:nvSpPr>
          <p:cNvPr id="3" name="Content Placeholder 2"/>
          <p:cNvSpPr>
            <a:spLocks noGrp="1"/>
          </p:cNvSpPr>
          <p:nvPr>
            <p:ph idx="1"/>
          </p:nvPr>
        </p:nvSpPr>
        <p:spPr>
          <a:xfrm>
            <a:off x="195072" y="914400"/>
            <a:ext cx="11814048" cy="5730240"/>
          </a:xfrm>
        </p:spPr>
        <p:txBody>
          <a:bodyPr/>
          <a:lstStyle/>
          <a:p>
            <a:r>
              <a:rPr lang="en-US" dirty="0"/>
              <a:t>Pass Interference</a:t>
            </a:r>
            <a:r>
              <a:rPr lang="en-US" dirty="0" smtClean="0"/>
              <a:t>:</a:t>
            </a:r>
          </a:p>
          <a:p>
            <a:r>
              <a:rPr lang="en-US" dirty="0" smtClean="0"/>
              <a:t>7-5-10	It is forward pass interference if any player of A or B who is beyond the neutral zone interferes with an eligible opponent’s opportunity to move toward, catch or bat the pass. </a:t>
            </a:r>
          </a:p>
          <a:p>
            <a:r>
              <a:rPr lang="en-US" dirty="0" smtClean="0"/>
              <a:t>7-5-11	It is not forward pass interference if:</a:t>
            </a:r>
          </a:p>
          <a:p>
            <a:pPr lvl="1"/>
            <a:r>
              <a:rPr lang="en-US" dirty="0" smtClean="0"/>
              <a:t>a. Unavoidable contact occurs when two or more eligible receivers are making a simultaneous, bona fide attempt to move toward, catch or bat the pass.</a:t>
            </a:r>
          </a:p>
          <a:p>
            <a:pPr lvl="1"/>
            <a:r>
              <a:rPr lang="en-US" dirty="0" smtClean="0"/>
              <a:t>b. Contact by A is immediately made on a B lineman and the contact does not continue beyond the expanded neutral zone.</a:t>
            </a:r>
          </a:p>
          <a:p>
            <a:pPr lvl="1"/>
            <a:r>
              <a:rPr lang="en-US" dirty="0" smtClean="0"/>
              <a:t>c. Contact by B is obviously away from the direction of the pass.</a:t>
            </a:r>
          </a:p>
          <a:p>
            <a:pPr marL="231775" lvl="1" indent="0">
              <a:buNone/>
            </a:pPr>
            <a:r>
              <a:rPr lang="en-US" dirty="0" smtClean="0"/>
              <a:t>REMEMBER:  There must be contact.  There must be an obvious intent to impede the receiver.</a:t>
            </a:r>
            <a:endParaRPr lang="en-US" dirty="0"/>
          </a:p>
          <a:p>
            <a:pPr lvl="1"/>
            <a:endParaRPr lang="en-US" dirty="0"/>
          </a:p>
        </p:txBody>
      </p:sp>
    </p:spTree>
    <p:extLst>
      <p:ext uri="{BB962C8B-B14F-4D97-AF65-F5344CB8AC3E}">
        <p14:creationId xmlns:p14="http://schemas.microsoft.com/office/powerpoint/2010/main" val="335980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5163"/>
          </a:xfrm>
        </p:spPr>
        <p:txBody>
          <a:bodyPr>
            <a:normAutofit fontScale="90000"/>
          </a:bodyPr>
          <a:lstStyle/>
          <a:p>
            <a:pPr algn="ctr"/>
            <a:r>
              <a:rPr lang="en-US" dirty="0"/>
              <a:t>Agenda for May 2, 2019</a:t>
            </a:r>
          </a:p>
        </p:txBody>
      </p:sp>
      <p:sp>
        <p:nvSpPr>
          <p:cNvPr id="3" name="Content Placeholder 2"/>
          <p:cNvSpPr>
            <a:spLocks noGrp="1"/>
          </p:cNvSpPr>
          <p:nvPr>
            <p:ph idx="1"/>
          </p:nvPr>
        </p:nvSpPr>
        <p:spPr>
          <a:xfrm>
            <a:off x="231648" y="987552"/>
            <a:ext cx="11728704" cy="5620512"/>
          </a:xfrm>
        </p:spPr>
        <p:txBody>
          <a:bodyPr>
            <a:normAutofit fontScale="92500" lnSpcReduction="10000"/>
          </a:bodyPr>
          <a:lstStyle/>
          <a:p>
            <a:r>
              <a:rPr lang="en-US" dirty="0" smtClean="0"/>
              <a:t>Categories of Defensive Pass Interference:</a:t>
            </a:r>
          </a:p>
          <a:p>
            <a:r>
              <a:rPr lang="en-US" dirty="0" smtClean="0"/>
              <a:t>1.	Early contact-Contact which occurs before the pass arrives.</a:t>
            </a:r>
          </a:p>
          <a:p>
            <a:r>
              <a:rPr lang="en-US" dirty="0" smtClean="0"/>
              <a:t>2.	Playing through the receiver-Often occurs when defender plays over the back of the receiver.</a:t>
            </a:r>
          </a:p>
          <a:p>
            <a:r>
              <a:rPr lang="en-US" dirty="0" smtClean="0"/>
              <a:t>3.	Not playing the ball-Occurs when defender is playing the receiver and not the ball.</a:t>
            </a:r>
          </a:p>
          <a:p>
            <a:r>
              <a:rPr lang="en-US" dirty="0" smtClean="0"/>
              <a:t>4.	Arm Bar-Defender places arm across the receiver’s chest or arm while running side-by-side and uses this as leverage to restrict the receiver.</a:t>
            </a:r>
          </a:p>
          <a:p>
            <a:r>
              <a:rPr lang="en-US" dirty="0" smtClean="0"/>
              <a:t>5.	Grabbing the arm-the defender grabs or pins the receiver’s arm as he tries to reach to catch the pass.</a:t>
            </a:r>
          </a:p>
          <a:p>
            <a:r>
              <a:rPr lang="en-US" dirty="0" smtClean="0"/>
              <a:t>6.	Cutoff-Defender who is not playing the ball, moves to prevent the receiver from moving toward and catching the ball.</a:t>
            </a:r>
          </a:p>
          <a:p>
            <a:r>
              <a:rPr lang="en-US" dirty="0" smtClean="0"/>
              <a:t>7.	Hook and turn-Defender places arm around waist or chest of receiver and turns or spins receiver to prevent him from catching the pass.</a:t>
            </a:r>
          </a:p>
          <a:p>
            <a:pPr marL="0" indent="0">
              <a:buNone/>
            </a:pPr>
            <a:endParaRPr lang="en-US" dirty="0"/>
          </a:p>
        </p:txBody>
      </p:sp>
    </p:spTree>
    <p:extLst>
      <p:ext uri="{BB962C8B-B14F-4D97-AF65-F5344CB8AC3E}">
        <p14:creationId xmlns:p14="http://schemas.microsoft.com/office/powerpoint/2010/main" val="3155068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2971"/>
          </a:xfrm>
        </p:spPr>
        <p:txBody>
          <a:bodyPr>
            <a:normAutofit fontScale="90000"/>
          </a:bodyPr>
          <a:lstStyle/>
          <a:p>
            <a:pPr algn="ctr"/>
            <a:r>
              <a:rPr lang="en-US" dirty="0"/>
              <a:t>Agenda for May 2, 2019</a:t>
            </a:r>
          </a:p>
        </p:txBody>
      </p:sp>
      <p:sp>
        <p:nvSpPr>
          <p:cNvPr id="3" name="Content Placeholder 2"/>
          <p:cNvSpPr>
            <a:spLocks noGrp="1"/>
          </p:cNvSpPr>
          <p:nvPr>
            <p:ph idx="1"/>
          </p:nvPr>
        </p:nvSpPr>
        <p:spPr>
          <a:xfrm>
            <a:off x="195072" y="1097280"/>
            <a:ext cx="11765280" cy="5559552"/>
          </a:xfrm>
        </p:spPr>
        <p:txBody>
          <a:bodyPr/>
          <a:lstStyle/>
          <a:p>
            <a:r>
              <a:rPr lang="en-US" dirty="0" smtClean="0"/>
              <a:t>Categories of Offensive Pass Interference:</a:t>
            </a:r>
          </a:p>
          <a:p>
            <a:r>
              <a:rPr lang="en-US" dirty="0" smtClean="0"/>
              <a:t>1.	Blocking downfield prior to the touching of the pass.</a:t>
            </a:r>
          </a:p>
          <a:p>
            <a:r>
              <a:rPr lang="en-US" dirty="0" smtClean="0"/>
              <a:t>2.	Push off creating separation-If the push is not significant and does not 	create separation it is a good no call.</a:t>
            </a:r>
          </a:p>
          <a:p>
            <a:r>
              <a:rPr lang="en-US" dirty="0" smtClean="0"/>
              <a:t>3.	Any of the categories that apply to defensive interference may also apply 	to offensive interference.</a:t>
            </a:r>
          </a:p>
        </p:txBody>
      </p:sp>
    </p:spTree>
    <p:extLst>
      <p:ext uri="{BB962C8B-B14F-4D97-AF65-F5344CB8AC3E}">
        <p14:creationId xmlns:p14="http://schemas.microsoft.com/office/powerpoint/2010/main" val="4090867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G_3463">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82906" y="509286"/>
            <a:ext cx="10255170" cy="5621378"/>
          </a:xfrm>
        </p:spPr>
      </p:pic>
    </p:spTree>
    <p:extLst>
      <p:ext uri="{BB962C8B-B14F-4D97-AF65-F5344CB8AC3E}">
        <p14:creationId xmlns:p14="http://schemas.microsoft.com/office/powerpoint/2010/main" val="10119122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4206" y="222422"/>
            <a:ext cx="11652421" cy="6487298"/>
          </a:xfrm>
          <a:prstGeom prst="rect">
            <a:avLst/>
          </a:prstGeom>
        </p:spPr>
      </p:pic>
    </p:spTree>
    <p:extLst>
      <p:ext uri="{BB962C8B-B14F-4D97-AF65-F5344CB8AC3E}">
        <p14:creationId xmlns:p14="http://schemas.microsoft.com/office/powerpoint/2010/main" val="1010878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9367" y="277792"/>
            <a:ext cx="11609408" cy="3206188"/>
          </a:xfrm>
          <a:prstGeom prst="rect">
            <a:avLst/>
          </a:prstGeom>
        </p:spPr>
      </p:pic>
      <p:pic>
        <p:nvPicPr>
          <p:cNvPr id="5" name="Picture 4"/>
          <p:cNvPicPr>
            <a:picLocks noChangeAspect="1"/>
          </p:cNvPicPr>
          <p:nvPr/>
        </p:nvPicPr>
        <p:blipFill>
          <a:blip r:embed="rId3"/>
          <a:stretch>
            <a:fillRect/>
          </a:stretch>
        </p:blipFill>
        <p:spPr>
          <a:xfrm>
            <a:off x="289367" y="3483980"/>
            <a:ext cx="11470511" cy="2210765"/>
          </a:xfrm>
          <a:prstGeom prst="rect">
            <a:avLst/>
          </a:prstGeom>
        </p:spPr>
      </p:pic>
    </p:spTree>
    <p:extLst>
      <p:ext uri="{BB962C8B-B14F-4D97-AF65-F5344CB8AC3E}">
        <p14:creationId xmlns:p14="http://schemas.microsoft.com/office/powerpoint/2010/main" val="1364054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6207"/>
          </a:xfrm>
        </p:spPr>
        <p:txBody>
          <a:bodyPr>
            <a:normAutofit fontScale="90000"/>
          </a:bodyPr>
          <a:lstStyle/>
          <a:p>
            <a:pPr algn="ctr"/>
            <a:r>
              <a:rPr lang="en-US" dirty="0" smtClean="0"/>
              <a:t>Equipment Rule Review</a:t>
            </a:r>
            <a:endParaRPr lang="en-US" dirty="0"/>
          </a:p>
        </p:txBody>
      </p:sp>
      <p:sp>
        <p:nvSpPr>
          <p:cNvPr id="3" name="Content Placeholder 2"/>
          <p:cNvSpPr>
            <a:spLocks noGrp="1"/>
          </p:cNvSpPr>
          <p:nvPr>
            <p:ph idx="1"/>
          </p:nvPr>
        </p:nvSpPr>
        <p:spPr>
          <a:xfrm>
            <a:off x="173620" y="833377"/>
            <a:ext cx="11713580" cy="5343586"/>
          </a:xfrm>
        </p:spPr>
        <p:txBody>
          <a:bodyPr/>
          <a:lstStyle/>
          <a:p>
            <a:r>
              <a:rPr lang="en-US" u="sng" dirty="0" smtClean="0"/>
              <a:t>Rule 1-5 Player Equipment</a:t>
            </a:r>
          </a:p>
          <a:p>
            <a:pPr lvl="1"/>
            <a:r>
              <a:rPr lang="en-US" u="sng" dirty="0" smtClean="0"/>
              <a:t>Art 1:</a:t>
            </a:r>
            <a:r>
              <a:rPr lang="en-US" dirty="0" smtClean="0"/>
              <a:t> Mandatory equipment.  Each player shall participate while wearing the following pieces of properly fitted equipment:</a:t>
            </a:r>
          </a:p>
          <a:p>
            <a:pPr lvl="2"/>
            <a:r>
              <a:rPr lang="en-US" dirty="0" smtClean="0"/>
              <a:t>a. A helmet and face mask</a:t>
            </a:r>
          </a:p>
          <a:p>
            <a:pPr lvl="2"/>
            <a:r>
              <a:rPr lang="en-US" dirty="0" smtClean="0"/>
              <a:t>d. Pads and protective equipment-The following pads and protective equipment are required of all players:</a:t>
            </a:r>
          </a:p>
          <a:p>
            <a:pPr lvl="3"/>
            <a:r>
              <a:rPr lang="en-US" dirty="0" smtClean="0"/>
              <a:t>1. Hip pads and tailbone protector which are unaltered from the manufacturer’s design.</a:t>
            </a:r>
          </a:p>
          <a:p>
            <a:pPr lvl="3"/>
            <a:r>
              <a:rPr lang="en-US" dirty="0" smtClean="0"/>
              <a:t>2. Knee pads which are unaltered from the manufacturer’s original design which are worn over the knee and under he pants.</a:t>
            </a:r>
          </a:p>
          <a:p>
            <a:pPr lvl="3"/>
            <a:r>
              <a:rPr lang="en-US" dirty="0" smtClean="0"/>
              <a:t>3. Shoulder pads and hard surface attachments, which shall be fully covered by the jersey.</a:t>
            </a:r>
          </a:p>
          <a:p>
            <a:pPr lvl="3"/>
            <a:r>
              <a:rPr lang="en-US" dirty="0" smtClean="0"/>
              <a:t>4. Thigh guards which are unaltered from the manufacturer’s original design.</a:t>
            </a:r>
          </a:p>
          <a:p>
            <a:pPr lvl="3"/>
            <a:r>
              <a:rPr lang="en-US" dirty="0" smtClean="0"/>
              <a:t>5. A tooth and mouth protector.</a:t>
            </a:r>
          </a:p>
          <a:p>
            <a:pPr lvl="2"/>
            <a:r>
              <a:rPr lang="en-US" dirty="0" smtClean="0"/>
              <a:t>e. Pants which completely cover the knees, thigh guards and knee pads and any portion of any knee brace.</a:t>
            </a:r>
            <a:endParaRPr lang="en-US" dirty="0"/>
          </a:p>
        </p:txBody>
      </p:sp>
    </p:spTree>
    <p:extLst>
      <p:ext uri="{BB962C8B-B14F-4D97-AF65-F5344CB8AC3E}">
        <p14:creationId xmlns:p14="http://schemas.microsoft.com/office/powerpoint/2010/main" val="3634695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069"/>
            <a:ext cx="10515600" cy="289366"/>
          </a:xfrm>
        </p:spPr>
        <p:txBody>
          <a:bodyPr>
            <a:normAutofit fontScale="90000"/>
          </a:bodyPr>
          <a:lstStyle/>
          <a:p>
            <a:pPr algn="ctr"/>
            <a:r>
              <a:rPr lang="en-US" dirty="0"/>
              <a:t>Equipment Rule Review</a:t>
            </a:r>
          </a:p>
        </p:txBody>
      </p:sp>
      <p:pic>
        <p:nvPicPr>
          <p:cNvPr id="5" name="Picture 4"/>
          <p:cNvPicPr>
            <a:picLocks noChangeAspect="1"/>
          </p:cNvPicPr>
          <p:nvPr/>
        </p:nvPicPr>
        <p:blipFill>
          <a:blip r:embed="rId2"/>
          <a:stretch>
            <a:fillRect/>
          </a:stretch>
        </p:blipFill>
        <p:spPr>
          <a:xfrm>
            <a:off x="590309" y="3565003"/>
            <a:ext cx="11285316" cy="2083443"/>
          </a:xfrm>
          <a:prstGeom prst="rect">
            <a:avLst/>
          </a:prstGeom>
        </p:spPr>
      </p:pic>
      <p:pic>
        <p:nvPicPr>
          <p:cNvPr id="6" name="Picture 5"/>
          <p:cNvPicPr>
            <a:picLocks noChangeAspect="1"/>
          </p:cNvPicPr>
          <p:nvPr/>
        </p:nvPicPr>
        <p:blipFill>
          <a:blip r:embed="rId3"/>
          <a:stretch>
            <a:fillRect/>
          </a:stretch>
        </p:blipFill>
        <p:spPr>
          <a:xfrm>
            <a:off x="590309" y="5648446"/>
            <a:ext cx="11285316" cy="821802"/>
          </a:xfrm>
          <a:prstGeom prst="rect">
            <a:avLst/>
          </a:prstGeom>
        </p:spPr>
      </p:pic>
      <p:pic>
        <p:nvPicPr>
          <p:cNvPr id="8" name="Content Placeholder 7"/>
          <p:cNvPicPr>
            <a:picLocks noGrp="1" noChangeAspect="1"/>
          </p:cNvPicPr>
          <p:nvPr>
            <p:ph idx="1"/>
          </p:nvPr>
        </p:nvPicPr>
        <p:blipFill>
          <a:blip r:embed="rId4"/>
          <a:stretch>
            <a:fillRect/>
          </a:stretch>
        </p:blipFill>
        <p:spPr>
          <a:xfrm>
            <a:off x="590309" y="706057"/>
            <a:ext cx="11285316" cy="740778"/>
          </a:xfrm>
          <a:prstGeom prst="rect">
            <a:avLst/>
          </a:prstGeom>
        </p:spPr>
      </p:pic>
      <p:pic>
        <p:nvPicPr>
          <p:cNvPr id="9" name="Picture 8"/>
          <p:cNvPicPr>
            <a:picLocks noChangeAspect="1"/>
          </p:cNvPicPr>
          <p:nvPr/>
        </p:nvPicPr>
        <p:blipFill>
          <a:blip r:embed="rId5"/>
          <a:stretch>
            <a:fillRect/>
          </a:stretch>
        </p:blipFill>
        <p:spPr>
          <a:xfrm>
            <a:off x="590309" y="1620457"/>
            <a:ext cx="11285316" cy="2071867"/>
          </a:xfrm>
          <a:prstGeom prst="rect">
            <a:avLst/>
          </a:prstGeom>
        </p:spPr>
      </p:pic>
    </p:spTree>
    <p:extLst>
      <p:ext uri="{BB962C8B-B14F-4D97-AF65-F5344CB8AC3E}">
        <p14:creationId xmlns:p14="http://schemas.microsoft.com/office/powerpoint/2010/main" val="1621700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65070"/>
          </a:xfrm>
        </p:spPr>
        <p:txBody>
          <a:bodyPr>
            <a:normAutofit fontScale="90000"/>
          </a:bodyPr>
          <a:lstStyle/>
          <a:p>
            <a:pPr algn="ctr"/>
            <a:r>
              <a:rPr lang="en-US" dirty="0"/>
              <a:t>Scrimmage Kicks</a:t>
            </a:r>
          </a:p>
        </p:txBody>
      </p:sp>
      <p:sp>
        <p:nvSpPr>
          <p:cNvPr id="3" name="Content Placeholder 2"/>
          <p:cNvSpPr>
            <a:spLocks noGrp="1"/>
          </p:cNvSpPr>
          <p:nvPr>
            <p:ph idx="1"/>
          </p:nvPr>
        </p:nvSpPr>
        <p:spPr>
          <a:xfrm>
            <a:off x="160638" y="803188"/>
            <a:ext cx="11862486" cy="5795319"/>
          </a:xfrm>
        </p:spPr>
        <p:txBody>
          <a:bodyPr/>
          <a:lstStyle/>
          <a:p>
            <a:r>
              <a:rPr lang="en-US" dirty="0"/>
              <a:t>6-3-1	It is a touchback if any free kick or scrimmage kick:</a:t>
            </a:r>
          </a:p>
          <a:p>
            <a:pPr lvl="1"/>
            <a:r>
              <a:rPr lang="en-US" dirty="0"/>
              <a:t>a.	</a:t>
            </a:r>
            <a:r>
              <a:rPr lang="en-US" dirty="0" smtClean="0"/>
              <a:t> Which </a:t>
            </a:r>
            <a:r>
              <a:rPr lang="en-US" dirty="0"/>
              <a:t>is not a scoring attempt or which is a grounded three-point field-goal  attempt, breaks the plane of R’s goal line, unless R chooses a spot of first touching by K</a:t>
            </a:r>
            <a:r>
              <a:rPr lang="en-US" dirty="0" smtClean="0"/>
              <a:t>.</a:t>
            </a:r>
          </a:p>
          <a:p>
            <a:pPr lvl="1"/>
            <a:r>
              <a:rPr lang="en-US" dirty="0" smtClean="0"/>
              <a:t>b. Which is a three point field goal attempt, in flight touches a K player in R’s end zone, or after breaking the plane of R’s goal line is unsuccessful.</a:t>
            </a:r>
            <a:endParaRPr lang="en-US" dirty="0"/>
          </a:p>
          <a:p>
            <a:r>
              <a:rPr lang="en-US" dirty="0"/>
              <a:t>2-13-1	Force	is the result of energy exerted by a player which provides movement of the ball.  The term force is used only in connection with the goal line and in only one direction, i.e. from the field of play into the end zone.  Initial force results from a carry, fumble, kick, pass or snap.  After a fumble, kick or backward pass has been grounded, a new force may result from a bat, illegal kick or a muff. </a:t>
            </a:r>
            <a:endParaRPr lang="en-US" dirty="0" smtClean="0"/>
          </a:p>
        </p:txBody>
      </p:sp>
    </p:spTree>
    <p:extLst>
      <p:ext uri="{BB962C8B-B14F-4D97-AF65-F5344CB8AC3E}">
        <p14:creationId xmlns:p14="http://schemas.microsoft.com/office/powerpoint/2010/main" val="1775971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2598</TotalTime>
  <Words>1938</Words>
  <Application>Microsoft Office PowerPoint</Application>
  <PresentationFormat>Widescreen</PresentationFormat>
  <Paragraphs>169</Paragraphs>
  <Slides>36</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Office Theme</vt:lpstr>
      <vt:lpstr>Scrimmage Kicks and Pass Interference</vt:lpstr>
      <vt:lpstr>PowerPoint Presentation</vt:lpstr>
      <vt:lpstr>Targeting</vt:lpstr>
      <vt:lpstr>PowerPoint Presentation</vt:lpstr>
      <vt:lpstr>PowerPoint Presentation</vt:lpstr>
      <vt:lpstr>PowerPoint Presentation</vt:lpstr>
      <vt:lpstr>Equipment Rule Review</vt:lpstr>
      <vt:lpstr>Equipment Rule Review</vt:lpstr>
      <vt:lpstr>Scrimmage Kicks</vt:lpstr>
      <vt:lpstr>Scrimmage Kicks</vt:lpstr>
      <vt:lpstr>Scrimmage Kicks</vt:lpstr>
      <vt:lpstr>Scrimmage Kicks</vt:lpstr>
      <vt:lpstr>Scrimmage Kicks</vt:lpstr>
      <vt:lpstr>Scrimmage Kicks</vt:lpstr>
      <vt:lpstr>Scrimmage Kicks</vt:lpstr>
      <vt:lpstr>Scrimmage Kicks</vt:lpstr>
      <vt:lpstr>Scrimmage Kicks</vt:lpstr>
      <vt:lpstr>Scrimmage Kicks</vt:lpstr>
      <vt:lpstr>Scrimmage Kick Mechanics Seven Man Crew</vt:lpstr>
      <vt:lpstr>PowerPoint Presentation</vt:lpstr>
      <vt:lpstr>Scrimmage Kick Mechanics Seven Man Crew</vt:lpstr>
      <vt:lpstr>Scrimmage Kick Mechanics Five Man Crew</vt:lpstr>
      <vt:lpstr>PowerPoint Presentation</vt:lpstr>
      <vt:lpstr>Scrimmage Kick Mechanics Five Man Crew</vt:lpstr>
      <vt:lpstr>PowerPoint Presentation</vt:lpstr>
      <vt:lpstr>Field Goals And Trys Seven Man Crew</vt:lpstr>
      <vt:lpstr>PowerPoint Presentation</vt:lpstr>
      <vt:lpstr>Field Goals And Trys Seven Man Crew</vt:lpstr>
      <vt:lpstr>PowerPoint Presentation</vt:lpstr>
      <vt:lpstr>Agenda for May 2, 2019</vt:lpstr>
      <vt:lpstr>Agenda for May 2, 2019</vt:lpstr>
      <vt:lpstr>Agenda for May 2, 2019</vt:lpstr>
      <vt:lpstr>Agenda for May 2, 2019</vt:lpstr>
      <vt:lpstr>Agenda for May 2, 2019</vt:lpstr>
      <vt:lpstr>Agenda for May 2, 2019</vt:lpstr>
      <vt:lpstr>Agenda for May 2, 2019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for April 26, 2018</dc:title>
  <dc:creator>Harry Birkhimer</dc:creator>
  <cp:lastModifiedBy>Harry Birkhimer</cp:lastModifiedBy>
  <cp:revision>180</cp:revision>
  <dcterms:created xsi:type="dcterms:W3CDTF">2018-04-24T12:51:33Z</dcterms:created>
  <dcterms:modified xsi:type="dcterms:W3CDTF">2020-10-16T02:50:37Z</dcterms:modified>
</cp:coreProperties>
</file>