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3" r:id="rId3"/>
    <p:sldId id="390" r:id="rId4"/>
    <p:sldId id="391" r:id="rId5"/>
    <p:sldId id="392" r:id="rId6"/>
    <p:sldId id="334" r:id="rId7"/>
    <p:sldId id="353" r:id="rId8"/>
    <p:sldId id="336" r:id="rId9"/>
    <p:sldId id="354" r:id="rId10"/>
    <p:sldId id="337" r:id="rId11"/>
    <p:sldId id="389" r:id="rId12"/>
    <p:sldId id="388" r:id="rId13"/>
    <p:sldId id="387" r:id="rId14"/>
    <p:sldId id="386" r:id="rId15"/>
    <p:sldId id="385" r:id="rId16"/>
    <p:sldId id="384" r:id="rId17"/>
    <p:sldId id="338" r:id="rId18"/>
    <p:sldId id="383" r:id="rId19"/>
    <p:sldId id="382" r:id="rId20"/>
    <p:sldId id="394" r:id="rId21"/>
    <p:sldId id="400" r:id="rId22"/>
    <p:sldId id="356" r:id="rId23"/>
    <p:sldId id="339" r:id="rId24"/>
    <p:sldId id="417" r:id="rId25"/>
    <p:sldId id="416" r:id="rId26"/>
    <p:sldId id="415" r:id="rId27"/>
    <p:sldId id="414" r:id="rId28"/>
    <p:sldId id="413" r:id="rId29"/>
    <p:sldId id="395" r:id="rId30"/>
    <p:sldId id="396" r:id="rId31"/>
    <p:sldId id="397" r:id="rId32"/>
    <p:sldId id="381" r:id="rId33"/>
    <p:sldId id="380" r:id="rId34"/>
    <p:sldId id="378" r:id="rId35"/>
    <p:sldId id="358" r:id="rId36"/>
    <p:sldId id="404" r:id="rId37"/>
    <p:sldId id="403" r:id="rId38"/>
    <p:sldId id="402" r:id="rId39"/>
    <p:sldId id="401" r:id="rId40"/>
    <p:sldId id="377" r:id="rId41"/>
    <p:sldId id="376" r:id="rId42"/>
    <p:sldId id="375" r:id="rId43"/>
    <p:sldId id="359" r:id="rId44"/>
    <p:sldId id="405" r:id="rId45"/>
    <p:sldId id="374" r:id="rId46"/>
    <p:sldId id="373" r:id="rId47"/>
    <p:sldId id="372" r:id="rId48"/>
    <p:sldId id="371" r:id="rId49"/>
    <p:sldId id="360" r:id="rId50"/>
    <p:sldId id="406" r:id="rId51"/>
    <p:sldId id="370" r:id="rId52"/>
    <p:sldId id="369" r:id="rId53"/>
    <p:sldId id="361" r:id="rId54"/>
    <p:sldId id="399" r:id="rId55"/>
    <p:sldId id="407" r:id="rId56"/>
    <p:sldId id="368" r:id="rId57"/>
    <p:sldId id="367" r:id="rId58"/>
    <p:sldId id="411" r:id="rId59"/>
    <p:sldId id="410" r:id="rId60"/>
    <p:sldId id="409" r:id="rId61"/>
    <p:sldId id="408" r:id="rId62"/>
    <p:sldId id="36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9" autoAdjust="0"/>
  </p:normalViewPr>
  <p:slideViewPr>
    <p:cSldViewPr snapToGrid="0">
      <p:cViewPr varScale="1">
        <p:scale>
          <a:sx n="83" d="100"/>
          <a:sy n="83" d="100"/>
        </p:scale>
        <p:origin x="2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33B2B9-0F32-4D68-AAF3-337A93356C82}" type="datetimeFigureOut">
              <a:rPr lang="en-US" smtClean="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68583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3B2B9-0F32-4D68-AAF3-337A93356C82}" type="datetimeFigureOut">
              <a:rPr lang="en-US" smtClean="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120671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3B2B9-0F32-4D68-AAF3-337A93356C82}" type="datetimeFigureOut">
              <a:rPr lang="en-US" smtClean="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313397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3B2B9-0F32-4D68-AAF3-337A93356C82}" type="datetimeFigureOut">
              <a:rPr lang="en-US" smtClean="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56562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3B2B9-0F32-4D68-AAF3-337A93356C82}" type="datetimeFigureOut">
              <a:rPr lang="en-US" smtClean="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92227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33B2B9-0F32-4D68-AAF3-337A93356C82}" type="datetimeFigureOut">
              <a:rPr lang="en-US" smtClean="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399515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33B2B9-0F32-4D68-AAF3-337A93356C82}" type="datetimeFigureOut">
              <a:rPr lang="en-US" smtClean="0"/>
              <a:t>10/29/2020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80861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33B2B9-0F32-4D68-AAF3-337A93356C82}" type="datetimeFigureOut">
              <a:rPr lang="en-US" smtClean="0"/>
              <a:t>10/29/2020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250463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3B2B9-0F32-4D68-AAF3-337A93356C82}" type="datetimeFigureOut">
              <a:rPr lang="en-US" smtClean="0"/>
              <a:t>10/29/2020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115918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3B2B9-0F32-4D68-AAF3-337A93356C82}" type="datetimeFigureOut">
              <a:rPr lang="en-US" smtClean="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115927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3B2B9-0F32-4D68-AAF3-337A93356C82}" type="datetimeFigureOut">
              <a:rPr lang="en-US" smtClean="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412254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3B2B9-0F32-4D68-AAF3-337A93356C82}" type="datetimeFigureOut">
              <a:rPr lang="en-US" smtClean="0"/>
              <a:t>10/29/2020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64B97-C40F-4128-BE03-E6D6BD45F3E3}" type="slidenum">
              <a:rPr lang="en-US" smtClean="0"/>
              <a:t>‹#›</a:t>
            </a:fld>
            <a:endParaRPr lang="en-US" dirty="0"/>
          </a:p>
        </p:txBody>
      </p:sp>
    </p:spTree>
    <p:extLst>
      <p:ext uri="{BB962C8B-B14F-4D97-AF65-F5344CB8AC3E}">
        <p14:creationId xmlns:p14="http://schemas.microsoft.com/office/powerpoint/2010/main" val="736669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5655"/>
          </a:xfrm>
        </p:spPr>
        <p:txBody>
          <a:bodyPr bIns="91440" anchor="ctr">
            <a:noAutofit/>
          </a:bodyPr>
          <a:lstStyle/>
          <a:p>
            <a:pPr algn="ctr"/>
            <a:r>
              <a:rPr lang="en-US" sz="4000" dirty="0" smtClean="0"/>
              <a:t>Pass Interference and Preparing for the Playoffs</a:t>
            </a:r>
            <a:endParaRPr lang="en-US" sz="4000" dirty="0"/>
          </a:p>
        </p:txBody>
      </p:sp>
      <p:sp>
        <p:nvSpPr>
          <p:cNvPr id="3" name="Subtitle 2"/>
          <p:cNvSpPr>
            <a:spLocks noGrp="1"/>
          </p:cNvSpPr>
          <p:nvPr>
            <p:ph idx="1"/>
          </p:nvPr>
        </p:nvSpPr>
        <p:spPr>
          <a:xfrm>
            <a:off x="405115" y="995423"/>
            <a:ext cx="11505234" cy="5555848"/>
          </a:xfrm>
        </p:spPr>
        <p:txBody>
          <a:bodyPr>
            <a:normAutofit/>
          </a:bodyPr>
          <a:lstStyle/>
          <a:p>
            <a:pPr marL="457200" indent="-457200" algn="l">
              <a:buAutoNum type="arabicPeriod"/>
            </a:pPr>
            <a:endParaRPr lang="en-US" dirty="0" smtClean="0"/>
          </a:p>
          <a:p>
            <a:pPr marL="457200" indent="-457200" algn="l">
              <a:buAutoNum type="arabicPeriod"/>
            </a:pPr>
            <a:r>
              <a:rPr lang="en-US" dirty="0" smtClean="0"/>
              <a:t>Assigner’s Corner Video Play Review.</a:t>
            </a:r>
          </a:p>
          <a:p>
            <a:pPr marL="457200" indent="-457200" algn="l">
              <a:buAutoNum type="arabicPeriod"/>
            </a:pPr>
            <a:r>
              <a:rPr lang="en-US" dirty="0" smtClean="0"/>
              <a:t>Pass Interference.</a:t>
            </a:r>
          </a:p>
          <a:p>
            <a:pPr marL="457200" indent="-457200" algn="l">
              <a:buAutoNum type="arabicPeriod"/>
            </a:pPr>
            <a:r>
              <a:rPr lang="en-US" dirty="0" smtClean="0"/>
              <a:t>Preparing for the Playoffs.</a:t>
            </a:r>
          </a:p>
          <a:p>
            <a:pPr marL="1828800" lvl="3" indent="-457200" algn="l">
              <a:buAutoNum type="arabicPeriod"/>
            </a:pPr>
            <a:endParaRPr lang="en-US" dirty="0" smtClean="0"/>
          </a:p>
          <a:p>
            <a:pPr marL="457200" indent="-457200" algn="l">
              <a:buAutoNum type="arabicPeriod"/>
            </a:pPr>
            <a:endParaRPr lang="en-US" dirty="0"/>
          </a:p>
        </p:txBody>
      </p:sp>
    </p:spTree>
    <p:extLst>
      <p:ext uri="{BB962C8B-B14F-4D97-AF65-F5344CB8AC3E}">
        <p14:creationId xmlns:p14="http://schemas.microsoft.com/office/powerpoint/2010/main" val="1925138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29819"/>
          </a:xfrm>
        </p:spPr>
        <p:txBody>
          <a:bodyPr>
            <a:normAutofit fontScale="90000"/>
          </a:bodyPr>
          <a:lstStyle/>
          <a:p>
            <a:pPr algn="ctr"/>
            <a:r>
              <a:rPr lang="en-US" dirty="0" smtClean="0"/>
              <a:t>Pass Interference</a:t>
            </a:r>
            <a:endParaRPr lang="en-US" dirty="0"/>
          </a:p>
        </p:txBody>
      </p:sp>
      <p:sp>
        <p:nvSpPr>
          <p:cNvPr id="3" name="Content Placeholder 2"/>
          <p:cNvSpPr>
            <a:spLocks noGrp="1"/>
          </p:cNvSpPr>
          <p:nvPr>
            <p:ph idx="1"/>
          </p:nvPr>
        </p:nvSpPr>
        <p:spPr>
          <a:xfrm>
            <a:off x="195072" y="914400"/>
            <a:ext cx="11814048" cy="5730240"/>
          </a:xfrm>
        </p:spPr>
        <p:txBody>
          <a:bodyPr/>
          <a:lstStyle/>
          <a:p>
            <a:r>
              <a:rPr lang="en-US" dirty="0"/>
              <a:t>Pass Interference</a:t>
            </a:r>
            <a:r>
              <a:rPr lang="en-US" dirty="0" smtClean="0"/>
              <a:t>:</a:t>
            </a:r>
          </a:p>
          <a:p>
            <a:r>
              <a:rPr lang="en-US" dirty="0" smtClean="0"/>
              <a:t>7-5-10	It is forward pass interference if any player of A or B who is beyond the neutral zone interferes with an eligible opponent’s opportunity to move toward, catch or bat the pass. </a:t>
            </a:r>
          </a:p>
          <a:p>
            <a:r>
              <a:rPr lang="en-US" dirty="0" smtClean="0"/>
              <a:t>7-5-11	It is not forward pass interference if:</a:t>
            </a:r>
          </a:p>
          <a:p>
            <a:pPr lvl="1"/>
            <a:r>
              <a:rPr lang="en-US" dirty="0" smtClean="0"/>
              <a:t>a. Unavoidable contact occurs when two or more eligible receivers are making a simultaneous, bona fide attempt to move toward, catch or bat the pass.</a:t>
            </a:r>
          </a:p>
          <a:p>
            <a:pPr lvl="1"/>
            <a:r>
              <a:rPr lang="en-US" dirty="0" smtClean="0"/>
              <a:t>b. Contact by A is immediately made on a B lineman and the contact does not continue beyond the expanded neutral zone.</a:t>
            </a:r>
          </a:p>
          <a:p>
            <a:pPr lvl="1"/>
            <a:r>
              <a:rPr lang="en-US" dirty="0" smtClean="0"/>
              <a:t>c. Contact by B is obviously away from the direction of the pass.</a:t>
            </a:r>
          </a:p>
          <a:p>
            <a:pPr marL="231775" lvl="1" indent="0">
              <a:buNone/>
            </a:pPr>
            <a:r>
              <a:rPr lang="en-US" dirty="0" smtClean="0"/>
              <a:t>REMEMBER:  There must be contact.  There must be an obvious intent to impede the receiver.</a:t>
            </a:r>
            <a:endParaRPr lang="en-US" dirty="0"/>
          </a:p>
          <a:p>
            <a:pPr lvl="1"/>
            <a:endParaRPr lang="en-US" dirty="0"/>
          </a:p>
        </p:txBody>
      </p:sp>
    </p:spTree>
    <p:extLst>
      <p:ext uri="{BB962C8B-B14F-4D97-AF65-F5344CB8AC3E}">
        <p14:creationId xmlns:p14="http://schemas.microsoft.com/office/powerpoint/2010/main" val="335980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5163"/>
          </a:xfrm>
        </p:spPr>
        <p:txBody>
          <a:bodyPr>
            <a:normAutofit fontScale="90000"/>
          </a:bodyPr>
          <a:lstStyle/>
          <a:p>
            <a:pPr algn="ctr"/>
            <a:r>
              <a:rPr lang="en-US" dirty="0"/>
              <a:t>Pass Interference</a:t>
            </a:r>
          </a:p>
        </p:txBody>
      </p:sp>
      <p:sp>
        <p:nvSpPr>
          <p:cNvPr id="3" name="Content Placeholder 2"/>
          <p:cNvSpPr>
            <a:spLocks noGrp="1"/>
          </p:cNvSpPr>
          <p:nvPr>
            <p:ph idx="1"/>
          </p:nvPr>
        </p:nvSpPr>
        <p:spPr>
          <a:xfrm>
            <a:off x="231648" y="987552"/>
            <a:ext cx="11728704" cy="5620512"/>
          </a:xfrm>
        </p:spPr>
        <p:txBody>
          <a:bodyPr>
            <a:normAutofit/>
          </a:bodyPr>
          <a:lstStyle/>
          <a:p>
            <a:r>
              <a:rPr lang="en-US" dirty="0" smtClean="0"/>
              <a:t>Categories of Defensive Pass Interference:</a:t>
            </a:r>
          </a:p>
          <a:p>
            <a:r>
              <a:rPr lang="en-US" dirty="0" smtClean="0"/>
              <a:t>1.	Early contact-Contact which occurs before the pass arrives.</a:t>
            </a:r>
          </a:p>
        </p:txBody>
      </p:sp>
    </p:spTree>
    <p:extLst>
      <p:ext uri="{BB962C8B-B14F-4D97-AF65-F5344CB8AC3E}">
        <p14:creationId xmlns:p14="http://schemas.microsoft.com/office/powerpoint/2010/main" val="4096025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5163"/>
          </a:xfrm>
        </p:spPr>
        <p:txBody>
          <a:bodyPr>
            <a:normAutofit fontScale="90000"/>
          </a:bodyPr>
          <a:lstStyle/>
          <a:p>
            <a:pPr algn="ctr"/>
            <a:r>
              <a:rPr lang="en-US" dirty="0"/>
              <a:t>Pass Interference</a:t>
            </a:r>
          </a:p>
        </p:txBody>
      </p:sp>
      <p:sp>
        <p:nvSpPr>
          <p:cNvPr id="3" name="Content Placeholder 2"/>
          <p:cNvSpPr>
            <a:spLocks noGrp="1"/>
          </p:cNvSpPr>
          <p:nvPr>
            <p:ph idx="1"/>
          </p:nvPr>
        </p:nvSpPr>
        <p:spPr>
          <a:xfrm>
            <a:off x="231648" y="987552"/>
            <a:ext cx="11728704" cy="5620512"/>
          </a:xfrm>
        </p:spPr>
        <p:txBody>
          <a:bodyPr>
            <a:normAutofit/>
          </a:bodyPr>
          <a:lstStyle/>
          <a:p>
            <a:r>
              <a:rPr lang="en-US" dirty="0" smtClean="0"/>
              <a:t>Categories of Defensive Pass Interference:</a:t>
            </a:r>
          </a:p>
          <a:p>
            <a:r>
              <a:rPr lang="en-US" dirty="0" smtClean="0"/>
              <a:t>1.	Early contact-Contact which occurs before the pass arrives.</a:t>
            </a:r>
          </a:p>
          <a:p>
            <a:r>
              <a:rPr lang="en-US" dirty="0" smtClean="0"/>
              <a:t>2.	Playing through the receiver-Often occurs when defender plays over the back of the receiver.</a:t>
            </a:r>
          </a:p>
        </p:txBody>
      </p:sp>
    </p:spTree>
    <p:extLst>
      <p:ext uri="{BB962C8B-B14F-4D97-AF65-F5344CB8AC3E}">
        <p14:creationId xmlns:p14="http://schemas.microsoft.com/office/powerpoint/2010/main" val="3784609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5163"/>
          </a:xfrm>
        </p:spPr>
        <p:txBody>
          <a:bodyPr>
            <a:normAutofit fontScale="90000"/>
          </a:bodyPr>
          <a:lstStyle/>
          <a:p>
            <a:pPr algn="ctr"/>
            <a:r>
              <a:rPr lang="en-US" dirty="0"/>
              <a:t>Pass Interference</a:t>
            </a:r>
          </a:p>
        </p:txBody>
      </p:sp>
      <p:sp>
        <p:nvSpPr>
          <p:cNvPr id="3" name="Content Placeholder 2"/>
          <p:cNvSpPr>
            <a:spLocks noGrp="1"/>
          </p:cNvSpPr>
          <p:nvPr>
            <p:ph idx="1"/>
          </p:nvPr>
        </p:nvSpPr>
        <p:spPr>
          <a:xfrm>
            <a:off x="231648" y="987552"/>
            <a:ext cx="11728704" cy="5620512"/>
          </a:xfrm>
        </p:spPr>
        <p:txBody>
          <a:bodyPr>
            <a:normAutofit/>
          </a:bodyPr>
          <a:lstStyle/>
          <a:p>
            <a:r>
              <a:rPr lang="en-US" dirty="0" smtClean="0"/>
              <a:t>Categories of Defensive Pass Interference:</a:t>
            </a:r>
          </a:p>
          <a:p>
            <a:r>
              <a:rPr lang="en-US" dirty="0" smtClean="0"/>
              <a:t>1.	Early contact-Contact which occurs before the pass arrives.</a:t>
            </a:r>
          </a:p>
          <a:p>
            <a:r>
              <a:rPr lang="en-US" dirty="0" smtClean="0"/>
              <a:t>2.	Playing through the receiver-Often occurs when defender plays over the back of the receiver.</a:t>
            </a:r>
          </a:p>
          <a:p>
            <a:r>
              <a:rPr lang="en-US" dirty="0" smtClean="0"/>
              <a:t>3.	Not playing the ball-Occurs when defender is playing the receiver and not the ball.</a:t>
            </a:r>
          </a:p>
        </p:txBody>
      </p:sp>
    </p:spTree>
    <p:extLst>
      <p:ext uri="{BB962C8B-B14F-4D97-AF65-F5344CB8AC3E}">
        <p14:creationId xmlns:p14="http://schemas.microsoft.com/office/powerpoint/2010/main" val="4017343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5163"/>
          </a:xfrm>
        </p:spPr>
        <p:txBody>
          <a:bodyPr>
            <a:normAutofit fontScale="90000"/>
          </a:bodyPr>
          <a:lstStyle/>
          <a:p>
            <a:pPr algn="ctr"/>
            <a:r>
              <a:rPr lang="en-US" dirty="0"/>
              <a:t>Pass Interference</a:t>
            </a:r>
          </a:p>
        </p:txBody>
      </p:sp>
      <p:sp>
        <p:nvSpPr>
          <p:cNvPr id="3" name="Content Placeholder 2"/>
          <p:cNvSpPr>
            <a:spLocks noGrp="1"/>
          </p:cNvSpPr>
          <p:nvPr>
            <p:ph idx="1"/>
          </p:nvPr>
        </p:nvSpPr>
        <p:spPr>
          <a:xfrm>
            <a:off x="231648" y="987552"/>
            <a:ext cx="11728704" cy="5620512"/>
          </a:xfrm>
        </p:spPr>
        <p:txBody>
          <a:bodyPr>
            <a:normAutofit/>
          </a:bodyPr>
          <a:lstStyle/>
          <a:p>
            <a:r>
              <a:rPr lang="en-US" dirty="0" smtClean="0"/>
              <a:t>Categories of Defensive Pass Interference:</a:t>
            </a:r>
          </a:p>
          <a:p>
            <a:r>
              <a:rPr lang="en-US" dirty="0" smtClean="0"/>
              <a:t>1.	Early contact-Contact which occurs before the pass arrives.</a:t>
            </a:r>
          </a:p>
          <a:p>
            <a:r>
              <a:rPr lang="en-US" dirty="0" smtClean="0"/>
              <a:t>2.	Playing through the receiver-Often occurs when defender plays over the back of the receiver.</a:t>
            </a:r>
          </a:p>
          <a:p>
            <a:r>
              <a:rPr lang="en-US" dirty="0" smtClean="0"/>
              <a:t>3.	Not playing the ball-Occurs when defender is playing the receiver and not the ball.</a:t>
            </a:r>
          </a:p>
          <a:p>
            <a:r>
              <a:rPr lang="en-US" dirty="0" smtClean="0"/>
              <a:t>4.	Arm Bar-Defender places arm across the receiver’s chest or arm while running side-by-side and uses this as leverage to restrict the receiver.</a:t>
            </a:r>
          </a:p>
        </p:txBody>
      </p:sp>
    </p:spTree>
    <p:extLst>
      <p:ext uri="{BB962C8B-B14F-4D97-AF65-F5344CB8AC3E}">
        <p14:creationId xmlns:p14="http://schemas.microsoft.com/office/powerpoint/2010/main" val="551318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5163"/>
          </a:xfrm>
        </p:spPr>
        <p:txBody>
          <a:bodyPr>
            <a:normAutofit fontScale="90000"/>
          </a:bodyPr>
          <a:lstStyle/>
          <a:p>
            <a:pPr algn="ctr"/>
            <a:r>
              <a:rPr lang="en-US" dirty="0"/>
              <a:t>Pass Interference</a:t>
            </a:r>
          </a:p>
        </p:txBody>
      </p:sp>
      <p:sp>
        <p:nvSpPr>
          <p:cNvPr id="3" name="Content Placeholder 2"/>
          <p:cNvSpPr>
            <a:spLocks noGrp="1"/>
          </p:cNvSpPr>
          <p:nvPr>
            <p:ph idx="1"/>
          </p:nvPr>
        </p:nvSpPr>
        <p:spPr>
          <a:xfrm>
            <a:off x="231648" y="987552"/>
            <a:ext cx="11728704" cy="5620512"/>
          </a:xfrm>
        </p:spPr>
        <p:txBody>
          <a:bodyPr>
            <a:normAutofit/>
          </a:bodyPr>
          <a:lstStyle/>
          <a:p>
            <a:r>
              <a:rPr lang="en-US" dirty="0" smtClean="0"/>
              <a:t>Categories of Defensive Pass Interference:</a:t>
            </a:r>
          </a:p>
          <a:p>
            <a:r>
              <a:rPr lang="en-US" dirty="0" smtClean="0"/>
              <a:t>1.	Early contact-Contact which occurs before the pass arrives.</a:t>
            </a:r>
          </a:p>
          <a:p>
            <a:r>
              <a:rPr lang="en-US" dirty="0" smtClean="0"/>
              <a:t>2.	Playing through the receiver-Often occurs when defender plays over the back of the receiver.</a:t>
            </a:r>
          </a:p>
          <a:p>
            <a:r>
              <a:rPr lang="en-US" dirty="0" smtClean="0"/>
              <a:t>3.	Not playing the ball-Occurs when defender is playing the receiver and not the ball.</a:t>
            </a:r>
          </a:p>
          <a:p>
            <a:r>
              <a:rPr lang="en-US" dirty="0" smtClean="0"/>
              <a:t>4.	Arm Bar-Defender places arm across the receiver’s chest or arm while running side-by-side and uses this as leverage to restrict the receiver.</a:t>
            </a:r>
          </a:p>
          <a:p>
            <a:r>
              <a:rPr lang="en-US" dirty="0" smtClean="0"/>
              <a:t>5.	Grabbing the arm-the defender grabs or pins the receiver’s arm as he tries to reach to catch the pass.</a:t>
            </a:r>
          </a:p>
        </p:txBody>
      </p:sp>
    </p:spTree>
    <p:extLst>
      <p:ext uri="{BB962C8B-B14F-4D97-AF65-F5344CB8AC3E}">
        <p14:creationId xmlns:p14="http://schemas.microsoft.com/office/powerpoint/2010/main" val="2043876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5163"/>
          </a:xfrm>
        </p:spPr>
        <p:txBody>
          <a:bodyPr>
            <a:normAutofit fontScale="90000"/>
          </a:bodyPr>
          <a:lstStyle/>
          <a:p>
            <a:pPr algn="ctr"/>
            <a:r>
              <a:rPr lang="en-US" dirty="0"/>
              <a:t>Pass Interference</a:t>
            </a:r>
          </a:p>
        </p:txBody>
      </p:sp>
      <p:sp>
        <p:nvSpPr>
          <p:cNvPr id="3" name="Content Placeholder 2"/>
          <p:cNvSpPr>
            <a:spLocks noGrp="1"/>
          </p:cNvSpPr>
          <p:nvPr>
            <p:ph idx="1"/>
          </p:nvPr>
        </p:nvSpPr>
        <p:spPr>
          <a:xfrm>
            <a:off x="231648" y="987552"/>
            <a:ext cx="11728704" cy="5620512"/>
          </a:xfrm>
        </p:spPr>
        <p:txBody>
          <a:bodyPr>
            <a:normAutofit/>
          </a:bodyPr>
          <a:lstStyle/>
          <a:p>
            <a:r>
              <a:rPr lang="en-US" dirty="0" smtClean="0"/>
              <a:t>Categories of Defensive Pass Interference:</a:t>
            </a:r>
          </a:p>
          <a:p>
            <a:r>
              <a:rPr lang="en-US" dirty="0" smtClean="0"/>
              <a:t>1.	Early contact-Contact which occurs before the pass arrives.</a:t>
            </a:r>
          </a:p>
          <a:p>
            <a:r>
              <a:rPr lang="en-US" dirty="0" smtClean="0"/>
              <a:t>2.	Playing through the receiver-Often occurs when defender plays over the back of the receiver.</a:t>
            </a:r>
          </a:p>
          <a:p>
            <a:r>
              <a:rPr lang="en-US" dirty="0" smtClean="0"/>
              <a:t>3.	Not playing the ball-Occurs when defender is playing the receiver and not the ball.</a:t>
            </a:r>
          </a:p>
          <a:p>
            <a:r>
              <a:rPr lang="en-US" dirty="0" smtClean="0"/>
              <a:t>4.	Arm Bar-Defender places arm across the receiver’s chest or arm while running side-by-side and uses this as leverage to restrict the receiver.</a:t>
            </a:r>
          </a:p>
          <a:p>
            <a:r>
              <a:rPr lang="en-US" dirty="0" smtClean="0"/>
              <a:t>5.	Grabbing the arm-the defender grabs or pins the receiver’s arm as he tries to reach to catch the pass.</a:t>
            </a:r>
          </a:p>
          <a:p>
            <a:r>
              <a:rPr lang="en-US" dirty="0" smtClean="0"/>
              <a:t>6.	Cutoff-Defender who is not playing the ball, moves to prevent the receiver from moving toward and catching the ball.</a:t>
            </a:r>
          </a:p>
        </p:txBody>
      </p:sp>
    </p:spTree>
    <p:extLst>
      <p:ext uri="{BB962C8B-B14F-4D97-AF65-F5344CB8AC3E}">
        <p14:creationId xmlns:p14="http://schemas.microsoft.com/office/powerpoint/2010/main" val="708025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5163"/>
          </a:xfrm>
        </p:spPr>
        <p:txBody>
          <a:bodyPr>
            <a:normAutofit fontScale="90000"/>
          </a:bodyPr>
          <a:lstStyle/>
          <a:p>
            <a:pPr algn="ctr"/>
            <a:r>
              <a:rPr lang="en-US" dirty="0"/>
              <a:t>Pass Interference</a:t>
            </a:r>
          </a:p>
        </p:txBody>
      </p:sp>
      <p:sp>
        <p:nvSpPr>
          <p:cNvPr id="3" name="Content Placeholder 2"/>
          <p:cNvSpPr>
            <a:spLocks noGrp="1"/>
          </p:cNvSpPr>
          <p:nvPr>
            <p:ph idx="1"/>
          </p:nvPr>
        </p:nvSpPr>
        <p:spPr>
          <a:xfrm>
            <a:off x="231648" y="987552"/>
            <a:ext cx="11728704" cy="5620512"/>
          </a:xfrm>
        </p:spPr>
        <p:txBody>
          <a:bodyPr>
            <a:normAutofit fontScale="92500" lnSpcReduction="10000"/>
          </a:bodyPr>
          <a:lstStyle/>
          <a:p>
            <a:r>
              <a:rPr lang="en-US" dirty="0" smtClean="0"/>
              <a:t>Categories of Defensive Pass Interference:</a:t>
            </a:r>
          </a:p>
          <a:p>
            <a:r>
              <a:rPr lang="en-US" dirty="0" smtClean="0"/>
              <a:t>1.	Early contact-Contact which occurs before the pass arrives.</a:t>
            </a:r>
          </a:p>
          <a:p>
            <a:r>
              <a:rPr lang="en-US" dirty="0" smtClean="0"/>
              <a:t>2.	Playing through the receiver-Often occurs when defender plays over the back of the receiver.</a:t>
            </a:r>
          </a:p>
          <a:p>
            <a:r>
              <a:rPr lang="en-US" dirty="0" smtClean="0"/>
              <a:t>3.	Not playing the ball-Occurs when defender is playing the receiver and not the ball.</a:t>
            </a:r>
          </a:p>
          <a:p>
            <a:r>
              <a:rPr lang="en-US" dirty="0" smtClean="0"/>
              <a:t>4.	Arm Bar-Defender places arm across the receiver’s chest or arm while running side-by-side and uses this as leverage to restrict the receiver.</a:t>
            </a:r>
          </a:p>
          <a:p>
            <a:r>
              <a:rPr lang="en-US" dirty="0" smtClean="0"/>
              <a:t>5.	Grabbing the arm-the defender grabs or pins the receiver’s arm as he tries to reach to catch the pass.</a:t>
            </a:r>
          </a:p>
          <a:p>
            <a:r>
              <a:rPr lang="en-US" dirty="0" smtClean="0"/>
              <a:t>6.	Cutoff-Defender who is not playing the ball, moves to prevent the receiver from moving toward and catching the ball.</a:t>
            </a:r>
          </a:p>
          <a:p>
            <a:r>
              <a:rPr lang="en-US" dirty="0" smtClean="0"/>
              <a:t>7.	Hook and turn-Defender places arm around waist or chest of receiver and turns or spins receiver to prevent him from catching the pass.</a:t>
            </a:r>
          </a:p>
          <a:p>
            <a:pPr marL="0" indent="0">
              <a:buNone/>
            </a:pPr>
            <a:endParaRPr lang="en-US" dirty="0"/>
          </a:p>
        </p:txBody>
      </p:sp>
    </p:spTree>
    <p:extLst>
      <p:ext uri="{BB962C8B-B14F-4D97-AF65-F5344CB8AC3E}">
        <p14:creationId xmlns:p14="http://schemas.microsoft.com/office/powerpoint/2010/main" val="3155068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2971"/>
          </a:xfrm>
        </p:spPr>
        <p:txBody>
          <a:bodyPr>
            <a:normAutofit fontScale="90000"/>
          </a:bodyPr>
          <a:lstStyle/>
          <a:p>
            <a:pPr algn="ctr"/>
            <a:r>
              <a:rPr lang="en-US" dirty="0"/>
              <a:t>Pass Interference</a:t>
            </a:r>
          </a:p>
        </p:txBody>
      </p:sp>
      <p:sp>
        <p:nvSpPr>
          <p:cNvPr id="3" name="Content Placeholder 2"/>
          <p:cNvSpPr>
            <a:spLocks noGrp="1"/>
          </p:cNvSpPr>
          <p:nvPr>
            <p:ph idx="1"/>
          </p:nvPr>
        </p:nvSpPr>
        <p:spPr>
          <a:xfrm>
            <a:off x="195072" y="1097280"/>
            <a:ext cx="11765280" cy="5559552"/>
          </a:xfrm>
        </p:spPr>
        <p:txBody>
          <a:bodyPr/>
          <a:lstStyle/>
          <a:p>
            <a:r>
              <a:rPr lang="en-US" dirty="0" smtClean="0"/>
              <a:t>Categories of Offensive Pass Interference:</a:t>
            </a:r>
          </a:p>
          <a:p>
            <a:r>
              <a:rPr lang="en-US" dirty="0" smtClean="0"/>
              <a:t>1.	Blocking downfield prior to the touching of the pass.</a:t>
            </a:r>
          </a:p>
        </p:txBody>
      </p:sp>
    </p:spTree>
    <p:extLst>
      <p:ext uri="{BB962C8B-B14F-4D97-AF65-F5344CB8AC3E}">
        <p14:creationId xmlns:p14="http://schemas.microsoft.com/office/powerpoint/2010/main" val="3838518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2971"/>
          </a:xfrm>
        </p:spPr>
        <p:txBody>
          <a:bodyPr>
            <a:normAutofit fontScale="90000"/>
          </a:bodyPr>
          <a:lstStyle/>
          <a:p>
            <a:pPr algn="ctr"/>
            <a:r>
              <a:rPr lang="en-US" dirty="0"/>
              <a:t>Pass Interference</a:t>
            </a:r>
          </a:p>
        </p:txBody>
      </p:sp>
      <p:sp>
        <p:nvSpPr>
          <p:cNvPr id="3" name="Content Placeholder 2"/>
          <p:cNvSpPr>
            <a:spLocks noGrp="1"/>
          </p:cNvSpPr>
          <p:nvPr>
            <p:ph idx="1"/>
          </p:nvPr>
        </p:nvSpPr>
        <p:spPr>
          <a:xfrm>
            <a:off x="195072" y="1097280"/>
            <a:ext cx="11765280" cy="5559552"/>
          </a:xfrm>
        </p:spPr>
        <p:txBody>
          <a:bodyPr/>
          <a:lstStyle/>
          <a:p>
            <a:r>
              <a:rPr lang="en-US" dirty="0" smtClean="0"/>
              <a:t>Categories of Offensive Pass Interference:</a:t>
            </a:r>
          </a:p>
          <a:p>
            <a:r>
              <a:rPr lang="en-US" dirty="0" smtClean="0"/>
              <a:t>1.	Blocking downfield prior to the touching of the pass.</a:t>
            </a:r>
          </a:p>
          <a:p>
            <a:r>
              <a:rPr lang="en-US" dirty="0" smtClean="0"/>
              <a:t>2.	Push off creating separation-If the push is not significant and does not 	create separation it is a good no call.</a:t>
            </a:r>
          </a:p>
          <a:p>
            <a:pPr marL="0" indent="0">
              <a:buNone/>
            </a:pPr>
            <a:endParaRPr lang="en-US" dirty="0" smtClean="0"/>
          </a:p>
        </p:txBody>
      </p:sp>
    </p:spTree>
    <p:extLst>
      <p:ext uri="{BB962C8B-B14F-4D97-AF65-F5344CB8AC3E}">
        <p14:creationId xmlns:p14="http://schemas.microsoft.com/office/powerpoint/2010/main" val="4254326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IBBW">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rot="16200000">
            <a:off x="3028970" y="-2109225"/>
            <a:ext cx="5850480" cy="10799180"/>
          </a:xfrm>
        </p:spPr>
      </p:pic>
    </p:spTree>
    <p:extLst>
      <p:ext uri="{BB962C8B-B14F-4D97-AF65-F5344CB8AC3E}">
        <p14:creationId xmlns:p14="http://schemas.microsoft.com/office/powerpoint/2010/main" val="6333021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2971"/>
          </a:xfrm>
        </p:spPr>
        <p:txBody>
          <a:bodyPr>
            <a:normAutofit fontScale="90000"/>
          </a:bodyPr>
          <a:lstStyle/>
          <a:p>
            <a:pPr algn="ctr"/>
            <a:r>
              <a:rPr lang="en-US" dirty="0"/>
              <a:t>Pass Interference</a:t>
            </a:r>
          </a:p>
        </p:txBody>
      </p:sp>
      <p:sp>
        <p:nvSpPr>
          <p:cNvPr id="3" name="Content Placeholder 2"/>
          <p:cNvSpPr>
            <a:spLocks noGrp="1"/>
          </p:cNvSpPr>
          <p:nvPr>
            <p:ph idx="1"/>
          </p:nvPr>
        </p:nvSpPr>
        <p:spPr>
          <a:xfrm>
            <a:off x="195072" y="1097280"/>
            <a:ext cx="11765280" cy="5559552"/>
          </a:xfrm>
        </p:spPr>
        <p:txBody>
          <a:bodyPr/>
          <a:lstStyle/>
          <a:p>
            <a:r>
              <a:rPr lang="en-US" dirty="0" smtClean="0"/>
              <a:t>Categories of Offensive Pass Interference:</a:t>
            </a:r>
          </a:p>
          <a:p>
            <a:r>
              <a:rPr lang="en-US" dirty="0" smtClean="0"/>
              <a:t>1.	Blocking downfield prior to the touching of the pass.</a:t>
            </a:r>
          </a:p>
          <a:p>
            <a:r>
              <a:rPr lang="en-US" dirty="0" smtClean="0"/>
              <a:t>2.	Push off creating separation-If the push is not significant and does not 	create separation it is a good no call.</a:t>
            </a:r>
          </a:p>
          <a:p>
            <a:r>
              <a:rPr lang="en-US" dirty="0" smtClean="0"/>
              <a:t>3.	Any of the categories that apply to defensive interference may also apply 	to offensive interference.</a:t>
            </a:r>
          </a:p>
        </p:txBody>
      </p:sp>
    </p:spTree>
    <p:extLst>
      <p:ext uri="{BB962C8B-B14F-4D97-AF65-F5344CB8AC3E}">
        <p14:creationId xmlns:p14="http://schemas.microsoft.com/office/powerpoint/2010/main" val="634151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90864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641" y="196769"/>
            <a:ext cx="11458937" cy="6354502"/>
          </a:xfrm>
          <a:prstGeom prst="rect">
            <a:avLst/>
          </a:prstGeom>
        </p:spPr>
      </p:pic>
      <p:cxnSp>
        <p:nvCxnSpPr>
          <p:cNvPr id="3" name="Straight Arrow Connector 2"/>
          <p:cNvCxnSpPr/>
          <p:nvPr/>
        </p:nvCxnSpPr>
        <p:spPr>
          <a:xfrm>
            <a:off x="2245489" y="1805651"/>
            <a:ext cx="1157468" cy="3136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8993529" y="1805651"/>
            <a:ext cx="2083443" cy="2939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474825" y="1006997"/>
            <a:ext cx="636608" cy="3738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998106" y="4745620"/>
            <a:ext cx="2986269" cy="289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45489" y="4745620"/>
            <a:ext cx="4155311" cy="729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546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2971"/>
          </a:xfrm>
        </p:spPr>
        <p:txBody>
          <a:bodyPr>
            <a:normAutofit fontScale="90000"/>
          </a:bodyPr>
          <a:lstStyle/>
          <a:p>
            <a:pPr algn="ctr"/>
            <a:r>
              <a:rPr lang="en-US" dirty="0" smtClean="0"/>
              <a:t>Seven-Man Mechanics Passing Plays</a:t>
            </a:r>
            <a:endParaRPr lang="en-US" dirty="0"/>
          </a:p>
        </p:txBody>
      </p:sp>
      <p:sp>
        <p:nvSpPr>
          <p:cNvPr id="3" name="Content Placeholder 2"/>
          <p:cNvSpPr>
            <a:spLocks noGrp="1"/>
          </p:cNvSpPr>
          <p:nvPr>
            <p:ph idx="1"/>
          </p:nvPr>
        </p:nvSpPr>
        <p:spPr>
          <a:xfrm>
            <a:off x="195072" y="1097280"/>
            <a:ext cx="11765280" cy="5559552"/>
          </a:xfrm>
        </p:spPr>
        <p:txBody>
          <a:bodyPr/>
          <a:lstStyle/>
          <a:p>
            <a:r>
              <a:rPr lang="en-US" u="sng" dirty="0" smtClean="0"/>
              <a:t>Keys and Coverages</a:t>
            </a:r>
          </a:p>
          <a:p>
            <a:r>
              <a:rPr lang="en-US" dirty="0" smtClean="0"/>
              <a:t>Strength is determined by number of receivers on that side of the formation.</a:t>
            </a:r>
          </a:p>
        </p:txBody>
      </p:sp>
    </p:spTree>
    <p:extLst>
      <p:ext uri="{BB962C8B-B14F-4D97-AF65-F5344CB8AC3E}">
        <p14:creationId xmlns:p14="http://schemas.microsoft.com/office/powerpoint/2010/main" val="4090867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2971"/>
          </a:xfrm>
        </p:spPr>
        <p:txBody>
          <a:bodyPr>
            <a:normAutofit fontScale="90000"/>
          </a:bodyPr>
          <a:lstStyle/>
          <a:p>
            <a:pPr algn="ctr"/>
            <a:r>
              <a:rPr lang="en-US" dirty="0" smtClean="0"/>
              <a:t>Seven-Man Mechanics Passing Plays</a:t>
            </a:r>
            <a:endParaRPr lang="en-US" dirty="0"/>
          </a:p>
        </p:txBody>
      </p:sp>
      <p:sp>
        <p:nvSpPr>
          <p:cNvPr id="3" name="Content Placeholder 2"/>
          <p:cNvSpPr>
            <a:spLocks noGrp="1"/>
          </p:cNvSpPr>
          <p:nvPr>
            <p:ph idx="1"/>
          </p:nvPr>
        </p:nvSpPr>
        <p:spPr>
          <a:xfrm>
            <a:off x="195072" y="949124"/>
            <a:ext cx="11765280" cy="5707708"/>
          </a:xfrm>
        </p:spPr>
        <p:txBody>
          <a:bodyPr/>
          <a:lstStyle/>
          <a:p>
            <a:r>
              <a:rPr lang="en-US" u="sng" dirty="0" smtClean="0"/>
              <a:t>Keys and Coverages</a:t>
            </a:r>
          </a:p>
          <a:p>
            <a:r>
              <a:rPr lang="en-US" dirty="0" smtClean="0"/>
              <a:t>Strength is determined by number of receivers on that side of the formation.</a:t>
            </a:r>
          </a:p>
          <a:p>
            <a:r>
              <a:rPr lang="en-US" dirty="0" smtClean="0"/>
              <a:t>Priority of Keys:</a:t>
            </a:r>
          </a:p>
          <a:p>
            <a:pPr lvl="1"/>
            <a:r>
              <a:rPr lang="en-US" dirty="0" smtClean="0"/>
              <a:t>a. Field Judge and Side Judge.  Widest eligible receiver on your side.</a:t>
            </a:r>
          </a:p>
          <a:p>
            <a:pPr lvl="1"/>
            <a:endParaRPr lang="en-US" dirty="0" smtClean="0"/>
          </a:p>
        </p:txBody>
      </p:sp>
    </p:spTree>
    <p:extLst>
      <p:ext uri="{BB962C8B-B14F-4D97-AF65-F5344CB8AC3E}">
        <p14:creationId xmlns:p14="http://schemas.microsoft.com/office/powerpoint/2010/main" val="675463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2971"/>
          </a:xfrm>
        </p:spPr>
        <p:txBody>
          <a:bodyPr>
            <a:normAutofit fontScale="90000"/>
          </a:bodyPr>
          <a:lstStyle/>
          <a:p>
            <a:pPr algn="ctr"/>
            <a:r>
              <a:rPr lang="en-US" dirty="0" smtClean="0"/>
              <a:t>Seven-Man Mechanics Passing Plays</a:t>
            </a:r>
            <a:endParaRPr lang="en-US" dirty="0"/>
          </a:p>
        </p:txBody>
      </p:sp>
      <p:sp>
        <p:nvSpPr>
          <p:cNvPr id="3" name="Content Placeholder 2"/>
          <p:cNvSpPr>
            <a:spLocks noGrp="1"/>
          </p:cNvSpPr>
          <p:nvPr>
            <p:ph idx="1"/>
          </p:nvPr>
        </p:nvSpPr>
        <p:spPr>
          <a:xfrm>
            <a:off x="195072" y="949124"/>
            <a:ext cx="11765280" cy="5707708"/>
          </a:xfrm>
        </p:spPr>
        <p:txBody>
          <a:bodyPr/>
          <a:lstStyle/>
          <a:p>
            <a:r>
              <a:rPr lang="en-US" u="sng" dirty="0" smtClean="0"/>
              <a:t>Keys and Coverages</a:t>
            </a:r>
          </a:p>
          <a:p>
            <a:r>
              <a:rPr lang="en-US" dirty="0" smtClean="0"/>
              <a:t>Strength is determined by number of receivers on that side of the formation.</a:t>
            </a:r>
          </a:p>
          <a:p>
            <a:r>
              <a:rPr lang="en-US" dirty="0" smtClean="0"/>
              <a:t>Priority of Keys:</a:t>
            </a:r>
          </a:p>
          <a:p>
            <a:pPr lvl="1"/>
            <a:r>
              <a:rPr lang="en-US" dirty="0" smtClean="0"/>
              <a:t>a. Field Judge and Side Judge.  Widest eligible receiver on your side.</a:t>
            </a:r>
          </a:p>
          <a:p>
            <a:pPr lvl="1"/>
            <a:r>
              <a:rPr lang="en-US" dirty="0" smtClean="0"/>
              <a:t>b. Back Judge.  Second eligible receiver in on side of strength of formation.  If balanced formation, key second receiver in </a:t>
            </a:r>
            <a:r>
              <a:rPr lang="en-US" dirty="0" err="1" smtClean="0"/>
              <a:t>onLine</a:t>
            </a:r>
            <a:r>
              <a:rPr lang="en-US" dirty="0" smtClean="0"/>
              <a:t> </a:t>
            </a:r>
            <a:r>
              <a:rPr lang="en-US" dirty="0" smtClean="0"/>
              <a:t>Judge side.  If offense is in trips formation, key third receiver in. </a:t>
            </a:r>
          </a:p>
        </p:txBody>
      </p:sp>
    </p:spTree>
    <p:extLst>
      <p:ext uri="{BB962C8B-B14F-4D97-AF65-F5344CB8AC3E}">
        <p14:creationId xmlns:p14="http://schemas.microsoft.com/office/powerpoint/2010/main" val="495324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2971"/>
          </a:xfrm>
        </p:spPr>
        <p:txBody>
          <a:bodyPr>
            <a:normAutofit fontScale="90000"/>
          </a:bodyPr>
          <a:lstStyle/>
          <a:p>
            <a:pPr algn="ctr"/>
            <a:r>
              <a:rPr lang="en-US" dirty="0" smtClean="0"/>
              <a:t>Seven-Man Mechanics Passing Plays</a:t>
            </a:r>
            <a:endParaRPr lang="en-US" dirty="0"/>
          </a:p>
        </p:txBody>
      </p:sp>
      <p:sp>
        <p:nvSpPr>
          <p:cNvPr id="3" name="Content Placeholder 2"/>
          <p:cNvSpPr>
            <a:spLocks noGrp="1"/>
          </p:cNvSpPr>
          <p:nvPr>
            <p:ph idx="1"/>
          </p:nvPr>
        </p:nvSpPr>
        <p:spPr>
          <a:xfrm>
            <a:off x="195072" y="949124"/>
            <a:ext cx="11765280" cy="5707708"/>
          </a:xfrm>
        </p:spPr>
        <p:txBody>
          <a:bodyPr/>
          <a:lstStyle/>
          <a:p>
            <a:r>
              <a:rPr lang="en-US" u="sng" dirty="0" smtClean="0"/>
              <a:t>Keys and Coverages</a:t>
            </a:r>
          </a:p>
          <a:p>
            <a:r>
              <a:rPr lang="en-US" dirty="0" smtClean="0"/>
              <a:t>Strength is determined by number of receivers on that side of the formation.</a:t>
            </a:r>
          </a:p>
          <a:p>
            <a:r>
              <a:rPr lang="en-US" dirty="0" smtClean="0"/>
              <a:t>Priority of Keys:</a:t>
            </a:r>
          </a:p>
          <a:p>
            <a:pPr lvl="1"/>
            <a:r>
              <a:rPr lang="en-US" dirty="0" smtClean="0"/>
              <a:t>a. Field Judge and Side Judge.  Widest eligible receiver on your side.</a:t>
            </a:r>
          </a:p>
          <a:p>
            <a:pPr lvl="1"/>
            <a:r>
              <a:rPr lang="en-US" dirty="0" smtClean="0"/>
              <a:t>b. Back Judge.  Second eligible receiver in on side of strength of formation.  If balanced formation, key second receiver in </a:t>
            </a:r>
            <a:r>
              <a:rPr lang="en-US" dirty="0" smtClean="0"/>
              <a:t>on </a:t>
            </a:r>
            <a:r>
              <a:rPr lang="en-US" dirty="0" smtClean="0"/>
              <a:t>Line Judge side.  If offense is in trips formation, key third receiver in. </a:t>
            </a:r>
          </a:p>
          <a:p>
            <a:pPr lvl="1"/>
            <a:r>
              <a:rPr lang="en-US" dirty="0" smtClean="0"/>
              <a:t>c. Linesman and Line Judge.  Generally, third receiver in on your side.  In trips formation second receiver in. </a:t>
            </a:r>
          </a:p>
        </p:txBody>
      </p:sp>
    </p:spTree>
    <p:extLst>
      <p:ext uri="{BB962C8B-B14F-4D97-AF65-F5344CB8AC3E}">
        <p14:creationId xmlns:p14="http://schemas.microsoft.com/office/powerpoint/2010/main" val="3497706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2971"/>
          </a:xfrm>
        </p:spPr>
        <p:txBody>
          <a:bodyPr>
            <a:normAutofit fontScale="90000"/>
          </a:bodyPr>
          <a:lstStyle/>
          <a:p>
            <a:pPr algn="ctr"/>
            <a:r>
              <a:rPr lang="en-US" dirty="0" smtClean="0"/>
              <a:t>Seven-Man Mechanics Passing Plays</a:t>
            </a:r>
            <a:endParaRPr lang="en-US" dirty="0"/>
          </a:p>
        </p:txBody>
      </p:sp>
      <p:sp>
        <p:nvSpPr>
          <p:cNvPr id="3" name="Content Placeholder 2"/>
          <p:cNvSpPr>
            <a:spLocks noGrp="1"/>
          </p:cNvSpPr>
          <p:nvPr>
            <p:ph idx="1"/>
          </p:nvPr>
        </p:nvSpPr>
        <p:spPr>
          <a:xfrm>
            <a:off x="195072" y="949124"/>
            <a:ext cx="11765280" cy="5707708"/>
          </a:xfrm>
        </p:spPr>
        <p:txBody>
          <a:bodyPr/>
          <a:lstStyle/>
          <a:p>
            <a:r>
              <a:rPr lang="en-US" u="sng" dirty="0" smtClean="0"/>
              <a:t>Keys and Coverages</a:t>
            </a:r>
          </a:p>
          <a:p>
            <a:r>
              <a:rPr lang="en-US" dirty="0" smtClean="0"/>
              <a:t>Strength is determined by number of receivers on that side of the formation.</a:t>
            </a:r>
          </a:p>
          <a:p>
            <a:r>
              <a:rPr lang="en-US" dirty="0" smtClean="0"/>
              <a:t>Priority of Keys:</a:t>
            </a:r>
          </a:p>
          <a:p>
            <a:pPr lvl="1"/>
            <a:r>
              <a:rPr lang="en-US" dirty="0" smtClean="0"/>
              <a:t>a. Field Judge and Side Judge.  Widest eligible receiver on your side.</a:t>
            </a:r>
          </a:p>
          <a:p>
            <a:pPr lvl="1"/>
            <a:r>
              <a:rPr lang="en-US" dirty="0" smtClean="0"/>
              <a:t>b. Back Judge.  Second eligible receiver in on side of strength of formation.  If balanced formation, key second receiver in </a:t>
            </a:r>
            <a:r>
              <a:rPr lang="en-US" dirty="0" smtClean="0"/>
              <a:t>on </a:t>
            </a:r>
            <a:r>
              <a:rPr lang="en-US" dirty="0" smtClean="0"/>
              <a:t>Line Judge side.  If offense is in trips formation, key third receiver in. </a:t>
            </a:r>
          </a:p>
          <a:p>
            <a:pPr lvl="1"/>
            <a:r>
              <a:rPr lang="en-US" dirty="0" smtClean="0"/>
              <a:t>c. Linesman and Line Judge.  Generally, third receiver in on your side.  In trips formation second receiver in. </a:t>
            </a:r>
          </a:p>
          <a:p>
            <a:r>
              <a:rPr lang="en-US" dirty="0" smtClean="0"/>
              <a:t>Remember keys are determined at the snap.  A man in motion can change the keys.</a:t>
            </a:r>
          </a:p>
          <a:p>
            <a:pPr marL="0" indent="0">
              <a:buNone/>
            </a:pPr>
            <a:endParaRPr lang="en-US" dirty="0" smtClean="0"/>
          </a:p>
        </p:txBody>
      </p:sp>
    </p:spTree>
    <p:extLst>
      <p:ext uri="{BB962C8B-B14F-4D97-AF65-F5344CB8AC3E}">
        <p14:creationId xmlns:p14="http://schemas.microsoft.com/office/powerpoint/2010/main" val="2592634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2971"/>
          </a:xfrm>
        </p:spPr>
        <p:txBody>
          <a:bodyPr>
            <a:normAutofit fontScale="90000"/>
          </a:bodyPr>
          <a:lstStyle/>
          <a:p>
            <a:pPr algn="ctr"/>
            <a:r>
              <a:rPr lang="en-US" dirty="0" smtClean="0"/>
              <a:t>Seven-Man Mechanics Passing Plays</a:t>
            </a:r>
            <a:endParaRPr lang="en-US" dirty="0"/>
          </a:p>
        </p:txBody>
      </p:sp>
      <p:sp>
        <p:nvSpPr>
          <p:cNvPr id="3" name="Content Placeholder 2"/>
          <p:cNvSpPr>
            <a:spLocks noGrp="1"/>
          </p:cNvSpPr>
          <p:nvPr>
            <p:ph idx="1"/>
          </p:nvPr>
        </p:nvSpPr>
        <p:spPr>
          <a:xfrm>
            <a:off x="195072" y="949124"/>
            <a:ext cx="11765280" cy="5707708"/>
          </a:xfrm>
        </p:spPr>
        <p:txBody>
          <a:bodyPr/>
          <a:lstStyle/>
          <a:p>
            <a:r>
              <a:rPr lang="en-US" u="sng" dirty="0" smtClean="0"/>
              <a:t>Keys and Coverages</a:t>
            </a:r>
          </a:p>
          <a:p>
            <a:r>
              <a:rPr lang="en-US" dirty="0" smtClean="0"/>
              <a:t>Strength is determined by number of receivers on that side of the formation.</a:t>
            </a:r>
          </a:p>
          <a:p>
            <a:r>
              <a:rPr lang="en-US" dirty="0" smtClean="0"/>
              <a:t>Priority of Keys:</a:t>
            </a:r>
          </a:p>
          <a:p>
            <a:pPr lvl="1"/>
            <a:r>
              <a:rPr lang="en-US" dirty="0" smtClean="0"/>
              <a:t>a. Field Judge and Side Judge.  Widest eligible receiver on your side.</a:t>
            </a:r>
          </a:p>
          <a:p>
            <a:pPr lvl="1"/>
            <a:r>
              <a:rPr lang="en-US" dirty="0" smtClean="0"/>
              <a:t>b. Back Judge.  Second eligible receiver in on side of strength of formation.  If balanced formation, key second receiver in </a:t>
            </a:r>
            <a:r>
              <a:rPr lang="en-US" dirty="0" smtClean="0"/>
              <a:t>on </a:t>
            </a:r>
            <a:r>
              <a:rPr lang="en-US" dirty="0" smtClean="0"/>
              <a:t>Line Judge side.  If offense is in trips formation, key third receiver in. </a:t>
            </a:r>
          </a:p>
          <a:p>
            <a:pPr lvl="1"/>
            <a:r>
              <a:rPr lang="en-US" dirty="0" smtClean="0"/>
              <a:t>c. Linesman and Line Judge.  Generally, third receiver in on your side.  In trips formation second receiver in. </a:t>
            </a:r>
          </a:p>
          <a:p>
            <a:r>
              <a:rPr lang="en-US" dirty="0" smtClean="0"/>
              <a:t>Remember keys are determined at the snap.  A man in motion can change the keys.</a:t>
            </a:r>
          </a:p>
          <a:p>
            <a:r>
              <a:rPr lang="en-US" dirty="0" smtClean="0"/>
              <a:t>After initial action and as play develops, all must be prepared to switch to zone coverage as players move into or out of your coverage zones. </a:t>
            </a:r>
          </a:p>
          <a:p>
            <a:pPr marL="0" indent="0">
              <a:buNone/>
            </a:pPr>
            <a:endParaRPr lang="en-US" dirty="0" smtClean="0"/>
          </a:p>
        </p:txBody>
      </p:sp>
    </p:spTree>
    <p:extLst>
      <p:ext uri="{BB962C8B-B14F-4D97-AF65-F5344CB8AC3E}">
        <p14:creationId xmlns:p14="http://schemas.microsoft.com/office/powerpoint/2010/main" val="3189397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6770"/>
            <a:ext cx="10515600" cy="208344"/>
          </a:xfrm>
        </p:spPr>
        <p:txBody>
          <a:bodyPr>
            <a:normAutofit fontScale="90000"/>
          </a:bodyPr>
          <a:lstStyle/>
          <a:p>
            <a:pPr algn="ctr"/>
            <a:r>
              <a:rPr lang="en-US" dirty="0" smtClean="0"/>
              <a:t>Balanced Formation-Double Tight End</a:t>
            </a:r>
            <a:endParaRPr lang="en-US" dirty="0"/>
          </a:p>
        </p:txBody>
      </p:sp>
      <p:pic>
        <p:nvPicPr>
          <p:cNvPr id="4" name="Content Placeholder 3"/>
          <p:cNvPicPr>
            <a:picLocks noGrp="1" noChangeAspect="1"/>
          </p:cNvPicPr>
          <p:nvPr>
            <p:ph idx="1"/>
          </p:nvPr>
        </p:nvPicPr>
        <p:blipFill>
          <a:blip r:embed="rId2"/>
          <a:stretch>
            <a:fillRect/>
          </a:stretch>
        </p:blipFill>
        <p:spPr>
          <a:xfrm>
            <a:off x="428263" y="856526"/>
            <a:ext cx="11285317" cy="5671595"/>
          </a:xfrm>
          <a:prstGeom prst="rect">
            <a:avLst/>
          </a:prstGeom>
        </p:spPr>
      </p:pic>
    </p:spTree>
    <p:extLst>
      <p:ext uri="{BB962C8B-B14F-4D97-AF65-F5344CB8AC3E}">
        <p14:creationId xmlns:p14="http://schemas.microsoft.com/office/powerpoint/2010/main" val="281798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17781"/>
          </a:xfrm>
        </p:spPr>
        <p:txBody>
          <a:bodyPr>
            <a:normAutofit fontScale="90000"/>
          </a:bodyPr>
          <a:lstStyle/>
          <a:p>
            <a:pPr algn="ctr"/>
            <a:r>
              <a:rPr lang="en-US" dirty="0" smtClean="0"/>
              <a:t>Blocking Below the Waist</a:t>
            </a:r>
            <a:endParaRPr lang="en-US" dirty="0"/>
          </a:p>
        </p:txBody>
      </p:sp>
      <p:sp>
        <p:nvSpPr>
          <p:cNvPr id="3" name="Content Placeholder 2"/>
          <p:cNvSpPr>
            <a:spLocks noGrp="1"/>
          </p:cNvSpPr>
          <p:nvPr>
            <p:ph idx="1"/>
          </p:nvPr>
        </p:nvSpPr>
        <p:spPr>
          <a:xfrm>
            <a:off x="185195" y="925974"/>
            <a:ext cx="11713580" cy="5717893"/>
          </a:xfrm>
        </p:spPr>
        <p:txBody>
          <a:bodyPr/>
          <a:lstStyle/>
          <a:p>
            <a:r>
              <a:rPr lang="en-US" u="sng" dirty="0" smtClean="0"/>
              <a:t>Rule 2-4-7:</a:t>
            </a:r>
            <a:r>
              <a:rPr lang="en-US" dirty="0" smtClean="0"/>
              <a:t>   Blocking below the waist is making initial contact </a:t>
            </a:r>
            <a:r>
              <a:rPr lang="en-US" dirty="0"/>
              <a:t>below  the waist </a:t>
            </a:r>
            <a:r>
              <a:rPr lang="en-US" dirty="0" smtClean="0"/>
              <a:t>from </a:t>
            </a:r>
            <a:r>
              <a:rPr lang="en-US" dirty="0"/>
              <a:t>the front or side </a:t>
            </a:r>
            <a:r>
              <a:rPr lang="en-US" dirty="0" smtClean="0"/>
              <a:t>against an opponent other than a runner.</a:t>
            </a:r>
          </a:p>
          <a:p>
            <a:r>
              <a:rPr lang="en-US" u="sng" dirty="0" smtClean="0"/>
              <a:t>Rule 2-17 Free Blocking Zone:</a:t>
            </a:r>
          </a:p>
          <a:p>
            <a:pPr lvl="1"/>
            <a:r>
              <a:rPr lang="en-US" u="sng" dirty="0" smtClean="0"/>
              <a:t>Art. 1</a:t>
            </a:r>
            <a:r>
              <a:rPr lang="en-US" dirty="0" smtClean="0"/>
              <a:t>  The free blocking zone is a rectangular area extending laterally 4 yards either side of the spot of the snap and 3 yards behind each line of scrimmage.  A player is in the free-blocking zone when any part of his body is in the zone at the snap</a:t>
            </a:r>
          </a:p>
          <a:p>
            <a:pPr lvl="1"/>
            <a:r>
              <a:rPr lang="en-US" u="sng" dirty="0" smtClean="0"/>
              <a:t>Art. 2</a:t>
            </a:r>
            <a:r>
              <a:rPr lang="en-US" dirty="0" smtClean="0"/>
              <a:t>  Blocking below the waist is permitted in the free-blocking zone when the following conditions are met:</a:t>
            </a:r>
          </a:p>
          <a:p>
            <a:pPr lvl="2"/>
            <a:r>
              <a:rPr lang="en-US" sz="2400" dirty="0" smtClean="0"/>
              <a:t>a.  All players involved in the are on the line of scrimmage and in the zone at the snap.</a:t>
            </a:r>
          </a:p>
          <a:p>
            <a:pPr lvl="2"/>
            <a:r>
              <a:rPr lang="en-US" sz="2400" dirty="0" smtClean="0"/>
              <a:t>b. The contact is in the zone.</a:t>
            </a:r>
          </a:p>
          <a:p>
            <a:pPr lvl="1"/>
            <a:r>
              <a:rPr lang="en-US" u="sng" dirty="0" smtClean="0"/>
              <a:t>Art 4</a:t>
            </a:r>
            <a:r>
              <a:rPr lang="en-US" dirty="0" smtClean="0"/>
              <a:t>.  The free-blocking disintegrates and the exception for a player to block below the waist and/or the exception for an offensive lineman to block in the back is not to continue after the ball has left the zone.</a:t>
            </a:r>
            <a:endParaRPr lang="en-US" u="sng" dirty="0" smtClean="0"/>
          </a:p>
          <a:p>
            <a:pPr marL="457200" lvl="1" indent="0">
              <a:buNone/>
            </a:pPr>
            <a:endParaRPr lang="en-US" sz="2800" dirty="0"/>
          </a:p>
          <a:p>
            <a:pPr marL="457200" lvl="1" indent="0">
              <a:buNone/>
            </a:pPr>
            <a:endParaRPr lang="en-US" sz="2800" dirty="0" smtClean="0"/>
          </a:p>
          <a:p>
            <a:pPr marL="457200" lvl="1" indent="0">
              <a:buNone/>
            </a:pPr>
            <a:endParaRPr lang="en-US" dirty="0" smtClean="0"/>
          </a:p>
        </p:txBody>
      </p:sp>
    </p:spTree>
    <p:extLst>
      <p:ext uri="{BB962C8B-B14F-4D97-AF65-F5344CB8AC3E}">
        <p14:creationId xmlns:p14="http://schemas.microsoft.com/office/powerpoint/2010/main" val="3904085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17780"/>
          </a:xfrm>
        </p:spPr>
        <p:txBody>
          <a:bodyPr>
            <a:normAutofit fontScale="90000"/>
          </a:bodyPr>
          <a:lstStyle/>
          <a:p>
            <a:pPr algn="ctr"/>
            <a:r>
              <a:rPr lang="en-US" dirty="0" smtClean="0"/>
              <a:t>Strength to Linesman Side</a:t>
            </a:r>
            <a:endParaRPr lang="en-US" dirty="0"/>
          </a:p>
        </p:txBody>
      </p:sp>
      <p:pic>
        <p:nvPicPr>
          <p:cNvPr id="4" name="Content Placeholder 3"/>
          <p:cNvPicPr>
            <a:picLocks noGrp="1" noChangeAspect="1"/>
          </p:cNvPicPr>
          <p:nvPr>
            <p:ph idx="1"/>
          </p:nvPr>
        </p:nvPicPr>
        <p:blipFill>
          <a:blip r:embed="rId2"/>
          <a:stretch>
            <a:fillRect/>
          </a:stretch>
        </p:blipFill>
        <p:spPr>
          <a:xfrm>
            <a:off x="416689" y="810228"/>
            <a:ext cx="11354764" cy="5856790"/>
          </a:xfrm>
          <a:prstGeom prst="rect">
            <a:avLst/>
          </a:prstGeom>
        </p:spPr>
      </p:pic>
    </p:spTree>
    <p:extLst>
      <p:ext uri="{BB962C8B-B14F-4D97-AF65-F5344CB8AC3E}">
        <p14:creationId xmlns:p14="http://schemas.microsoft.com/office/powerpoint/2010/main" val="3914700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06206"/>
          </a:xfrm>
        </p:spPr>
        <p:txBody>
          <a:bodyPr>
            <a:normAutofit fontScale="90000"/>
          </a:bodyPr>
          <a:lstStyle/>
          <a:p>
            <a:pPr algn="ctr"/>
            <a:r>
              <a:rPr lang="en-US" dirty="0" smtClean="0"/>
              <a:t>Trips</a:t>
            </a:r>
            <a:endParaRPr lang="en-US" dirty="0"/>
          </a:p>
        </p:txBody>
      </p:sp>
      <p:pic>
        <p:nvPicPr>
          <p:cNvPr id="4" name="Content Placeholder 3"/>
          <p:cNvPicPr>
            <a:picLocks noGrp="1" noChangeAspect="1"/>
          </p:cNvPicPr>
          <p:nvPr>
            <p:ph idx="1"/>
          </p:nvPr>
        </p:nvPicPr>
        <p:blipFill>
          <a:blip r:embed="rId2"/>
          <a:stretch>
            <a:fillRect/>
          </a:stretch>
        </p:blipFill>
        <p:spPr>
          <a:xfrm>
            <a:off x="162046" y="856526"/>
            <a:ext cx="11377913" cy="5833641"/>
          </a:xfrm>
          <a:prstGeom prst="rect">
            <a:avLst/>
          </a:prstGeom>
        </p:spPr>
      </p:pic>
    </p:spTree>
    <p:extLst>
      <p:ext uri="{BB962C8B-B14F-4D97-AF65-F5344CB8AC3E}">
        <p14:creationId xmlns:p14="http://schemas.microsoft.com/office/powerpoint/2010/main" val="4286122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smtClean="0"/>
              <a:t>Preparing for the Playoffs</a:t>
            </a:r>
            <a:endParaRPr lang="en-US" dirty="0"/>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Pre-Game:</a:t>
            </a:r>
          </a:p>
          <a:p>
            <a:pPr lvl="1"/>
            <a:r>
              <a:rPr lang="en-US" dirty="0" smtClean="0"/>
              <a:t>Referees- have a solid pre-game.  Having </a:t>
            </a:r>
            <a:r>
              <a:rPr lang="en-US" dirty="0"/>
              <a:t>a Pre-Game Conference where all members of the crew actively participate is vital to being prepared to have a well-officiated game. Each crew has different styles and their own comfortable outline/approach, but all crews are encouraged to have a planned, focused time period without interruption; if possible, the Pre-Game Conference should be held prior to beginning Pre-Game Duties. </a:t>
            </a:r>
          </a:p>
          <a:p>
            <a:pPr marL="685800" lvl="2"/>
            <a:endParaRPr lang="en-US" sz="2400" dirty="0" smtClean="0"/>
          </a:p>
        </p:txBody>
      </p:sp>
    </p:spTree>
    <p:extLst>
      <p:ext uri="{BB962C8B-B14F-4D97-AF65-F5344CB8AC3E}">
        <p14:creationId xmlns:p14="http://schemas.microsoft.com/office/powerpoint/2010/main" val="3075904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smtClean="0"/>
              <a:t>Preparing for the Playoffs</a:t>
            </a:r>
            <a:endParaRPr lang="en-US" dirty="0"/>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Pre-Game:</a:t>
            </a:r>
          </a:p>
          <a:p>
            <a:pPr lvl="1"/>
            <a:r>
              <a:rPr lang="en-US" dirty="0" smtClean="0"/>
              <a:t>Referees- have a solid pre-game.  Having </a:t>
            </a:r>
            <a:r>
              <a:rPr lang="en-US" dirty="0"/>
              <a:t>a Pre-Game Conference where all members of the crew actively participate is vital to being prepared to have a well-officiated game. Each crew has different styles and their own comfortable outline/approach, but all crews are encouraged to have a planned, focused time period without interruption; if possible, the Pre-Game Conference should be held prior to beginning Pre-Game Duties. </a:t>
            </a:r>
          </a:p>
          <a:p>
            <a:pPr lvl="1"/>
            <a:r>
              <a:rPr lang="en-US" dirty="0" smtClean="0"/>
              <a:t>Referees-Meet with clock operators (game and play).</a:t>
            </a:r>
            <a:endParaRPr lang="en-US" dirty="0"/>
          </a:p>
          <a:p>
            <a:pPr marL="685800" lvl="2"/>
            <a:endParaRPr lang="en-US" sz="2400" dirty="0" smtClean="0"/>
          </a:p>
        </p:txBody>
      </p:sp>
    </p:spTree>
    <p:extLst>
      <p:ext uri="{BB962C8B-B14F-4D97-AF65-F5344CB8AC3E}">
        <p14:creationId xmlns:p14="http://schemas.microsoft.com/office/powerpoint/2010/main" val="1824102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smtClean="0"/>
              <a:t>Preparing for the Playoffs</a:t>
            </a:r>
            <a:endParaRPr lang="en-US" dirty="0"/>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Pre-Game:</a:t>
            </a:r>
          </a:p>
          <a:p>
            <a:pPr lvl="1"/>
            <a:r>
              <a:rPr lang="en-US" dirty="0" smtClean="0"/>
              <a:t>Referees- have a solid pre-game.  Having </a:t>
            </a:r>
            <a:r>
              <a:rPr lang="en-US" dirty="0"/>
              <a:t>a Pre-Game Conference where all members of the crew actively participate is vital to being prepared to have a well-officiated game. Each crew has different styles and their own comfortable outline/approach, but all crews are encouraged to have a planned, focused time period without interruption; if possible, the Pre-Game Conference should be held prior to beginning Pre-Game Duties. </a:t>
            </a:r>
          </a:p>
          <a:p>
            <a:pPr lvl="1"/>
            <a:r>
              <a:rPr lang="en-US" dirty="0" smtClean="0"/>
              <a:t>Referees-Meet with clock operators (game and play).</a:t>
            </a:r>
            <a:endParaRPr lang="en-US" dirty="0"/>
          </a:p>
          <a:p>
            <a:pPr marL="685800" lvl="2"/>
            <a:r>
              <a:rPr lang="en-US" sz="2400" dirty="0" smtClean="0"/>
              <a:t>Crew:  Know the 7-man mechanics for your position.  At this stage of the season and level of competition there is absolutely no excuse for not knowing your responsibilities.</a:t>
            </a:r>
          </a:p>
        </p:txBody>
      </p:sp>
    </p:spTree>
    <p:extLst>
      <p:ext uri="{BB962C8B-B14F-4D97-AF65-F5344CB8AC3E}">
        <p14:creationId xmlns:p14="http://schemas.microsoft.com/office/powerpoint/2010/main" val="670375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smtClean="0"/>
              <a:t>Preparing for the Playoffs</a:t>
            </a:r>
            <a:endParaRPr lang="en-US" dirty="0"/>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Pre-Game:</a:t>
            </a:r>
          </a:p>
          <a:p>
            <a:pPr lvl="1"/>
            <a:r>
              <a:rPr lang="en-US" dirty="0" smtClean="0"/>
              <a:t>Referees- have a solid pre-game.  Having </a:t>
            </a:r>
            <a:r>
              <a:rPr lang="en-US" dirty="0"/>
              <a:t>a Pre-Game Conference where all members of the crew actively participate is vital to being prepared to have a well-officiated game. Each crew has different styles and their own comfortable outline/approach, but all crews are encouraged to have a planned, focused time period without interruption; if possible, the Pre-Game Conference should be held prior to beginning Pre-Game Duties. </a:t>
            </a:r>
          </a:p>
          <a:p>
            <a:pPr lvl="1"/>
            <a:r>
              <a:rPr lang="en-US" dirty="0" smtClean="0"/>
              <a:t>Referees-Meet with clock operators (game and play).</a:t>
            </a:r>
            <a:endParaRPr lang="en-US" dirty="0"/>
          </a:p>
          <a:p>
            <a:pPr marL="685800" lvl="2"/>
            <a:r>
              <a:rPr lang="en-US" sz="2400" dirty="0" smtClean="0"/>
              <a:t>Crew:  Know the 7-man mechanics for your position.  At this stage of the season and level of competition there is absolutely no excuse for not knowing your responsibilities.</a:t>
            </a:r>
          </a:p>
          <a:p>
            <a:pPr marL="685800" lvl="2"/>
            <a:r>
              <a:rPr lang="en-US" sz="2400" dirty="0"/>
              <a:t>C</a:t>
            </a:r>
            <a:r>
              <a:rPr lang="en-US" sz="2400" dirty="0" smtClean="0"/>
              <a:t>onduct your on-field pre-game duties in a brisk professional manner.  If you wonder if anyone is actually watching-guaranteed they are.</a:t>
            </a:r>
          </a:p>
        </p:txBody>
      </p:sp>
    </p:spTree>
    <p:extLst>
      <p:ext uri="{BB962C8B-B14F-4D97-AF65-F5344CB8AC3E}">
        <p14:creationId xmlns:p14="http://schemas.microsoft.com/office/powerpoint/2010/main" val="292686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942" y="972274"/>
            <a:ext cx="11516810" cy="5671594"/>
          </a:xfrm>
        </p:spPr>
        <p:txBody>
          <a:bodyPr>
            <a:normAutofit/>
          </a:bodyPr>
          <a:lstStyle/>
          <a:p>
            <a:r>
              <a:rPr lang="en-US" dirty="0" smtClean="0"/>
              <a:t>All </a:t>
            </a:r>
            <a:r>
              <a:rPr lang="en-US" dirty="0"/>
              <a:t>PIAA Football Return to Competition Guidelines must be adhered to. The guidelines can be found </a:t>
            </a:r>
            <a:r>
              <a:rPr lang="en-US" dirty="0" smtClean="0"/>
              <a:t>at  http</a:t>
            </a:r>
            <a:r>
              <a:rPr lang="en-US" dirty="0"/>
              <a:t>://www.piaa.org/assets/web/documents/Return_to_Competition.pdf. </a:t>
            </a:r>
            <a:endParaRPr lang="en-US" dirty="0" smtClean="0"/>
          </a:p>
          <a:p>
            <a:pPr marL="0" indent="0">
              <a:buNone/>
            </a:pPr>
            <a:endParaRPr lang="en-US" dirty="0"/>
          </a:p>
        </p:txBody>
      </p:sp>
      <p:sp>
        <p:nvSpPr>
          <p:cNvPr id="6" name="Title 5"/>
          <p:cNvSpPr>
            <a:spLocks noGrp="1"/>
          </p:cNvSpPr>
          <p:nvPr>
            <p:ph type="title"/>
          </p:nvPr>
        </p:nvSpPr>
        <p:spPr>
          <a:xfrm>
            <a:off x="838200" y="365126"/>
            <a:ext cx="10515600" cy="364080"/>
          </a:xfrm>
        </p:spPr>
        <p:txBody>
          <a:bodyPr>
            <a:normAutofit fontScale="90000"/>
          </a:bodyPr>
          <a:lstStyle/>
          <a:p>
            <a:pPr algn="ctr"/>
            <a:r>
              <a:rPr lang="en-US" dirty="0"/>
              <a:t>Preparing for the Playoffs</a:t>
            </a:r>
          </a:p>
        </p:txBody>
      </p:sp>
    </p:spTree>
    <p:extLst>
      <p:ext uri="{BB962C8B-B14F-4D97-AF65-F5344CB8AC3E}">
        <p14:creationId xmlns:p14="http://schemas.microsoft.com/office/powerpoint/2010/main" val="555750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942" y="972274"/>
            <a:ext cx="11516810" cy="5671594"/>
          </a:xfrm>
        </p:spPr>
        <p:txBody>
          <a:bodyPr>
            <a:normAutofit/>
          </a:bodyPr>
          <a:lstStyle/>
          <a:p>
            <a:r>
              <a:rPr lang="en-US" dirty="0" smtClean="0"/>
              <a:t>All </a:t>
            </a:r>
            <a:r>
              <a:rPr lang="en-US" dirty="0"/>
              <a:t>PIAA Football Return to Competition Guidelines must be adhered to. The guidelines can be found </a:t>
            </a:r>
            <a:r>
              <a:rPr lang="en-US" dirty="0" smtClean="0"/>
              <a:t>at  http</a:t>
            </a:r>
            <a:r>
              <a:rPr lang="en-US" dirty="0"/>
              <a:t>://www.piaa.org/assets/web/documents/Return_to_Competition.pdf. </a:t>
            </a:r>
            <a:endParaRPr lang="en-US" dirty="0" smtClean="0"/>
          </a:p>
          <a:p>
            <a:r>
              <a:rPr lang="en-US" dirty="0" smtClean="0"/>
              <a:t>All </a:t>
            </a:r>
            <a:r>
              <a:rPr lang="en-US" dirty="0"/>
              <a:t>teams and referees will need to complete the PIAA District XI COVID Screening Form prior to arrival at the stadium. These will be collected by the host site athletic trainer. </a:t>
            </a:r>
          </a:p>
          <a:p>
            <a:pPr marL="0" indent="0">
              <a:buNone/>
            </a:pPr>
            <a:endParaRPr lang="en-US" dirty="0"/>
          </a:p>
        </p:txBody>
      </p:sp>
      <p:sp>
        <p:nvSpPr>
          <p:cNvPr id="6" name="Title 5"/>
          <p:cNvSpPr>
            <a:spLocks noGrp="1"/>
          </p:cNvSpPr>
          <p:nvPr>
            <p:ph type="title"/>
          </p:nvPr>
        </p:nvSpPr>
        <p:spPr>
          <a:xfrm>
            <a:off x="838200" y="365126"/>
            <a:ext cx="10515600" cy="364080"/>
          </a:xfrm>
        </p:spPr>
        <p:txBody>
          <a:bodyPr>
            <a:normAutofit fontScale="90000"/>
          </a:bodyPr>
          <a:lstStyle/>
          <a:p>
            <a:pPr algn="ctr"/>
            <a:r>
              <a:rPr lang="en-US" dirty="0"/>
              <a:t>Preparing for the Playoffs</a:t>
            </a:r>
          </a:p>
        </p:txBody>
      </p:sp>
    </p:spTree>
    <p:extLst>
      <p:ext uri="{BB962C8B-B14F-4D97-AF65-F5344CB8AC3E}">
        <p14:creationId xmlns:p14="http://schemas.microsoft.com/office/powerpoint/2010/main" val="3813183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942" y="972274"/>
            <a:ext cx="11516810" cy="5671594"/>
          </a:xfrm>
        </p:spPr>
        <p:txBody>
          <a:bodyPr>
            <a:normAutofit/>
          </a:bodyPr>
          <a:lstStyle/>
          <a:p>
            <a:r>
              <a:rPr lang="en-US" dirty="0" smtClean="0"/>
              <a:t>All </a:t>
            </a:r>
            <a:r>
              <a:rPr lang="en-US" dirty="0"/>
              <a:t>PIAA Football Return to Competition Guidelines must be adhered to. The guidelines can be found </a:t>
            </a:r>
            <a:r>
              <a:rPr lang="en-US" dirty="0" smtClean="0"/>
              <a:t>at  http</a:t>
            </a:r>
            <a:r>
              <a:rPr lang="en-US" dirty="0"/>
              <a:t>://www.piaa.org/assets/web/documents/Return_to_Competition.pdf. </a:t>
            </a:r>
            <a:endParaRPr lang="en-US" dirty="0" smtClean="0"/>
          </a:p>
          <a:p>
            <a:r>
              <a:rPr lang="en-US" dirty="0" smtClean="0"/>
              <a:t>All </a:t>
            </a:r>
            <a:r>
              <a:rPr lang="en-US" dirty="0"/>
              <a:t>teams and referees will need to complete the PIAA District XI COVID Screening Form prior to arrival at the stadium. These will be collected by the host site athletic trainer. </a:t>
            </a:r>
          </a:p>
          <a:p>
            <a:r>
              <a:rPr lang="en-US" dirty="0" smtClean="0"/>
              <a:t>PRE-GAME </a:t>
            </a:r>
            <a:r>
              <a:rPr lang="en-US" dirty="0"/>
              <a:t>MEETING: Thirty (30) minutes prior to the game; the District XI Game Manager, the Referee, Principals or Athletic Directors from the competing schools, Head Coaches from the competing schools, and one (1) Captains from the competing schools will meet to review the PIAA Sportsmanship Message and conduct all necessary pre-game business. All individuals MUST be socially distanced during this meeting and should be wearing a face covering. </a:t>
            </a:r>
            <a:endParaRPr lang="en-US" dirty="0" smtClean="0"/>
          </a:p>
          <a:p>
            <a:endParaRPr lang="en-US" dirty="0"/>
          </a:p>
        </p:txBody>
      </p:sp>
      <p:sp>
        <p:nvSpPr>
          <p:cNvPr id="6" name="Title 5"/>
          <p:cNvSpPr>
            <a:spLocks noGrp="1"/>
          </p:cNvSpPr>
          <p:nvPr>
            <p:ph type="title"/>
          </p:nvPr>
        </p:nvSpPr>
        <p:spPr>
          <a:xfrm>
            <a:off x="838200" y="365126"/>
            <a:ext cx="10515600" cy="364080"/>
          </a:xfrm>
        </p:spPr>
        <p:txBody>
          <a:bodyPr>
            <a:normAutofit fontScale="90000"/>
          </a:bodyPr>
          <a:lstStyle/>
          <a:p>
            <a:pPr algn="ctr"/>
            <a:r>
              <a:rPr lang="en-US" dirty="0"/>
              <a:t>Preparing for the Playoffs</a:t>
            </a:r>
          </a:p>
        </p:txBody>
      </p:sp>
    </p:spTree>
    <p:extLst>
      <p:ext uri="{BB962C8B-B14F-4D97-AF65-F5344CB8AC3E}">
        <p14:creationId xmlns:p14="http://schemas.microsoft.com/office/powerpoint/2010/main" val="2805916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942" y="972274"/>
            <a:ext cx="11516810" cy="5671594"/>
          </a:xfrm>
        </p:spPr>
        <p:txBody>
          <a:bodyPr>
            <a:normAutofit fontScale="92500"/>
          </a:bodyPr>
          <a:lstStyle/>
          <a:p>
            <a:r>
              <a:rPr lang="en-US" dirty="0" smtClean="0"/>
              <a:t>All </a:t>
            </a:r>
            <a:r>
              <a:rPr lang="en-US" dirty="0"/>
              <a:t>PIAA Football Return to Competition Guidelines must be adhered to. The guidelines can be found </a:t>
            </a:r>
            <a:r>
              <a:rPr lang="en-US" dirty="0" smtClean="0"/>
              <a:t>at  http</a:t>
            </a:r>
            <a:r>
              <a:rPr lang="en-US" dirty="0"/>
              <a:t>://www.piaa.org/assets/web/documents/Return_to_Competition.pdf. </a:t>
            </a:r>
            <a:endParaRPr lang="en-US" dirty="0" smtClean="0"/>
          </a:p>
          <a:p>
            <a:r>
              <a:rPr lang="en-US" dirty="0" smtClean="0"/>
              <a:t>All </a:t>
            </a:r>
            <a:r>
              <a:rPr lang="en-US" dirty="0"/>
              <a:t>teams and referees will need to complete the PIAA District XI COVID Screening Form prior to arrival at the stadium. These will be collected by the host site athletic trainer. </a:t>
            </a:r>
          </a:p>
          <a:p>
            <a:r>
              <a:rPr lang="en-US" dirty="0" smtClean="0"/>
              <a:t>PRE-GAME </a:t>
            </a:r>
            <a:r>
              <a:rPr lang="en-US" dirty="0"/>
              <a:t>MEETING: Thirty (30) minutes prior to the game; the District XI Game Manager, the Referee, Principals or Athletic Directors from the competing schools, Head Coaches from the competing schools, and one (1) Captains from the competing schools will meet to review the PIAA Sportsmanship Message and conduct all necessary pre-game business. All individuals MUST be socially distanced during this meeting and should be wearing a face covering. </a:t>
            </a:r>
            <a:endParaRPr lang="en-US" dirty="0" smtClean="0"/>
          </a:p>
          <a:p>
            <a:r>
              <a:rPr lang="en-US" dirty="0" smtClean="0"/>
              <a:t>Footballs</a:t>
            </a:r>
            <a:r>
              <a:rPr lang="en-US" dirty="0"/>
              <a:t>:  Only the PIAA approved Wilson GST-WTF1003 or the Wilson GST Prime may be used.  Be sure to pressure test and mark balls that will be used in game.</a:t>
            </a:r>
          </a:p>
          <a:p>
            <a:endParaRPr lang="en-US" dirty="0"/>
          </a:p>
        </p:txBody>
      </p:sp>
      <p:sp>
        <p:nvSpPr>
          <p:cNvPr id="6" name="Title 5"/>
          <p:cNvSpPr>
            <a:spLocks noGrp="1"/>
          </p:cNvSpPr>
          <p:nvPr>
            <p:ph type="title"/>
          </p:nvPr>
        </p:nvSpPr>
        <p:spPr>
          <a:xfrm>
            <a:off x="838200" y="365126"/>
            <a:ext cx="10515600" cy="364080"/>
          </a:xfrm>
        </p:spPr>
        <p:txBody>
          <a:bodyPr>
            <a:normAutofit fontScale="90000"/>
          </a:bodyPr>
          <a:lstStyle/>
          <a:p>
            <a:pPr algn="ctr"/>
            <a:r>
              <a:rPr lang="en-US" dirty="0"/>
              <a:t>Preparing for the Playoffs</a:t>
            </a:r>
          </a:p>
        </p:txBody>
      </p:sp>
    </p:spTree>
    <p:extLst>
      <p:ext uri="{BB962C8B-B14F-4D97-AF65-F5344CB8AC3E}">
        <p14:creationId xmlns:p14="http://schemas.microsoft.com/office/powerpoint/2010/main" val="56830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0390"/>
            <a:ext cx="10515600" cy="277792"/>
          </a:xfrm>
        </p:spPr>
        <p:txBody>
          <a:bodyPr>
            <a:normAutofit fontScale="90000"/>
          </a:bodyPr>
          <a:lstStyle/>
          <a:p>
            <a:pPr algn="ctr"/>
            <a:r>
              <a:rPr lang="en-US" dirty="0"/>
              <a:t>Blocking Below the Waist</a:t>
            </a:r>
          </a:p>
        </p:txBody>
      </p:sp>
      <p:sp>
        <p:nvSpPr>
          <p:cNvPr id="3" name="Content Placeholder 2"/>
          <p:cNvSpPr>
            <a:spLocks noGrp="1"/>
          </p:cNvSpPr>
          <p:nvPr>
            <p:ph idx="1"/>
          </p:nvPr>
        </p:nvSpPr>
        <p:spPr>
          <a:xfrm>
            <a:off x="231494" y="833376"/>
            <a:ext cx="11783028" cy="5833641"/>
          </a:xfrm>
        </p:spPr>
        <p:txBody>
          <a:bodyPr>
            <a:normAutofit fontScale="92500" lnSpcReduction="10000"/>
          </a:bodyPr>
          <a:lstStyle/>
          <a:p>
            <a:pPr marL="0" indent="0">
              <a:buNone/>
            </a:pPr>
            <a:r>
              <a:rPr lang="en-US" u="sng" dirty="0" smtClean="0"/>
              <a:t>Case Play</a:t>
            </a:r>
            <a:endParaRPr lang="en-US" u="sng" dirty="0"/>
          </a:p>
          <a:p>
            <a:pPr marL="0" indent="0">
              <a:buNone/>
            </a:pPr>
            <a:r>
              <a:rPr lang="en-US" u="sng" dirty="0" smtClean="0"/>
              <a:t>2-17-2 Situation E:</a:t>
            </a:r>
            <a:r>
              <a:rPr lang="en-US" dirty="0" smtClean="0"/>
              <a:t>  A1 is in shotgun formation, lined up seven yards behind the line of scrimmage ready to receive the snap.  Immediately after the snap to A1, (a) A2 initiates his block simultaneously with the snap and blocks B1 below the waist or (b) A2 rises, and slightly retreats as if to go into traditional pass blocking protection, but then dives and blocks B1 below the waist.  Both </a:t>
            </a:r>
            <a:r>
              <a:rPr lang="en-US" dirty="0" smtClean="0"/>
              <a:t>A2 </a:t>
            </a:r>
            <a:r>
              <a:rPr lang="en-US" dirty="0" smtClean="0"/>
              <a:t>and B2 were </a:t>
            </a:r>
            <a:r>
              <a:rPr lang="en-US" dirty="0"/>
              <a:t>i</a:t>
            </a:r>
            <a:r>
              <a:rPr lang="en-US" dirty="0" smtClean="0"/>
              <a:t>n the zone and on the line of scrimmage at the snap.  The contact between </a:t>
            </a:r>
            <a:r>
              <a:rPr lang="en-US" dirty="0" smtClean="0"/>
              <a:t>A2 </a:t>
            </a:r>
            <a:r>
              <a:rPr lang="en-US" dirty="0" smtClean="0"/>
              <a:t>and B2 takes place in the free-blocking zone.  RULING: In (a), the covering official will need to determine if the contact occurred while the free-blocking zone was in existence.  If so, the lock is legal.  In (b) it is an illegal block below the waist.</a:t>
            </a:r>
          </a:p>
          <a:p>
            <a:pPr marL="0" indent="0">
              <a:buNone/>
            </a:pPr>
            <a:r>
              <a:rPr lang="en-US" u="sng" dirty="0" smtClean="0"/>
              <a:t>CURRENT INTERPRETATION</a:t>
            </a:r>
            <a:r>
              <a:rPr lang="en-US" dirty="0" smtClean="0"/>
              <a:t> </a:t>
            </a:r>
          </a:p>
          <a:p>
            <a:pPr marL="0" indent="0">
              <a:buNone/>
            </a:pPr>
            <a:r>
              <a:rPr lang="en-US" dirty="0" smtClean="0"/>
              <a:t>When the QB is in shotgun formation and the offensive lineman who was in the zone initiates contact below the waist against an opponent in the zone at the snap, the contact is legal if initiated immediately after the </a:t>
            </a:r>
            <a:r>
              <a:rPr lang="en-US" dirty="0" smtClean="0"/>
              <a:t>snap.  The </a:t>
            </a:r>
            <a:r>
              <a:rPr lang="en-US" dirty="0" smtClean="0"/>
              <a:t>ball will be deemed to still be in the zone.  If the offensive player makes any other move, such as rising, stepping backward or sideways, the ball will be deemed to have left the zone.</a:t>
            </a:r>
            <a:endParaRPr lang="en-US" dirty="0"/>
          </a:p>
        </p:txBody>
      </p:sp>
    </p:spTree>
    <p:extLst>
      <p:ext uri="{BB962C8B-B14F-4D97-AF65-F5344CB8AC3E}">
        <p14:creationId xmlns:p14="http://schemas.microsoft.com/office/powerpoint/2010/main" val="106628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Free Kicks:</a:t>
            </a:r>
          </a:p>
          <a:p>
            <a:pPr lvl="1"/>
            <a:r>
              <a:rPr lang="en-US" dirty="0" smtClean="0"/>
              <a:t>B,U, SJ and FJ-Expect an on-side kick on every kickoff.  Have bean bag in hand.</a:t>
            </a:r>
          </a:p>
        </p:txBody>
      </p:sp>
    </p:spTree>
    <p:extLst>
      <p:ext uri="{BB962C8B-B14F-4D97-AF65-F5344CB8AC3E}">
        <p14:creationId xmlns:p14="http://schemas.microsoft.com/office/powerpoint/2010/main" val="1995690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Free Kicks:</a:t>
            </a:r>
          </a:p>
          <a:p>
            <a:pPr lvl="1"/>
            <a:r>
              <a:rPr lang="en-US" dirty="0" smtClean="0"/>
              <a:t>B,U, SJ and FJ-Expect an on-side kick on every kickoff.  Have bean bag in hand.</a:t>
            </a:r>
          </a:p>
          <a:p>
            <a:pPr lvl="1"/>
            <a:r>
              <a:rPr lang="en-US" dirty="0" smtClean="0"/>
              <a:t>Officiate kicker’s restraining line as a line on normal deep kicks.  Treat it as a plane on on-side attempts.</a:t>
            </a:r>
          </a:p>
        </p:txBody>
      </p:sp>
    </p:spTree>
    <p:extLst>
      <p:ext uri="{BB962C8B-B14F-4D97-AF65-F5344CB8AC3E}">
        <p14:creationId xmlns:p14="http://schemas.microsoft.com/office/powerpoint/2010/main" val="15384885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Free Kicks:</a:t>
            </a:r>
          </a:p>
          <a:p>
            <a:pPr lvl="1"/>
            <a:r>
              <a:rPr lang="en-US" dirty="0" smtClean="0"/>
              <a:t>B,U, SJ and FJ-Expect an on-side kick on every kickoff.  Have bean bag in hand.</a:t>
            </a:r>
          </a:p>
          <a:p>
            <a:pPr lvl="1"/>
            <a:r>
              <a:rPr lang="en-US" dirty="0" smtClean="0"/>
              <a:t>Officiate kicker’s restraining line as a line on normal deep kicks.  Treat it as a plane on on-side attempts.</a:t>
            </a:r>
          </a:p>
          <a:p>
            <a:pPr lvl="1"/>
            <a:r>
              <a:rPr lang="en-US" dirty="0" smtClean="0"/>
              <a:t>Know the rules for fouls by receiving team.</a:t>
            </a:r>
          </a:p>
        </p:txBody>
      </p:sp>
    </p:spTree>
    <p:extLst>
      <p:ext uri="{BB962C8B-B14F-4D97-AF65-F5344CB8AC3E}">
        <p14:creationId xmlns:p14="http://schemas.microsoft.com/office/powerpoint/2010/main" val="37778639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Free Kicks:</a:t>
            </a:r>
          </a:p>
          <a:p>
            <a:pPr lvl="1"/>
            <a:r>
              <a:rPr lang="en-US" dirty="0" smtClean="0"/>
              <a:t>B,U, SJ and FJ-Expect an on-side kick on every kickoff.  Have bean bag in hand.</a:t>
            </a:r>
          </a:p>
          <a:p>
            <a:pPr lvl="1"/>
            <a:r>
              <a:rPr lang="en-US" dirty="0" smtClean="0"/>
              <a:t>Officiate kicker’s restraining line as a line on normal deep kicks.  Treat it as a plane on on-side attempts.</a:t>
            </a:r>
          </a:p>
          <a:p>
            <a:pPr lvl="1"/>
            <a:r>
              <a:rPr lang="en-US" dirty="0" smtClean="0"/>
              <a:t>Know the rules for fouls by receiving team.</a:t>
            </a:r>
          </a:p>
          <a:p>
            <a:pPr lvl="1"/>
            <a:r>
              <a:rPr lang="en-US" dirty="0" smtClean="0"/>
              <a:t>Know the rules for fouls by kicking team.</a:t>
            </a:r>
            <a:endParaRPr lang="en-US" dirty="0"/>
          </a:p>
        </p:txBody>
      </p:sp>
    </p:spTree>
    <p:extLst>
      <p:ext uri="{BB962C8B-B14F-4D97-AF65-F5344CB8AC3E}">
        <p14:creationId xmlns:p14="http://schemas.microsoft.com/office/powerpoint/2010/main" val="3446883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Free Kicks:</a:t>
            </a:r>
          </a:p>
          <a:p>
            <a:pPr lvl="1"/>
            <a:r>
              <a:rPr lang="en-US" dirty="0" smtClean="0"/>
              <a:t>B,U, SJ and FJ-Expect an on-side kick on every kickoff.  Have bean bag in hand.</a:t>
            </a:r>
          </a:p>
          <a:p>
            <a:pPr lvl="1"/>
            <a:r>
              <a:rPr lang="en-US" dirty="0" smtClean="0"/>
              <a:t>Officiate kicker’s restraining line as a line on normal deep kicks.  Treat it as a plane on on-side attempts.</a:t>
            </a:r>
          </a:p>
          <a:p>
            <a:pPr lvl="1"/>
            <a:r>
              <a:rPr lang="en-US" dirty="0" smtClean="0"/>
              <a:t>Know the rules for fouls by receiving team.</a:t>
            </a:r>
          </a:p>
          <a:p>
            <a:pPr lvl="1"/>
            <a:r>
              <a:rPr lang="en-US" dirty="0" smtClean="0"/>
              <a:t>Know the rules for fouls by kicking team.</a:t>
            </a:r>
          </a:p>
          <a:p>
            <a:pPr lvl="1"/>
            <a:r>
              <a:rPr lang="en-US" dirty="0" smtClean="0"/>
              <a:t>Stay on keys.  Don’t be a ball watcher.</a:t>
            </a:r>
            <a:endParaRPr lang="en-US" dirty="0"/>
          </a:p>
        </p:txBody>
      </p:sp>
    </p:spTree>
    <p:extLst>
      <p:ext uri="{BB962C8B-B14F-4D97-AF65-F5344CB8AC3E}">
        <p14:creationId xmlns:p14="http://schemas.microsoft.com/office/powerpoint/2010/main" val="3268169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pPr marL="228600" lvl="1"/>
            <a:r>
              <a:rPr lang="en-US" sz="2800" dirty="0" smtClean="0"/>
              <a:t>Scrimmage plays:</a:t>
            </a:r>
          </a:p>
          <a:p>
            <a:pPr marL="685800" lvl="2"/>
            <a:r>
              <a:rPr lang="en-US" sz="2400" dirty="0" smtClean="0"/>
              <a:t>Wings-Keep sidelines clean.  Use Warning flag, it works.</a:t>
            </a:r>
          </a:p>
        </p:txBody>
      </p:sp>
    </p:spTree>
    <p:extLst>
      <p:ext uri="{BB962C8B-B14F-4D97-AF65-F5344CB8AC3E}">
        <p14:creationId xmlns:p14="http://schemas.microsoft.com/office/powerpoint/2010/main" val="14124973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pPr marL="228600" lvl="1"/>
            <a:r>
              <a:rPr lang="en-US" sz="2800" dirty="0" smtClean="0"/>
              <a:t>Scrimmage plays:</a:t>
            </a:r>
          </a:p>
          <a:p>
            <a:pPr marL="685800" lvl="2"/>
            <a:r>
              <a:rPr lang="en-US" sz="2400" dirty="0" smtClean="0"/>
              <a:t>Wings-Keep sidelines clean.  Use Warning flag, it works.</a:t>
            </a:r>
          </a:p>
          <a:p>
            <a:pPr marL="685800" lvl="2"/>
            <a:r>
              <a:rPr lang="en-US" sz="2400" dirty="0" smtClean="0"/>
              <a:t>Deep wings-Maintain your cushion.  Do not get beat to the goal line.</a:t>
            </a:r>
          </a:p>
        </p:txBody>
      </p:sp>
    </p:spTree>
    <p:extLst>
      <p:ext uri="{BB962C8B-B14F-4D97-AF65-F5344CB8AC3E}">
        <p14:creationId xmlns:p14="http://schemas.microsoft.com/office/powerpoint/2010/main" val="2688689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pPr marL="228600" lvl="1"/>
            <a:r>
              <a:rPr lang="en-US" sz="2800" dirty="0" smtClean="0"/>
              <a:t>Scrimmage plays:</a:t>
            </a:r>
          </a:p>
          <a:p>
            <a:pPr marL="685800" lvl="2"/>
            <a:r>
              <a:rPr lang="en-US" sz="2400" dirty="0" smtClean="0"/>
              <a:t>Wings-Keep sidelines clean.  Use Warning flag, it works.</a:t>
            </a:r>
          </a:p>
          <a:p>
            <a:pPr marL="685800" lvl="2"/>
            <a:r>
              <a:rPr lang="en-US" sz="2400" dirty="0" smtClean="0"/>
              <a:t>Deep wings-Maintain your cushion.  Do not get beat to the goal line.</a:t>
            </a:r>
          </a:p>
          <a:p>
            <a:pPr marL="685800" lvl="2"/>
            <a:r>
              <a:rPr lang="en-US" sz="2400" dirty="0" smtClean="0"/>
              <a:t>All-Count every play. </a:t>
            </a:r>
          </a:p>
        </p:txBody>
      </p:sp>
    </p:spTree>
    <p:extLst>
      <p:ext uri="{BB962C8B-B14F-4D97-AF65-F5344CB8AC3E}">
        <p14:creationId xmlns:p14="http://schemas.microsoft.com/office/powerpoint/2010/main" val="1691390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pPr marL="228600" lvl="1"/>
            <a:r>
              <a:rPr lang="en-US" sz="2800" dirty="0" smtClean="0"/>
              <a:t>Scrimmage plays:</a:t>
            </a:r>
          </a:p>
          <a:p>
            <a:pPr marL="685800" lvl="2"/>
            <a:r>
              <a:rPr lang="en-US" sz="2400" dirty="0" smtClean="0"/>
              <a:t>Wings-Keep sidelines clean.  Use Warning flag, it works.</a:t>
            </a:r>
          </a:p>
          <a:p>
            <a:pPr marL="685800" lvl="2"/>
            <a:r>
              <a:rPr lang="en-US" sz="2400" dirty="0" smtClean="0"/>
              <a:t>Deep wings-Maintain your cushion.  Do not get beat to the goal line.</a:t>
            </a:r>
          </a:p>
          <a:p>
            <a:pPr marL="685800" lvl="2"/>
            <a:r>
              <a:rPr lang="en-US" sz="2400" dirty="0" smtClean="0"/>
              <a:t>All-Count every play. </a:t>
            </a:r>
          </a:p>
          <a:p>
            <a:pPr marL="685800" lvl="2"/>
            <a:r>
              <a:rPr lang="en-US" sz="2400" dirty="0" smtClean="0"/>
              <a:t>Keys and coverages-Discuss in pre-game.  Know your responsibilities.</a:t>
            </a:r>
            <a:endParaRPr lang="en-US" sz="2400" dirty="0"/>
          </a:p>
        </p:txBody>
      </p:sp>
    </p:spTree>
    <p:extLst>
      <p:ext uri="{BB962C8B-B14F-4D97-AF65-F5344CB8AC3E}">
        <p14:creationId xmlns:p14="http://schemas.microsoft.com/office/powerpoint/2010/main" val="2216574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pPr marL="228600" lvl="1"/>
            <a:r>
              <a:rPr lang="en-US" sz="2800" dirty="0" smtClean="0"/>
              <a:t>Scrimmage plays:</a:t>
            </a:r>
          </a:p>
          <a:p>
            <a:pPr marL="685800" lvl="2"/>
            <a:r>
              <a:rPr lang="en-US" sz="2400" dirty="0" smtClean="0"/>
              <a:t>Wings-Keep sidelines clean.  Use Warning flag, it works.</a:t>
            </a:r>
          </a:p>
          <a:p>
            <a:pPr marL="685800" lvl="2"/>
            <a:r>
              <a:rPr lang="en-US" sz="2400" dirty="0" smtClean="0"/>
              <a:t>Deep wings-Maintain your cushion.  Do not get beat to the goal line.</a:t>
            </a:r>
          </a:p>
          <a:p>
            <a:pPr marL="685800" lvl="2"/>
            <a:r>
              <a:rPr lang="en-US" sz="2400" dirty="0" smtClean="0"/>
              <a:t>All-Count every play. </a:t>
            </a:r>
          </a:p>
          <a:p>
            <a:pPr marL="685800" lvl="2"/>
            <a:r>
              <a:rPr lang="en-US" sz="2400" dirty="0" smtClean="0"/>
              <a:t>Keys and coverages-Discuss in pre-game.  Know your responsibilities.</a:t>
            </a:r>
            <a:endParaRPr lang="en-US" sz="2400" dirty="0"/>
          </a:p>
          <a:p>
            <a:pPr marL="685800" lvl="2"/>
            <a:r>
              <a:rPr lang="en-US" sz="2400" dirty="0" smtClean="0"/>
              <a:t>Deep wings-Help LOS wings clean up on sideline plays.  Be prepared to go into team areas to get players out. Referee should help when QB goes into opposing team area.</a:t>
            </a:r>
          </a:p>
        </p:txBody>
      </p:sp>
    </p:spTree>
    <p:extLst>
      <p:ext uri="{BB962C8B-B14F-4D97-AF65-F5344CB8AC3E}">
        <p14:creationId xmlns:p14="http://schemas.microsoft.com/office/powerpoint/2010/main" val="2624891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IBBW">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rot="16200000">
            <a:off x="3249856" y="-2375444"/>
            <a:ext cx="5850480" cy="11331617"/>
          </a:xfrm>
        </p:spPr>
      </p:pic>
    </p:spTree>
    <p:extLst>
      <p:ext uri="{BB962C8B-B14F-4D97-AF65-F5344CB8AC3E}">
        <p14:creationId xmlns:p14="http://schemas.microsoft.com/office/powerpoint/2010/main" val="11626197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pPr marL="228600" lvl="1"/>
            <a:r>
              <a:rPr lang="en-US" sz="2800" dirty="0" smtClean="0"/>
              <a:t>Scrimmage plays:</a:t>
            </a:r>
          </a:p>
          <a:p>
            <a:pPr marL="685800" lvl="2"/>
            <a:r>
              <a:rPr lang="en-US" sz="2400" dirty="0" smtClean="0"/>
              <a:t>Wings-Keep sidelines clean.  Use Warning flag, it works.</a:t>
            </a:r>
          </a:p>
          <a:p>
            <a:pPr marL="685800" lvl="2"/>
            <a:r>
              <a:rPr lang="en-US" sz="2400" dirty="0" smtClean="0"/>
              <a:t>Deep wings-Maintain your cushion.  Do not get beat to the goal line.</a:t>
            </a:r>
          </a:p>
          <a:p>
            <a:pPr marL="685800" lvl="2"/>
            <a:r>
              <a:rPr lang="en-US" sz="2400" dirty="0" smtClean="0"/>
              <a:t>All-Count every play. </a:t>
            </a:r>
          </a:p>
          <a:p>
            <a:pPr marL="685800" lvl="2"/>
            <a:r>
              <a:rPr lang="en-US" sz="2400" dirty="0" smtClean="0"/>
              <a:t>Keys and coverages-Discuss in pre-game.  Know your responsibilities.</a:t>
            </a:r>
            <a:endParaRPr lang="en-US" sz="2400" dirty="0"/>
          </a:p>
          <a:p>
            <a:pPr marL="685800" lvl="2"/>
            <a:r>
              <a:rPr lang="en-US" sz="2400" dirty="0" smtClean="0"/>
              <a:t>Deep wings-Help LOS wings clean up on sideline plays.  Be prepared to go into team areas to get players out. Referee should help when QB goes into opposing team area.</a:t>
            </a:r>
          </a:p>
          <a:p>
            <a:pPr marL="685800" lvl="2"/>
            <a:r>
              <a:rPr lang="en-US" sz="2400" dirty="0" smtClean="0"/>
              <a:t>Don’t be a ball watcher.</a:t>
            </a:r>
          </a:p>
        </p:txBody>
      </p:sp>
    </p:spTree>
    <p:extLst>
      <p:ext uri="{BB962C8B-B14F-4D97-AF65-F5344CB8AC3E}">
        <p14:creationId xmlns:p14="http://schemas.microsoft.com/office/powerpoint/2010/main" val="2865438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Scrimmage Kicks:</a:t>
            </a:r>
          </a:p>
          <a:p>
            <a:pPr lvl="1"/>
            <a:r>
              <a:rPr lang="en-US" dirty="0" smtClean="0"/>
              <a:t>B, SJ and FJ-Know your coverages and keys.  Stay on keys until he can no longer foul or be fouled.</a:t>
            </a:r>
          </a:p>
          <a:p>
            <a:pPr marL="457200" lvl="1" indent="0">
              <a:buNone/>
            </a:pPr>
            <a:endParaRPr lang="en-US" dirty="0" smtClean="0"/>
          </a:p>
        </p:txBody>
      </p:sp>
    </p:spTree>
    <p:extLst>
      <p:ext uri="{BB962C8B-B14F-4D97-AF65-F5344CB8AC3E}">
        <p14:creationId xmlns:p14="http://schemas.microsoft.com/office/powerpoint/2010/main" val="7885017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Scrimmage Kicks:</a:t>
            </a:r>
          </a:p>
          <a:p>
            <a:pPr lvl="1"/>
            <a:r>
              <a:rPr lang="en-US" dirty="0" smtClean="0"/>
              <a:t>B, SJ and FJ-Know your coverages and keys.  Stay on keys until he can no longer foul or be fouled.</a:t>
            </a:r>
          </a:p>
          <a:p>
            <a:pPr lvl="1"/>
            <a:r>
              <a:rPr lang="en-US" dirty="0" smtClean="0"/>
              <a:t>All-Know the rules for PSK.</a:t>
            </a:r>
          </a:p>
          <a:p>
            <a:pPr marL="457200" lvl="1" indent="0">
              <a:buNone/>
            </a:pPr>
            <a:endParaRPr lang="en-US" dirty="0" smtClean="0"/>
          </a:p>
        </p:txBody>
      </p:sp>
    </p:spTree>
    <p:extLst>
      <p:ext uri="{BB962C8B-B14F-4D97-AF65-F5344CB8AC3E}">
        <p14:creationId xmlns:p14="http://schemas.microsoft.com/office/powerpoint/2010/main" val="41795237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Scrimmage Kicks:</a:t>
            </a:r>
          </a:p>
          <a:p>
            <a:pPr lvl="1"/>
            <a:r>
              <a:rPr lang="en-US" dirty="0" smtClean="0"/>
              <a:t>B, SJ and FJ-Know your coverages and keys.  Stay on keys until he can no longer foul or be fouled.</a:t>
            </a:r>
          </a:p>
          <a:p>
            <a:pPr lvl="1"/>
            <a:r>
              <a:rPr lang="en-US" dirty="0" smtClean="0"/>
              <a:t>All-Know the rules for PSK.</a:t>
            </a:r>
          </a:p>
          <a:p>
            <a:pPr lvl="1"/>
            <a:r>
              <a:rPr lang="en-US" dirty="0" smtClean="0"/>
              <a:t>All-know the rules for fouls by the kicking team.</a:t>
            </a:r>
          </a:p>
        </p:txBody>
      </p:sp>
    </p:spTree>
    <p:extLst>
      <p:ext uri="{BB962C8B-B14F-4D97-AF65-F5344CB8AC3E}">
        <p14:creationId xmlns:p14="http://schemas.microsoft.com/office/powerpoint/2010/main" val="33475610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Scrimmage Kicks:</a:t>
            </a:r>
          </a:p>
          <a:p>
            <a:pPr lvl="1"/>
            <a:r>
              <a:rPr lang="en-US" dirty="0" smtClean="0"/>
              <a:t>B, SJ and FJ-Know your coverages and keys.  Stay on keys until he can no longer foul or be fouled.</a:t>
            </a:r>
          </a:p>
          <a:p>
            <a:pPr lvl="1"/>
            <a:r>
              <a:rPr lang="en-US" dirty="0" smtClean="0"/>
              <a:t>All-Know the rules for PSK.</a:t>
            </a:r>
          </a:p>
          <a:p>
            <a:pPr lvl="1"/>
            <a:r>
              <a:rPr lang="en-US" dirty="0" smtClean="0"/>
              <a:t>All-know the rules for fouls by the kicking team.</a:t>
            </a:r>
          </a:p>
          <a:p>
            <a:pPr lvl="1"/>
            <a:r>
              <a:rPr lang="en-US" dirty="0" smtClean="0"/>
              <a:t>Know the rules for kicking scoring attempts (trys and field goals).</a:t>
            </a:r>
          </a:p>
        </p:txBody>
      </p:sp>
    </p:spTree>
    <p:extLst>
      <p:ext uri="{BB962C8B-B14F-4D97-AF65-F5344CB8AC3E}">
        <p14:creationId xmlns:p14="http://schemas.microsoft.com/office/powerpoint/2010/main" val="2160853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Scrimmage Kicks:</a:t>
            </a:r>
          </a:p>
          <a:p>
            <a:pPr lvl="1"/>
            <a:r>
              <a:rPr lang="en-US" dirty="0" smtClean="0"/>
              <a:t>B, SJ and FJ-Know your coverages and keys.  Stay on keys until he can no longer foul or be fouled.</a:t>
            </a:r>
          </a:p>
          <a:p>
            <a:pPr lvl="1"/>
            <a:r>
              <a:rPr lang="en-US" dirty="0" smtClean="0"/>
              <a:t>All-Know the rules for PSK.</a:t>
            </a:r>
          </a:p>
          <a:p>
            <a:pPr lvl="1"/>
            <a:r>
              <a:rPr lang="en-US" dirty="0" smtClean="0"/>
              <a:t>All-know the rules for fouls by the kicking team.</a:t>
            </a:r>
          </a:p>
          <a:p>
            <a:pPr lvl="1"/>
            <a:r>
              <a:rPr lang="en-US" dirty="0" smtClean="0"/>
              <a:t>Know the rules for kicking scoring attempts (trys and field goals).</a:t>
            </a:r>
          </a:p>
          <a:p>
            <a:pPr lvl="1"/>
            <a:r>
              <a:rPr lang="en-US" dirty="0" smtClean="0"/>
              <a:t>Don’t be a ball watcher.</a:t>
            </a:r>
          </a:p>
        </p:txBody>
      </p:sp>
    </p:spTree>
    <p:extLst>
      <p:ext uri="{BB962C8B-B14F-4D97-AF65-F5344CB8AC3E}">
        <p14:creationId xmlns:p14="http://schemas.microsoft.com/office/powerpoint/2010/main" val="10927044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General Observations:</a:t>
            </a:r>
          </a:p>
          <a:p>
            <a:pPr lvl="1"/>
            <a:r>
              <a:rPr lang="en-US" dirty="0" smtClean="0"/>
              <a:t>All-Work hard to keep your concentration on every play.</a:t>
            </a:r>
          </a:p>
        </p:txBody>
      </p:sp>
    </p:spTree>
    <p:extLst>
      <p:ext uri="{BB962C8B-B14F-4D97-AF65-F5344CB8AC3E}">
        <p14:creationId xmlns:p14="http://schemas.microsoft.com/office/powerpoint/2010/main" val="19721039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General Observations:</a:t>
            </a:r>
          </a:p>
          <a:p>
            <a:pPr lvl="1"/>
            <a:r>
              <a:rPr lang="en-US" dirty="0" smtClean="0"/>
              <a:t>All-Work hard to keep your concentration on every play.</a:t>
            </a:r>
          </a:p>
          <a:p>
            <a:pPr lvl="1"/>
            <a:r>
              <a:rPr lang="en-US" dirty="0" smtClean="0"/>
              <a:t>Don’t be a ball watcher.</a:t>
            </a:r>
          </a:p>
        </p:txBody>
      </p:sp>
    </p:spTree>
    <p:extLst>
      <p:ext uri="{BB962C8B-B14F-4D97-AF65-F5344CB8AC3E}">
        <p14:creationId xmlns:p14="http://schemas.microsoft.com/office/powerpoint/2010/main" val="4831319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General Observations:</a:t>
            </a:r>
          </a:p>
          <a:p>
            <a:pPr lvl="1"/>
            <a:r>
              <a:rPr lang="en-US" dirty="0" smtClean="0"/>
              <a:t>All-Work hard to keep your concentration on every play.</a:t>
            </a:r>
          </a:p>
          <a:p>
            <a:pPr lvl="1"/>
            <a:r>
              <a:rPr lang="en-US" dirty="0" smtClean="0"/>
              <a:t>Don’t be a ball watcher.</a:t>
            </a:r>
          </a:p>
          <a:p>
            <a:pPr lvl="1"/>
            <a:r>
              <a:rPr lang="en-US" dirty="0" smtClean="0"/>
              <a:t>Be </a:t>
            </a:r>
            <a:r>
              <a:rPr lang="en-US" u="sng" dirty="0" smtClean="0"/>
              <a:t>great</a:t>
            </a:r>
            <a:r>
              <a:rPr lang="en-US" dirty="0" smtClean="0"/>
              <a:t> dead ball officials.</a:t>
            </a:r>
          </a:p>
        </p:txBody>
      </p:sp>
    </p:spTree>
    <p:extLst>
      <p:ext uri="{BB962C8B-B14F-4D97-AF65-F5344CB8AC3E}">
        <p14:creationId xmlns:p14="http://schemas.microsoft.com/office/powerpoint/2010/main" val="40472967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General Observations:</a:t>
            </a:r>
          </a:p>
          <a:p>
            <a:pPr lvl="1"/>
            <a:r>
              <a:rPr lang="en-US" dirty="0" smtClean="0"/>
              <a:t>All-Work hard to keep your concentration on every play.</a:t>
            </a:r>
          </a:p>
          <a:p>
            <a:pPr lvl="1"/>
            <a:r>
              <a:rPr lang="en-US" dirty="0" smtClean="0"/>
              <a:t>Don’t be a ball watcher.</a:t>
            </a:r>
          </a:p>
          <a:p>
            <a:pPr lvl="1"/>
            <a:r>
              <a:rPr lang="en-US" dirty="0" smtClean="0"/>
              <a:t>Be </a:t>
            </a:r>
            <a:r>
              <a:rPr lang="en-US" u="sng" dirty="0" smtClean="0"/>
              <a:t>great</a:t>
            </a:r>
            <a:r>
              <a:rPr lang="en-US" dirty="0" smtClean="0"/>
              <a:t> dead ball officials.</a:t>
            </a:r>
          </a:p>
          <a:p>
            <a:pPr lvl="1"/>
            <a:r>
              <a:rPr lang="en-US" dirty="0" smtClean="0"/>
              <a:t>Have your crewmates back.  We are the third team on the field.  Communicate, communicate, communicate.</a:t>
            </a:r>
          </a:p>
        </p:txBody>
      </p:sp>
    </p:spTree>
    <p:extLst>
      <p:ext uri="{BB962C8B-B14F-4D97-AF65-F5344CB8AC3E}">
        <p14:creationId xmlns:p14="http://schemas.microsoft.com/office/powerpoint/2010/main" val="3476397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56667"/>
          </a:xfrm>
        </p:spPr>
        <p:txBody>
          <a:bodyPr>
            <a:normAutofit fontScale="90000"/>
          </a:bodyPr>
          <a:lstStyle/>
          <a:p>
            <a:pPr algn="ctr"/>
            <a:r>
              <a:rPr lang="en-US" dirty="0" smtClean="0"/>
              <a:t>Pass Interference</a:t>
            </a:r>
            <a:endParaRPr lang="en-US" dirty="0"/>
          </a:p>
        </p:txBody>
      </p:sp>
      <p:sp>
        <p:nvSpPr>
          <p:cNvPr id="3" name="Content Placeholder 2"/>
          <p:cNvSpPr>
            <a:spLocks noGrp="1"/>
          </p:cNvSpPr>
          <p:nvPr>
            <p:ph idx="1"/>
          </p:nvPr>
        </p:nvSpPr>
        <p:spPr>
          <a:xfrm>
            <a:off x="231648" y="890016"/>
            <a:ext cx="11814048" cy="5827776"/>
          </a:xfrm>
        </p:spPr>
        <p:txBody>
          <a:bodyPr/>
          <a:lstStyle/>
          <a:p>
            <a:pPr marL="0" indent="0">
              <a:buNone/>
            </a:pPr>
            <a:r>
              <a:rPr lang="en-US" dirty="0" smtClean="0"/>
              <a:t>Pass Interference:</a:t>
            </a:r>
          </a:p>
          <a:p>
            <a:r>
              <a:rPr lang="en-US" dirty="0" smtClean="0"/>
              <a:t>7-5-7	Pass interference restrictions only apply beyond the neutral zone and only if the legal forward pass, untouched by B in or behind the neutral zone, crosses the neutral zone.  Pass interference restrictions are in effect for all A and B players until the ball is touched or the pass is incomplete.  				</a:t>
            </a:r>
            <a:endParaRPr lang="en-US" dirty="0"/>
          </a:p>
        </p:txBody>
      </p:sp>
    </p:spTree>
    <p:extLst>
      <p:ext uri="{BB962C8B-B14F-4D97-AF65-F5344CB8AC3E}">
        <p14:creationId xmlns:p14="http://schemas.microsoft.com/office/powerpoint/2010/main" val="27028632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General Observations:</a:t>
            </a:r>
          </a:p>
          <a:p>
            <a:pPr lvl="1"/>
            <a:r>
              <a:rPr lang="en-US" dirty="0" smtClean="0"/>
              <a:t>All-Work hard to keep your concentration on every play.</a:t>
            </a:r>
          </a:p>
          <a:p>
            <a:pPr lvl="1"/>
            <a:r>
              <a:rPr lang="en-US" dirty="0" smtClean="0"/>
              <a:t>Don’t be a ball watcher.</a:t>
            </a:r>
          </a:p>
          <a:p>
            <a:pPr lvl="1"/>
            <a:r>
              <a:rPr lang="en-US" dirty="0" smtClean="0"/>
              <a:t>Be </a:t>
            </a:r>
            <a:r>
              <a:rPr lang="en-US" u="sng" dirty="0" smtClean="0"/>
              <a:t>great</a:t>
            </a:r>
            <a:r>
              <a:rPr lang="en-US" dirty="0" smtClean="0"/>
              <a:t> dead ball officials.</a:t>
            </a:r>
          </a:p>
          <a:p>
            <a:pPr lvl="1"/>
            <a:r>
              <a:rPr lang="en-US" dirty="0" smtClean="0"/>
              <a:t>Have your crewmates back.  We are the third team on the field.  Communicate, communicate, communicate.</a:t>
            </a:r>
          </a:p>
          <a:p>
            <a:pPr lvl="1"/>
            <a:r>
              <a:rPr lang="en-US" dirty="0" smtClean="0"/>
              <a:t>Uniforms should be clean and in good repair.  </a:t>
            </a:r>
          </a:p>
        </p:txBody>
      </p:sp>
    </p:spTree>
    <p:extLst>
      <p:ext uri="{BB962C8B-B14F-4D97-AF65-F5344CB8AC3E}">
        <p14:creationId xmlns:p14="http://schemas.microsoft.com/office/powerpoint/2010/main" val="27257919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General Observations:</a:t>
            </a:r>
          </a:p>
          <a:p>
            <a:pPr lvl="1"/>
            <a:r>
              <a:rPr lang="en-US" dirty="0" smtClean="0"/>
              <a:t>All-Work hard to keep your concentration on every play.</a:t>
            </a:r>
          </a:p>
          <a:p>
            <a:pPr lvl="1"/>
            <a:r>
              <a:rPr lang="en-US" dirty="0" smtClean="0"/>
              <a:t>Don’t be a ball watcher.</a:t>
            </a:r>
          </a:p>
          <a:p>
            <a:pPr lvl="1"/>
            <a:r>
              <a:rPr lang="en-US" dirty="0" smtClean="0"/>
              <a:t>Be </a:t>
            </a:r>
            <a:r>
              <a:rPr lang="en-US" u="sng" dirty="0" smtClean="0"/>
              <a:t>great</a:t>
            </a:r>
            <a:r>
              <a:rPr lang="en-US" dirty="0" smtClean="0"/>
              <a:t> dead ball officials.</a:t>
            </a:r>
          </a:p>
          <a:p>
            <a:pPr lvl="1"/>
            <a:r>
              <a:rPr lang="en-US" dirty="0" smtClean="0"/>
              <a:t>Have your crewmates back.  We are the third team on the field.  Communicate, communicate, communicate.</a:t>
            </a:r>
          </a:p>
          <a:p>
            <a:pPr lvl="1"/>
            <a:r>
              <a:rPr lang="en-US" dirty="0" smtClean="0"/>
              <a:t>Uniforms should be clean and in good repair.  </a:t>
            </a:r>
          </a:p>
          <a:p>
            <a:pPr lvl="1"/>
            <a:r>
              <a:rPr lang="en-US" dirty="0" smtClean="0"/>
              <a:t>Shoes polished.  Do this at home, not infringing on pre-game.</a:t>
            </a:r>
          </a:p>
        </p:txBody>
      </p:sp>
    </p:spTree>
    <p:extLst>
      <p:ext uri="{BB962C8B-B14F-4D97-AF65-F5344CB8AC3E}">
        <p14:creationId xmlns:p14="http://schemas.microsoft.com/office/powerpoint/2010/main" val="40601484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pPr algn="ctr"/>
            <a:r>
              <a:rPr lang="en-US" dirty="0"/>
              <a:t>Preparing for the Playoffs</a:t>
            </a:r>
          </a:p>
        </p:txBody>
      </p:sp>
      <p:sp>
        <p:nvSpPr>
          <p:cNvPr id="3" name="Content Placeholder 2"/>
          <p:cNvSpPr>
            <a:spLocks noGrp="1"/>
          </p:cNvSpPr>
          <p:nvPr>
            <p:ph idx="1"/>
          </p:nvPr>
        </p:nvSpPr>
        <p:spPr>
          <a:xfrm>
            <a:off x="219456" y="1024128"/>
            <a:ext cx="11777472" cy="5681472"/>
          </a:xfrm>
        </p:spPr>
        <p:txBody>
          <a:bodyPr>
            <a:normAutofit/>
          </a:bodyPr>
          <a:lstStyle/>
          <a:p>
            <a:r>
              <a:rPr lang="en-US" dirty="0" smtClean="0"/>
              <a:t>General Observations:</a:t>
            </a:r>
          </a:p>
          <a:p>
            <a:pPr lvl="1"/>
            <a:r>
              <a:rPr lang="en-US" dirty="0" smtClean="0"/>
              <a:t>All-Work hard to keep your concentration on every play.</a:t>
            </a:r>
          </a:p>
          <a:p>
            <a:pPr lvl="1"/>
            <a:r>
              <a:rPr lang="en-US" dirty="0" smtClean="0"/>
              <a:t>Don’t be a ball watcher.</a:t>
            </a:r>
          </a:p>
          <a:p>
            <a:pPr lvl="1"/>
            <a:r>
              <a:rPr lang="en-US" dirty="0" smtClean="0"/>
              <a:t>Be </a:t>
            </a:r>
            <a:r>
              <a:rPr lang="en-US" u="sng" dirty="0" smtClean="0"/>
              <a:t>great</a:t>
            </a:r>
            <a:r>
              <a:rPr lang="en-US" dirty="0" smtClean="0"/>
              <a:t> dead ball officials.</a:t>
            </a:r>
          </a:p>
          <a:p>
            <a:pPr lvl="1"/>
            <a:r>
              <a:rPr lang="en-US" dirty="0" smtClean="0"/>
              <a:t>Have your crewmates back.  We are the third team on the field.  Communicate, communicate, communicate.</a:t>
            </a:r>
          </a:p>
          <a:p>
            <a:pPr lvl="1"/>
            <a:r>
              <a:rPr lang="en-US" dirty="0" smtClean="0"/>
              <a:t>Uniforms should be clean and in good repair.  </a:t>
            </a:r>
          </a:p>
          <a:p>
            <a:pPr lvl="1"/>
            <a:r>
              <a:rPr lang="en-US" dirty="0" smtClean="0"/>
              <a:t>Shoes polished.  Do this at home, not infringing on pre-game.</a:t>
            </a:r>
          </a:p>
          <a:p>
            <a:pPr lvl="1"/>
            <a:r>
              <a:rPr lang="en-US" dirty="0" smtClean="0"/>
              <a:t>Be proud of your playoff assignments.  </a:t>
            </a:r>
            <a:r>
              <a:rPr lang="en-US" sz="2800" dirty="0" smtClean="0"/>
              <a:t>ENJOY THE EXPERIENCE.</a:t>
            </a:r>
            <a:r>
              <a:rPr lang="en-US" dirty="0" smtClean="0"/>
              <a:t>  </a:t>
            </a:r>
            <a:r>
              <a:rPr lang="en-US" sz="2800" dirty="0" smtClean="0"/>
              <a:t>HAVE FUN.   </a:t>
            </a:r>
          </a:p>
        </p:txBody>
      </p:sp>
    </p:spTree>
    <p:extLst>
      <p:ext uri="{BB962C8B-B14F-4D97-AF65-F5344CB8AC3E}">
        <p14:creationId xmlns:p14="http://schemas.microsoft.com/office/powerpoint/2010/main" val="3511527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56667"/>
          </a:xfrm>
        </p:spPr>
        <p:txBody>
          <a:bodyPr>
            <a:normAutofit fontScale="90000"/>
          </a:bodyPr>
          <a:lstStyle/>
          <a:p>
            <a:pPr algn="ctr"/>
            <a:r>
              <a:rPr lang="en-US" dirty="0"/>
              <a:t>Pass Interference</a:t>
            </a:r>
          </a:p>
        </p:txBody>
      </p:sp>
      <p:sp>
        <p:nvSpPr>
          <p:cNvPr id="3" name="Content Placeholder 2"/>
          <p:cNvSpPr>
            <a:spLocks noGrp="1"/>
          </p:cNvSpPr>
          <p:nvPr>
            <p:ph idx="1"/>
          </p:nvPr>
        </p:nvSpPr>
        <p:spPr>
          <a:xfrm>
            <a:off x="231648" y="890016"/>
            <a:ext cx="11814048" cy="5827776"/>
          </a:xfrm>
        </p:spPr>
        <p:txBody>
          <a:bodyPr/>
          <a:lstStyle/>
          <a:p>
            <a:pPr marL="0" indent="0">
              <a:buNone/>
            </a:pPr>
            <a:r>
              <a:rPr lang="en-US" dirty="0" smtClean="0"/>
              <a:t>Pass Interference:</a:t>
            </a:r>
          </a:p>
          <a:p>
            <a:r>
              <a:rPr lang="en-US" dirty="0" smtClean="0"/>
              <a:t>7-5-7	Pass interference restrictions only apply beyond the neutral zone and only if the legal forward pass, untouched by B in or behind the neutral zone, crosses the neutral zone.  Pass interference restrictions are in effect for all A and B players until the ball is touched or the pass is incomplete.  </a:t>
            </a:r>
          </a:p>
          <a:p>
            <a:r>
              <a:rPr lang="en-US" dirty="0" smtClean="0"/>
              <a:t>7-5-8	Pass interference restrictions on a legal forward pass begin for </a:t>
            </a:r>
          </a:p>
          <a:p>
            <a:pPr lvl="1"/>
            <a:r>
              <a:rPr lang="en-US" dirty="0" smtClean="0"/>
              <a:t>a. A with the snap.</a:t>
            </a:r>
          </a:p>
          <a:p>
            <a:pPr lvl="1"/>
            <a:r>
              <a:rPr lang="en-US" dirty="0" smtClean="0"/>
              <a:t>b. B when the ball leaves the passers hand.</a:t>
            </a:r>
          </a:p>
          <a:p>
            <a:pPr marL="0" lvl="1" indent="0">
              <a:buNone/>
            </a:pPr>
            <a:r>
              <a:rPr lang="en-US" dirty="0" smtClean="0"/>
              <a:t>			</a:t>
            </a:r>
            <a:endParaRPr lang="en-US" dirty="0"/>
          </a:p>
        </p:txBody>
      </p:sp>
    </p:spTree>
    <p:extLst>
      <p:ext uri="{BB962C8B-B14F-4D97-AF65-F5344CB8AC3E}">
        <p14:creationId xmlns:p14="http://schemas.microsoft.com/office/powerpoint/2010/main" val="607772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56667"/>
          </a:xfrm>
        </p:spPr>
        <p:txBody>
          <a:bodyPr>
            <a:normAutofit fontScale="90000"/>
          </a:bodyPr>
          <a:lstStyle/>
          <a:p>
            <a:pPr algn="ctr"/>
            <a:r>
              <a:rPr lang="en-US" dirty="0"/>
              <a:t>Pass Interference</a:t>
            </a:r>
          </a:p>
        </p:txBody>
      </p:sp>
      <p:sp>
        <p:nvSpPr>
          <p:cNvPr id="3" name="Content Placeholder 2"/>
          <p:cNvSpPr>
            <a:spLocks noGrp="1"/>
          </p:cNvSpPr>
          <p:nvPr>
            <p:ph idx="1"/>
          </p:nvPr>
        </p:nvSpPr>
        <p:spPr>
          <a:xfrm>
            <a:off x="231648" y="890016"/>
            <a:ext cx="11814048" cy="5827776"/>
          </a:xfrm>
        </p:spPr>
        <p:txBody>
          <a:bodyPr/>
          <a:lstStyle/>
          <a:p>
            <a:pPr marL="0" indent="0">
              <a:buNone/>
            </a:pPr>
            <a:r>
              <a:rPr lang="en-US" dirty="0" smtClean="0"/>
              <a:t>Pass Interference:</a:t>
            </a:r>
          </a:p>
          <a:p>
            <a:r>
              <a:rPr lang="en-US" dirty="0" smtClean="0"/>
              <a:t>7-5-7	Pass interference restrictions only apply beyond the neutral zone and only if the legal forward pass, untouched by B in or behind the neutral zone, crosses the neutral zone.  Pass interference restrictions are in effect for all A and B players until the ball is touched or the pass is incomplete.  </a:t>
            </a:r>
          </a:p>
          <a:p>
            <a:r>
              <a:rPr lang="en-US" dirty="0" smtClean="0"/>
              <a:t>7-5-8	Pass interference restrictions on a legal forward pass begin for </a:t>
            </a:r>
          </a:p>
          <a:p>
            <a:pPr lvl="1"/>
            <a:r>
              <a:rPr lang="en-US" dirty="0" smtClean="0"/>
              <a:t>a. A with the snap.</a:t>
            </a:r>
          </a:p>
          <a:p>
            <a:pPr lvl="1"/>
            <a:r>
              <a:rPr lang="en-US" dirty="0" smtClean="0"/>
              <a:t>b. B when the ball leaves the passers hand.</a:t>
            </a:r>
          </a:p>
          <a:p>
            <a:pPr marL="0" lvl="1" indent="231775"/>
            <a:r>
              <a:rPr lang="en-US" sz="2800" dirty="0" smtClean="0"/>
              <a:t>7-5-9	Pass interference restrictions on a legal forward pass end for:</a:t>
            </a:r>
          </a:p>
          <a:p>
            <a:pPr marL="457200" lvl="2" indent="231775"/>
            <a:r>
              <a:rPr lang="en-US" sz="2400" dirty="0" smtClean="0"/>
              <a:t>a. All eligible A players when the pass when the pass has been touched by any player.</a:t>
            </a:r>
          </a:p>
          <a:p>
            <a:pPr marL="457200" lvl="2" indent="231775"/>
            <a:r>
              <a:rPr lang="en-US" sz="2400" dirty="0" smtClean="0"/>
              <a:t>b. All ineligible A players when B touches the pass.</a:t>
            </a:r>
          </a:p>
          <a:p>
            <a:pPr marL="457200" lvl="2" indent="231775"/>
            <a:r>
              <a:rPr lang="en-US" sz="2400" dirty="0" smtClean="0"/>
              <a:t>c. All B players when the pass has been touched by any player.</a:t>
            </a:r>
          </a:p>
          <a:p>
            <a:pPr marL="457200" lvl="2" indent="231775"/>
            <a:r>
              <a:rPr lang="en-US" sz="2400" dirty="0" smtClean="0"/>
              <a:t>d. All players when the pass is incomplete. 	</a:t>
            </a:r>
            <a:r>
              <a:rPr lang="en-US" dirty="0" smtClean="0"/>
              <a:t>			</a:t>
            </a:r>
            <a:endParaRPr lang="en-US" dirty="0"/>
          </a:p>
        </p:txBody>
      </p:sp>
    </p:spTree>
    <p:extLst>
      <p:ext uri="{BB962C8B-B14F-4D97-AF65-F5344CB8AC3E}">
        <p14:creationId xmlns:p14="http://schemas.microsoft.com/office/powerpoint/2010/main" val="2140869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29819"/>
          </a:xfrm>
        </p:spPr>
        <p:txBody>
          <a:bodyPr>
            <a:normAutofit fontScale="90000"/>
          </a:bodyPr>
          <a:lstStyle/>
          <a:p>
            <a:pPr algn="ctr"/>
            <a:r>
              <a:rPr lang="en-US" dirty="0"/>
              <a:t>Pass Interference</a:t>
            </a:r>
          </a:p>
        </p:txBody>
      </p:sp>
      <p:sp>
        <p:nvSpPr>
          <p:cNvPr id="3" name="Content Placeholder 2"/>
          <p:cNvSpPr>
            <a:spLocks noGrp="1"/>
          </p:cNvSpPr>
          <p:nvPr>
            <p:ph idx="1"/>
          </p:nvPr>
        </p:nvSpPr>
        <p:spPr>
          <a:xfrm>
            <a:off x="195072" y="914400"/>
            <a:ext cx="11814048" cy="5730240"/>
          </a:xfrm>
        </p:spPr>
        <p:txBody>
          <a:bodyPr/>
          <a:lstStyle/>
          <a:p>
            <a:r>
              <a:rPr lang="en-US" dirty="0"/>
              <a:t>Pass Interference</a:t>
            </a:r>
            <a:r>
              <a:rPr lang="en-US" dirty="0" smtClean="0"/>
              <a:t>:</a:t>
            </a:r>
          </a:p>
          <a:p>
            <a:r>
              <a:rPr lang="en-US" dirty="0" smtClean="0"/>
              <a:t>7-5-10	It is forward pass interference if any player of A or B who is beyond the neutral zone interferes with an eligible opponent’s opportunity to move toward, catch or bat the pass. </a:t>
            </a:r>
          </a:p>
          <a:p>
            <a:pPr marL="457200" lvl="1" indent="0">
              <a:buNone/>
            </a:pPr>
            <a:endParaRPr lang="en-US" dirty="0"/>
          </a:p>
        </p:txBody>
      </p:sp>
    </p:spTree>
    <p:extLst>
      <p:ext uri="{BB962C8B-B14F-4D97-AF65-F5344CB8AC3E}">
        <p14:creationId xmlns:p14="http://schemas.microsoft.com/office/powerpoint/2010/main" val="2495052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2979</TotalTime>
  <Words>3044</Words>
  <Application>Microsoft Office PowerPoint</Application>
  <PresentationFormat>Widescreen</PresentationFormat>
  <Paragraphs>303</Paragraphs>
  <Slides>62</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 Light</vt:lpstr>
      <vt:lpstr>Office Theme</vt:lpstr>
      <vt:lpstr>Pass Interference and Preparing for the Playoffs</vt:lpstr>
      <vt:lpstr>PowerPoint Presentation</vt:lpstr>
      <vt:lpstr>Blocking Below the Waist</vt:lpstr>
      <vt:lpstr>Blocking Below the Waist</vt:lpstr>
      <vt:lpstr>PowerPoint Presentation</vt:lpstr>
      <vt:lpstr>Pass Interference</vt:lpstr>
      <vt:lpstr>Pass Interference</vt:lpstr>
      <vt:lpstr>Pass Interference</vt:lpstr>
      <vt:lpstr>Pass Interference</vt:lpstr>
      <vt:lpstr>Pass Interference</vt:lpstr>
      <vt:lpstr>Pass Interference</vt:lpstr>
      <vt:lpstr>Pass Interference</vt:lpstr>
      <vt:lpstr>Pass Interference</vt:lpstr>
      <vt:lpstr>Pass Interference</vt:lpstr>
      <vt:lpstr>Pass Interference</vt:lpstr>
      <vt:lpstr>Pass Interference</vt:lpstr>
      <vt:lpstr>Pass Interference</vt:lpstr>
      <vt:lpstr>Pass Interference</vt:lpstr>
      <vt:lpstr>Pass Interference</vt:lpstr>
      <vt:lpstr>Pass Interference</vt:lpstr>
      <vt:lpstr>PowerPoint Presentation</vt:lpstr>
      <vt:lpstr>PowerPoint Presentation</vt:lpstr>
      <vt:lpstr>Seven-Man Mechanics Passing Plays</vt:lpstr>
      <vt:lpstr>Seven-Man Mechanics Passing Plays</vt:lpstr>
      <vt:lpstr>Seven-Man Mechanics Passing Plays</vt:lpstr>
      <vt:lpstr>Seven-Man Mechanics Passing Plays</vt:lpstr>
      <vt:lpstr>Seven-Man Mechanics Passing Plays</vt:lpstr>
      <vt:lpstr>Seven-Man Mechanics Passing Plays</vt:lpstr>
      <vt:lpstr>Balanced Formation-Double Tight End</vt:lpstr>
      <vt:lpstr>Strength to Linesman Side</vt:lpstr>
      <vt:lpstr>Trips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lpstr>Preparing for the Playoffs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for April 26, 2018</dc:title>
  <dc:creator>Harry Birkhimer</dc:creator>
  <cp:lastModifiedBy>Harry Birkhimer</cp:lastModifiedBy>
  <cp:revision>211</cp:revision>
  <dcterms:created xsi:type="dcterms:W3CDTF">2018-04-24T12:51:33Z</dcterms:created>
  <dcterms:modified xsi:type="dcterms:W3CDTF">2020-10-29T16:02:18Z</dcterms:modified>
</cp:coreProperties>
</file>