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293" r:id="rId3"/>
    <p:sldId id="297" r:id="rId4"/>
    <p:sldId id="296" r:id="rId5"/>
    <p:sldId id="295" r:id="rId6"/>
    <p:sldId id="292" r:id="rId7"/>
    <p:sldId id="299" r:id="rId8"/>
    <p:sldId id="298" r:id="rId9"/>
    <p:sldId id="300" r:id="rId10"/>
    <p:sldId id="311" r:id="rId11"/>
    <p:sldId id="301" r:id="rId12"/>
    <p:sldId id="307" r:id="rId13"/>
    <p:sldId id="302" r:id="rId14"/>
    <p:sldId id="303" r:id="rId15"/>
    <p:sldId id="304" r:id="rId16"/>
    <p:sldId id="318" r:id="rId17"/>
    <p:sldId id="306" r:id="rId18"/>
    <p:sldId id="313" r:id="rId19"/>
    <p:sldId id="314" r:id="rId20"/>
    <p:sldId id="325" r:id="rId21"/>
    <p:sldId id="305" r:id="rId22"/>
    <p:sldId id="308" r:id="rId23"/>
    <p:sldId id="326" r:id="rId24"/>
    <p:sldId id="319" r:id="rId25"/>
    <p:sldId id="320" r:id="rId26"/>
    <p:sldId id="327" r:id="rId27"/>
    <p:sldId id="316" r:id="rId28"/>
    <p:sldId id="317" r:id="rId29"/>
    <p:sldId id="315" r:id="rId30"/>
    <p:sldId id="321" r:id="rId31"/>
    <p:sldId id="322" r:id="rId32"/>
    <p:sldId id="323" r:id="rId33"/>
    <p:sldId id="324"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9" autoAdjust="0"/>
  </p:normalViewPr>
  <p:slideViewPr>
    <p:cSldViewPr snapToGrid="0">
      <p:cViewPr>
        <p:scale>
          <a:sx n="123" d="100"/>
          <a:sy n="123" d="100"/>
        </p:scale>
        <p:origin x="-114"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33B2B9-0F32-4D68-AAF3-337A93356C82}" type="datetimeFigureOut">
              <a:rPr lang="en-US" smtClean="0"/>
              <a:t>9/4/2020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64B97-C40F-4128-BE03-E6D6BD45F3E3}" type="slidenum">
              <a:rPr lang="en-US" smtClean="0"/>
              <a:t>‹#›</a:t>
            </a:fld>
            <a:endParaRPr lang="en-US" dirty="0"/>
          </a:p>
        </p:txBody>
      </p:sp>
    </p:spTree>
    <p:extLst>
      <p:ext uri="{BB962C8B-B14F-4D97-AF65-F5344CB8AC3E}">
        <p14:creationId xmlns:p14="http://schemas.microsoft.com/office/powerpoint/2010/main" val="685832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33B2B9-0F32-4D68-AAF3-337A93356C82}" type="datetimeFigureOut">
              <a:rPr lang="en-US" smtClean="0"/>
              <a:t>9/4/2020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64B97-C40F-4128-BE03-E6D6BD45F3E3}" type="slidenum">
              <a:rPr lang="en-US" smtClean="0"/>
              <a:t>‹#›</a:t>
            </a:fld>
            <a:endParaRPr lang="en-US" dirty="0"/>
          </a:p>
        </p:txBody>
      </p:sp>
    </p:spTree>
    <p:extLst>
      <p:ext uri="{BB962C8B-B14F-4D97-AF65-F5344CB8AC3E}">
        <p14:creationId xmlns:p14="http://schemas.microsoft.com/office/powerpoint/2010/main" val="1206717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33B2B9-0F32-4D68-AAF3-337A93356C82}" type="datetimeFigureOut">
              <a:rPr lang="en-US" smtClean="0"/>
              <a:t>9/4/2020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64B97-C40F-4128-BE03-E6D6BD45F3E3}" type="slidenum">
              <a:rPr lang="en-US" smtClean="0"/>
              <a:t>‹#›</a:t>
            </a:fld>
            <a:endParaRPr lang="en-US" dirty="0"/>
          </a:p>
        </p:txBody>
      </p:sp>
    </p:spTree>
    <p:extLst>
      <p:ext uri="{BB962C8B-B14F-4D97-AF65-F5344CB8AC3E}">
        <p14:creationId xmlns:p14="http://schemas.microsoft.com/office/powerpoint/2010/main" val="3133975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33B2B9-0F32-4D68-AAF3-337A93356C82}" type="datetimeFigureOut">
              <a:rPr lang="en-US" smtClean="0"/>
              <a:t>9/4/2020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64B97-C40F-4128-BE03-E6D6BD45F3E3}" type="slidenum">
              <a:rPr lang="en-US" smtClean="0"/>
              <a:t>‹#›</a:t>
            </a:fld>
            <a:endParaRPr lang="en-US" dirty="0"/>
          </a:p>
        </p:txBody>
      </p:sp>
    </p:spTree>
    <p:extLst>
      <p:ext uri="{BB962C8B-B14F-4D97-AF65-F5344CB8AC3E}">
        <p14:creationId xmlns:p14="http://schemas.microsoft.com/office/powerpoint/2010/main" val="565625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33B2B9-0F32-4D68-AAF3-337A93356C82}" type="datetimeFigureOut">
              <a:rPr lang="en-US" smtClean="0"/>
              <a:t>9/4/2020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64B97-C40F-4128-BE03-E6D6BD45F3E3}" type="slidenum">
              <a:rPr lang="en-US" smtClean="0"/>
              <a:t>‹#›</a:t>
            </a:fld>
            <a:endParaRPr lang="en-US" dirty="0"/>
          </a:p>
        </p:txBody>
      </p:sp>
    </p:spTree>
    <p:extLst>
      <p:ext uri="{BB962C8B-B14F-4D97-AF65-F5344CB8AC3E}">
        <p14:creationId xmlns:p14="http://schemas.microsoft.com/office/powerpoint/2010/main" val="922275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33B2B9-0F32-4D68-AAF3-337A93356C82}" type="datetimeFigureOut">
              <a:rPr lang="en-US" smtClean="0"/>
              <a:t>9/4/2020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64B97-C40F-4128-BE03-E6D6BD45F3E3}" type="slidenum">
              <a:rPr lang="en-US" smtClean="0"/>
              <a:t>‹#›</a:t>
            </a:fld>
            <a:endParaRPr lang="en-US" dirty="0"/>
          </a:p>
        </p:txBody>
      </p:sp>
    </p:spTree>
    <p:extLst>
      <p:ext uri="{BB962C8B-B14F-4D97-AF65-F5344CB8AC3E}">
        <p14:creationId xmlns:p14="http://schemas.microsoft.com/office/powerpoint/2010/main" val="399515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33B2B9-0F32-4D68-AAF3-337A93356C82}" type="datetimeFigureOut">
              <a:rPr lang="en-US" smtClean="0"/>
              <a:t>9/4/2020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64B97-C40F-4128-BE03-E6D6BD45F3E3}" type="slidenum">
              <a:rPr lang="en-US" smtClean="0"/>
              <a:t>‹#›</a:t>
            </a:fld>
            <a:endParaRPr lang="en-US" dirty="0"/>
          </a:p>
        </p:txBody>
      </p:sp>
    </p:spTree>
    <p:extLst>
      <p:ext uri="{BB962C8B-B14F-4D97-AF65-F5344CB8AC3E}">
        <p14:creationId xmlns:p14="http://schemas.microsoft.com/office/powerpoint/2010/main" val="808615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33B2B9-0F32-4D68-AAF3-337A93356C82}" type="datetimeFigureOut">
              <a:rPr lang="en-US" smtClean="0"/>
              <a:t>9/4/2020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64B97-C40F-4128-BE03-E6D6BD45F3E3}" type="slidenum">
              <a:rPr lang="en-US" smtClean="0"/>
              <a:t>‹#›</a:t>
            </a:fld>
            <a:endParaRPr lang="en-US" dirty="0"/>
          </a:p>
        </p:txBody>
      </p:sp>
    </p:spTree>
    <p:extLst>
      <p:ext uri="{BB962C8B-B14F-4D97-AF65-F5344CB8AC3E}">
        <p14:creationId xmlns:p14="http://schemas.microsoft.com/office/powerpoint/2010/main" val="2504638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33B2B9-0F32-4D68-AAF3-337A93356C82}" type="datetimeFigureOut">
              <a:rPr lang="en-US" smtClean="0"/>
              <a:t>9/4/2020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64B97-C40F-4128-BE03-E6D6BD45F3E3}" type="slidenum">
              <a:rPr lang="en-US" smtClean="0"/>
              <a:t>‹#›</a:t>
            </a:fld>
            <a:endParaRPr lang="en-US" dirty="0"/>
          </a:p>
        </p:txBody>
      </p:sp>
    </p:spTree>
    <p:extLst>
      <p:ext uri="{BB962C8B-B14F-4D97-AF65-F5344CB8AC3E}">
        <p14:creationId xmlns:p14="http://schemas.microsoft.com/office/powerpoint/2010/main" val="1159181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33B2B9-0F32-4D68-AAF3-337A93356C82}" type="datetimeFigureOut">
              <a:rPr lang="en-US" smtClean="0"/>
              <a:t>9/4/2020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64B97-C40F-4128-BE03-E6D6BD45F3E3}" type="slidenum">
              <a:rPr lang="en-US" smtClean="0"/>
              <a:t>‹#›</a:t>
            </a:fld>
            <a:endParaRPr lang="en-US" dirty="0"/>
          </a:p>
        </p:txBody>
      </p:sp>
    </p:spTree>
    <p:extLst>
      <p:ext uri="{BB962C8B-B14F-4D97-AF65-F5344CB8AC3E}">
        <p14:creationId xmlns:p14="http://schemas.microsoft.com/office/powerpoint/2010/main" val="1159273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33B2B9-0F32-4D68-AAF3-337A93356C82}" type="datetimeFigureOut">
              <a:rPr lang="en-US" smtClean="0"/>
              <a:t>9/4/2020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64B97-C40F-4128-BE03-E6D6BD45F3E3}" type="slidenum">
              <a:rPr lang="en-US" smtClean="0"/>
              <a:t>‹#›</a:t>
            </a:fld>
            <a:endParaRPr lang="en-US" dirty="0"/>
          </a:p>
        </p:txBody>
      </p:sp>
    </p:spTree>
    <p:extLst>
      <p:ext uri="{BB962C8B-B14F-4D97-AF65-F5344CB8AC3E}">
        <p14:creationId xmlns:p14="http://schemas.microsoft.com/office/powerpoint/2010/main" val="4122541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33B2B9-0F32-4D68-AAF3-337A93356C82}" type="datetimeFigureOut">
              <a:rPr lang="en-US" smtClean="0"/>
              <a:t>9/4/2020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64B97-C40F-4128-BE03-E6D6BD45F3E3}" type="slidenum">
              <a:rPr lang="en-US" smtClean="0"/>
              <a:t>‹#›</a:t>
            </a:fld>
            <a:endParaRPr lang="en-US" dirty="0"/>
          </a:p>
        </p:txBody>
      </p:sp>
    </p:spTree>
    <p:extLst>
      <p:ext uri="{BB962C8B-B14F-4D97-AF65-F5344CB8AC3E}">
        <p14:creationId xmlns:p14="http://schemas.microsoft.com/office/powerpoint/2010/main" val="736669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20091"/>
          </a:xfrm>
        </p:spPr>
        <p:txBody>
          <a:bodyPr>
            <a:normAutofit fontScale="90000"/>
          </a:bodyPr>
          <a:lstStyle/>
          <a:p>
            <a:pPr algn="ctr"/>
            <a:r>
              <a:rPr lang="en-US" dirty="0" smtClean="0"/>
              <a:t>Free Kicks</a:t>
            </a:r>
            <a:endParaRPr lang="en-US" dirty="0"/>
          </a:p>
        </p:txBody>
      </p:sp>
      <p:sp>
        <p:nvSpPr>
          <p:cNvPr id="3" name="Content Placeholder 2"/>
          <p:cNvSpPr>
            <a:spLocks noGrp="1"/>
          </p:cNvSpPr>
          <p:nvPr>
            <p:ph idx="1"/>
          </p:nvPr>
        </p:nvSpPr>
        <p:spPr>
          <a:xfrm>
            <a:off x="182880" y="707136"/>
            <a:ext cx="11826240" cy="5998464"/>
          </a:xfrm>
        </p:spPr>
        <p:txBody>
          <a:bodyPr/>
          <a:lstStyle/>
          <a:p>
            <a:pPr marL="0" indent="0">
              <a:buNone/>
            </a:pPr>
            <a:r>
              <a:rPr lang="en-US" dirty="0" smtClean="0"/>
              <a:t>The Rules:</a:t>
            </a:r>
          </a:p>
          <a:p>
            <a:r>
              <a:rPr lang="en-US" dirty="0" smtClean="0"/>
              <a:t>6-1-1	For any free kick, a free kick line, corresponding to a scrimmage line, is established for each team.  The lines are always 10 yards apart.  Unless moved by penalty, K’s free kick line is:</a:t>
            </a:r>
            <a:endParaRPr lang="en-US" dirty="0"/>
          </a:p>
        </p:txBody>
      </p:sp>
    </p:spTree>
    <p:extLst>
      <p:ext uri="{BB962C8B-B14F-4D97-AF65-F5344CB8AC3E}">
        <p14:creationId xmlns:p14="http://schemas.microsoft.com/office/powerpoint/2010/main" val="31321451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688" y="752728"/>
            <a:ext cx="11838432" cy="5940679"/>
          </a:xfrm>
        </p:spPr>
        <p:txBody>
          <a:bodyPr>
            <a:normAutofit/>
          </a:bodyPr>
          <a:lstStyle/>
          <a:p>
            <a:pPr marL="0" indent="0">
              <a:buNone/>
            </a:pPr>
            <a:r>
              <a:rPr lang="en-US" dirty="0" smtClean="0"/>
              <a:t>Rules (Continued):</a:t>
            </a:r>
          </a:p>
          <a:p>
            <a:pPr indent="3175"/>
            <a:r>
              <a:rPr lang="en-US" dirty="0" smtClean="0"/>
              <a:t>6-1-3	After the ball is marked ready for play, and until the ball is kicked, the following formation requirements must be met:</a:t>
            </a:r>
          </a:p>
          <a:p>
            <a:pPr lvl="1"/>
            <a:r>
              <a:rPr lang="en-US" dirty="0" smtClean="0"/>
              <a:t>a. No player, other than the kicker and holder for a place kick, may be beyond his free kick line.</a:t>
            </a:r>
          </a:p>
          <a:p>
            <a:pPr lvl="1"/>
            <a:r>
              <a:rPr lang="en-US" dirty="0" smtClean="0"/>
              <a:t>b. No K players, other than the kicker, may be more the 5 yards behind the kickers free kick line. </a:t>
            </a:r>
          </a:p>
          <a:p>
            <a:pPr marL="341313" lvl="1" indent="-109538"/>
            <a:r>
              <a:rPr lang="en-US" sz="2800" dirty="0" smtClean="0"/>
              <a:t>6-1-4	At the time the ball is kicked, at least 4 players must be on each side of the kicker.</a:t>
            </a:r>
          </a:p>
          <a:p>
            <a:pPr marL="341313" lvl="1" indent="-109538"/>
            <a:r>
              <a:rPr lang="en-US" sz="2800" dirty="0" smtClean="0"/>
              <a:t>6-1-5	Any receiver may catch or recover a free kick in the field of play and advance, unless any R player has given a valid or invalid fair catch signal.  R may catch or recover a free kick in K’s end zone.</a:t>
            </a:r>
          </a:p>
        </p:txBody>
      </p:sp>
      <p:sp>
        <p:nvSpPr>
          <p:cNvPr id="4" name="Title 1"/>
          <p:cNvSpPr>
            <a:spLocks noGrp="1"/>
          </p:cNvSpPr>
          <p:nvPr>
            <p:ph type="title"/>
          </p:nvPr>
        </p:nvSpPr>
        <p:spPr>
          <a:xfrm>
            <a:off x="838200" y="365125"/>
            <a:ext cx="10515600" cy="220091"/>
          </a:xfrm>
        </p:spPr>
        <p:txBody>
          <a:bodyPr>
            <a:normAutofit fontScale="90000"/>
          </a:bodyPr>
          <a:lstStyle/>
          <a:p>
            <a:pPr algn="ctr"/>
            <a:r>
              <a:rPr lang="en-US" dirty="0" smtClean="0"/>
              <a:t>Free Kicks</a:t>
            </a:r>
            <a:endParaRPr lang="en-US" dirty="0"/>
          </a:p>
        </p:txBody>
      </p:sp>
    </p:spTree>
    <p:extLst>
      <p:ext uri="{BB962C8B-B14F-4D97-AF65-F5344CB8AC3E}">
        <p14:creationId xmlns:p14="http://schemas.microsoft.com/office/powerpoint/2010/main" val="1978793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688" y="752728"/>
            <a:ext cx="11838432" cy="5940679"/>
          </a:xfrm>
        </p:spPr>
        <p:txBody>
          <a:bodyPr>
            <a:normAutofit/>
          </a:bodyPr>
          <a:lstStyle/>
          <a:p>
            <a:pPr marL="0" indent="0">
              <a:buNone/>
            </a:pPr>
            <a:r>
              <a:rPr lang="en-US" dirty="0" smtClean="0"/>
              <a:t>Rules (Continued):</a:t>
            </a:r>
          </a:p>
          <a:p>
            <a:pPr indent="3175"/>
            <a:r>
              <a:rPr lang="en-US" dirty="0" smtClean="0"/>
              <a:t>6-1-3	After the ball is marked ready for play, and until the ball is kicked, the following formation requirements must be met:</a:t>
            </a:r>
          </a:p>
          <a:p>
            <a:pPr lvl="1"/>
            <a:r>
              <a:rPr lang="en-US" dirty="0" smtClean="0"/>
              <a:t>a. No player, other than the kicker and holder for a place kick, may be beyond his free kick line.</a:t>
            </a:r>
          </a:p>
          <a:p>
            <a:pPr lvl="1"/>
            <a:r>
              <a:rPr lang="en-US" dirty="0" smtClean="0"/>
              <a:t>b. No K players, other than the kicker, may be more the 5 yards behind the kickers free kick line. </a:t>
            </a:r>
          </a:p>
          <a:p>
            <a:pPr marL="341313" lvl="1" indent="-109538"/>
            <a:r>
              <a:rPr lang="en-US" sz="2800" dirty="0" smtClean="0"/>
              <a:t>6-1-4	At the time the ball is kicked, at least 4 players must be on each side of the kicker.</a:t>
            </a:r>
          </a:p>
          <a:p>
            <a:pPr marL="341313" lvl="1" indent="-109538"/>
            <a:r>
              <a:rPr lang="en-US" sz="2800" dirty="0" smtClean="0"/>
              <a:t>6-1-5	Any receiver may catch or recover a free kick in the field of play and advance, unless any R player has given a valid or invalid fair catch signal.  R may catch or recover a free kick in K’s end zone.</a:t>
            </a:r>
          </a:p>
          <a:p>
            <a:pPr marL="341313" lvl="1" indent="-109538"/>
            <a:r>
              <a:rPr lang="en-US" sz="2800" dirty="0" smtClean="0"/>
              <a:t>6-1-10	If a free kick goes out of bounds between the goal lines touched inbounds by R, the ball is put in play by R at the inbounds spot. </a:t>
            </a:r>
          </a:p>
          <a:p>
            <a:pPr marL="231775" lvl="1" indent="0">
              <a:buNone/>
            </a:pPr>
            <a:endParaRPr lang="en-US" sz="2800" dirty="0"/>
          </a:p>
        </p:txBody>
      </p:sp>
      <p:sp>
        <p:nvSpPr>
          <p:cNvPr id="4" name="Title 1"/>
          <p:cNvSpPr>
            <a:spLocks noGrp="1"/>
          </p:cNvSpPr>
          <p:nvPr>
            <p:ph type="title"/>
          </p:nvPr>
        </p:nvSpPr>
        <p:spPr>
          <a:xfrm>
            <a:off x="838200" y="365125"/>
            <a:ext cx="10515600" cy="220091"/>
          </a:xfrm>
        </p:spPr>
        <p:txBody>
          <a:bodyPr>
            <a:normAutofit fontScale="90000"/>
          </a:bodyPr>
          <a:lstStyle/>
          <a:p>
            <a:pPr algn="ctr"/>
            <a:r>
              <a:rPr lang="en-US" dirty="0" smtClean="0"/>
              <a:t>Free Kicks</a:t>
            </a:r>
            <a:endParaRPr lang="en-US" dirty="0"/>
          </a:p>
        </p:txBody>
      </p:sp>
    </p:spTree>
    <p:extLst>
      <p:ext uri="{BB962C8B-B14F-4D97-AF65-F5344CB8AC3E}">
        <p14:creationId xmlns:p14="http://schemas.microsoft.com/office/powerpoint/2010/main" val="33955462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688" y="752728"/>
            <a:ext cx="11838432" cy="5940679"/>
          </a:xfrm>
        </p:spPr>
        <p:txBody>
          <a:bodyPr>
            <a:normAutofit lnSpcReduction="10000"/>
          </a:bodyPr>
          <a:lstStyle/>
          <a:p>
            <a:pPr marL="0" indent="0">
              <a:buNone/>
            </a:pPr>
            <a:r>
              <a:rPr lang="en-US" dirty="0" smtClean="0"/>
              <a:t>Rules (Continued):</a:t>
            </a:r>
          </a:p>
          <a:p>
            <a:pPr indent="3175"/>
            <a:r>
              <a:rPr lang="en-US" dirty="0" smtClean="0"/>
              <a:t>6-1-3	After the ball is marked ready for play, and until the ball is kicked, the following formation requirements must be met:</a:t>
            </a:r>
          </a:p>
          <a:p>
            <a:pPr lvl="1"/>
            <a:r>
              <a:rPr lang="en-US" dirty="0" smtClean="0"/>
              <a:t>a. No player, other than the kicker and holder for a place kick, may be beyond his free kick line.</a:t>
            </a:r>
          </a:p>
          <a:p>
            <a:pPr lvl="1"/>
            <a:r>
              <a:rPr lang="en-US" dirty="0" smtClean="0"/>
              <a:t>b. No K players, other than the kicker, may be more the 5 yards behind the kickers free kick line. </a:t>
            </a:r>
          </a:p>
          <a:p>
            <a:pPr marL="341313" lvl="1" indent="-109538"/>
            <a:r>
              <a:rPr lang="en-US" sz="2800" dirty="0" smtClean="0"/>
              <a:t>6-1-4	At the time the ball is kicked, at least 4 players must be on each side of the kicker.</a:t>
            </a:r>
          </a:p>
          <a:p>
            <a:pPr marL="341313" lvl="1" indent="-109538"/>
            <a:r>
              <a:rPr lang="en-US" sz="2800" dirty="0" smtClean="0"/>
              <a:t>6-1-5	Any receiver may catch or recover a free kick in the field of play and advance, unless any R player has given a valid or invalid fair catch signal.  R may catch or recover a free kick in K’s end zone.</a:t>
            </a:r>
          </a:p>
          <a:p>
            <a:pPr marL="341313" lvl="1" indent="-109538"/>
            <a:r>
              <a:rPr lang="en-US" sz="2800" dirty="0" smtClean="0"/>
              <a:t>6-1-10	If a free kick goes out of bounds between the goal lines touched inbounds by R, the ball is put in play by R at the inbounds spot. </a:t>
            </a:r>
          </a:p>
          <a:p>
            <a:pPr marL="341313" lvl="1" indent="-109538"/>
            <a:r>
              <a:rPr lang="en-US" sz="2800" dirty="0"/>
              <a:t> </a:t>
            </a:r>
            <a:r>
              <a:rPr lang="en-US" sz="2800" dirty="0" smtClean="0"/>
              <a:t>6-1-11	A pop-up kick is illegal.</a:t>
            </a:r>
          </a:p>
          <a:p>
            <a:pPr marL="231775" lvl="1" indent="0">
              <a:buNone/>
            </a:pPr>
            <a:endParaRPr lang="en-US" sz="2800" dirty="0"/>
          </a:p>
        </p:txBody>
      </p:sp>
      <p:sp>
        <p:nvSpPr>
          <p:cNvPr id="4" name="Title 1"/>
          <p:cNvSpPr>
            <a:spLocks noGrp="1"/>
          </p:cNvSpPr>
          <p:nvPr>
            <p:ph type="title"/>
          </p:nvPr>
        </p:nvSpPr>
        <p:spPr>
          <a:xfrm>
            <a:off x="838200" y="365125"/>
            <a:ext cx="10515600" cy="220091"/>
          </a:xfrm>
        </p:spPr>
        <p:txBody>
          <a:bodyPr>
            <a:normAutofit fontScale="90000"/>
          </a:bodyPr>
          <a:lstStyle/>
          <a:p>
            <a:pPr algn="ctr"/>
            <a:r>
              <a:rPr lang="en-US" dirty="0" smtClean="0"/>
              <a:t>Free Kicks</a:t>
            </a:r>
            <a:endParaRPr lang="en-US" dirty="0"/>
          </a:p>
        </p:txBody>
      </p:sp>
    </p:spTree>
    <p:extLst>
      <p:ext uri="{BB962C8B-B14F-4D97-AF65-F5344CB8AC3E}">
        <p14:creationId xmlns:p14="http://schemas.microsoft.com/office/powerpoint/2010/main" val="23901071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688" y="792480"/>
            <a:ext cx="11838432" cy="5384483"/>
          </a:xfrm>
        </p:spPr>
        <p:txBody>
          <a:bodyPr>
            <a:normAutofit/>
          </a:bodyPr>
          <a:lstStyle/>
          <a:p>
            <a:pPr marL="0" indent="0">
              <a:buNone/>
            </a:pPr>
            <a:r>
              <a:rPr lang="en-US" dirty="0" smtClean="0"/>
              <a:t>Rules (Continued):</a:t>
            </a:r>
          </a:p>
          <a:p>
            <a:r>
              <a:rPr lang="en-US" dirty="0" smtClean="0"/>
              <a:t>6-1-6	If any K player recovers or catches a free kick, the ball becomes dead.  It belongs to him unless it is kick-catching interference and R chooses an awarded fair catch or unless it is first touching.  Any K player may recover the ball before it goes beyond R’s free-kick line if it is touched first by any receiver.  Such touching in the neutral zone by R is ignored if it is caused by K blocking or pushing R into contact with the ball or if K muffs the ball into contact with R.  Any K player may recover a free kick if it has both touched the ground and goes beyond the plane of R’s free-kick line.  The two requirements may occur in any order.</a:t>
            </a:r>
          </a:p>
        </p:txBody>
      </p:sp>
      <p:sp>
        <p:nvSpPr>
          <p:cNvPr id="4" name="Title 1"/>
          <p:cNvSpPr>
            <a:spLocks noGrp="1"/>
          </p:cNvSpPr>
          <p:nvPr>
            <p:ph type="title"/>
          </p:nvPr>
        </p:nvSpPr>
        <p:spPr>
          <a:xfrm>
            <a:off x="838200" y="365125"/>
            <a:ext cx="10515600" cy="244475"/>
          </a:xfrm>
        </p:spPr>
        <p:txBody>
          <a:bodyPr>
            <a:normAutofit fontScale="90000"/>
          </a:bodyPr>
          <a:lstStyle/>
          <a:p>
            <a:pPr algn="ctr"/>
            <a:r>
              <a:rPr lang="en-US" dirty="0" smtClean="0"/>
              <a:t>Free Kicks</a:t>
            </a:r>
            <a:endParaRPr lang="en-US" dirty="0"/>
          </a:p>
        </p:txBody>
      </p:sp>
    </p:spTree>
    <p:extLst>
      <p:ext uri="{BB962C8B-B14F-4D97-AF65-F5344CB8AC3E}">
        <p14:creationId xmlns:p14="http://schemas.microsoft.com/office/powerpoint/2010/main" val="3238821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688" y="792480"/>
            <a:ext cx="11838432" cy="5384483"/>
          </a:xfrm>
        </p:spPr>
        <p:txBody>
          <a:bodyPr>
            <a:normAutofit fontScale="92500"/>
          </a:bodyPr>
          <a:lstStyle/>
          <a:p>
            <a:pPr marL="0" indent="0">
              <a:buNone/>
            </a:pPr>
            <a:r>
              <a:rPr lang="en-US" dirty="0" smtClean="0"/>
              <a:t>Rules (Continued):</a:t>
            </a:r>
          </a:p>
          <a:p>
            <a:r>
              <a:rPr lang="en-US" dirty="0" smtClean="0"/>
              <a:t>6-1-6	If any K player recovers or catches a free kick, the ball becomes dead.  It belongs to him unless it is kick-catching interference and R chooses an awarded fair catch or unless it is first touching.  Any K player may recover the ball before it goes beyond R’s free-kick line if it is touched first by any receiver.  Such touching in the neutral zone by R is ignored if it is caused by K blocking or pushing R into contact with the ball or if K muffs the ball into contact with R.  Any K player may recover a free kick if it has both touched the ground and goes beyond the plane of R’s free-kick line.  The two requirements may occur in any order.</a:t>
            </a:r>
          </a:p>
          <a:p>
            <a:r>
              <a:rPr lang="en-US" dirty="0" smtClean="0"/>
              <a:t>6-1-7	If any K player touches a free kick before it crosses R’s free-kick line and before it is touched  there by any R player, it is referred to “first touching of a free kick.”  R may take the ball at the spot of first touching or any spot of first touching if there are more than one, or they may choose to put the ball in play as determined by the action which follows first touching. </a:t>
            </a:r>
            <a:endParaRPr lang="en-US" dirty="0"/>
          </a:p>
        </p:txBody>
      </p:sp>
      <p:sp>
        <p:nvSpPr>
          <p:cNvPr id="4" name="Title 1"/>
          <p:cNvSpPr>
            <a:spLocks noGrp="1"/>
          </p:cNvSpPr>
          <p:nvPr>
            <p:ph type="title"/>
          </p:nvPr>
        </p:nvSpPr>
        <p:spPr>
          <a:xfrm>
            <a:off x="838200" y="365125"/>
            <a:ext cx="10515600" cy="244475"/>
          </a:xfrm>
        </p:spPr>
        <p:txBody>
          <a:bodyPr>
            <a:normAutofit fontScale="90000"/>
          </a:bodyPr>
          <a:lstStyle/>
          <a:p>
            <a:pPr algn="ctr"/>
            <a:r>
              <a:rPr lang="en-US" dirty="0" smtClean="0"/>
              <a:t>Free Kicks</a:t>
            </a:r>
            <a:endParaRPr lang="en-US" dirty="0"/>
          </a:p>
        </p:txBody>
      </p:sp>
    </p:spTree>
    <p:extLst>
      <p:ext uri="{BB962C8B-B14F-4D97-AF65-F5344CB8AC3E}">
        <p14:creationId xmlns:p14="http://schemas.microsoft.com/office/powerpoint/2010/main" val="22289770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93243"/>
          </a:xfrm>
        </p:spPr>
        <p:txBody>
          <a:bodyPr>
            <a:normAutofit fontScale="90000"/>
          </a:bodyPr>
          <a:lstStyle/>
          <a:p>
            <a:pPr algn="ctr"/>
            <a:r>
              <a:rPr lang="en-US" dirty="0"/>
              <a:t>Free Kicks</a:t>
            </a:r>
          </a:p>
        </p:txBody>
      </p:sp>
      <p:sp>
        <p:nvSpPr>
          <p:cNvPr id="3" name="Content Placeholder 2"/>
          <p:cNvSpPr>
            <a:spLocks noGrp="1"/>
          </p:cNvSpPr>
          <p:nvPr>
            <p:ph idx="1"/>
          </p:nvPr>
        </p:nvSpPr>
        <p:spPr>
          <a:xfrm>
            <a:off x="207264" y="816864"/>
            <a:ext cx="11740896" cy="5876544"/>
          </a:xfrm>
        </p:spPr>
        <p:txBody>
          <a:bodyPr/>
          <a:lstStyle/>
          <a:p>
            <a:pPr marL="0" indent="0">
              <a:buNone/>
            </a:pPr>
            <a:r>
              <a:rPr lang="en-US" dirty="0" smtClean="0"/>
              <a:t>Rules (Continued):</a:t>
            </a:r>
          </a:p>
          <a:p>
            <a:r>
              <a:rPr lang="en-US" dirty="0" smtClean="0"/>
              <a:t>6-1-8	A free kick is not repeated unless:	</a:t>
            </a:r>
          </a:p>
          <a:p>
            <a:pPr lvl="1"/>
            <a:r>
              <a:rPr lang="en-US" dirty="0" smtClean="0"/>
              <a:t>a. A foul occurs prior to a change of </a:t>
            </a:r>
            <a:r>
              <a:rPr lang="en-US" smtClean="0"/>
              <a:t>possession and </a:t>
            </a:r>
            <a:r>
              <a:rPr lang="en-US" dirty="0" smtClean="0"/>
              <a:t>the penalty acceptance requires the replay of the down.</a:t>
            </a:r>
          </a:p>
          <a:p>
            <a:pPr lvl="1"/>
            <a:r>
              <a:rPr lang="en-US" dirty="0" smtClean="0"/>
              <a:t>b. There is a double foul.</a:t>
            </a:r>
          </a:p>
          <a:p>
            <a:pPr lvl="1">
              <a:tabLst>
                <a:tab pos="974725" algn="l"/>
              </a:tabLst>
            </a:pPr>
            <a:r>
              <a:rPr lang="en-US" dirty="0" smtClean="0"/>
              <a:t>c. There is an inadvertent whistle during the kick.</a:t>
            </a:r>
          </a:p>
          <a:p>
            <a:pPr lvl="1"/>
            <a:endParaRPr lang="en-US" dirty="0" smtClean="0"/>
          </a:p>
        </p:txBody>
      </p:sp>
    </p:spTree>
    <p:extLst>
      <p:ext uri="{BB962C8B-B14F-4D97-AF65-F5344CB8AC3E}">
        <p14:creationId xmlns:p14="http://schemas.microsoft.com/office/powerpoint/2010/main" val="29413303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93243"/>
          </a:xfrm>
        </p:spPr>
        <p:txBody>
          <a:bodyPr>
            <a:normAutofit fontScale="90000"/>
          </a:bodyPr>
          <a:lstStyle/>
          <a:p>
            <a:pPr algn="ctr"/>
            <a:r>
              <a:rPr lang="en-US" dirty="0"/>
              <a:t>Free Kicks</a:t>
            </a:r>
          </a:p>
        </p:txBody>
      </p:sp>
      <p:sp>
        <p:nvSpPr>
          <p:cNvPr id="3" name="Content Placeholder 2"/>
          <p:cNvSpPr>
            <a:spLocks noGrp="1"/>
          </p:cNvSpPr>
          <p:nvPr>
            <p:ph idx="1"/>
          </p:nvPr>
        </p:nvSpPr>
        <p:spPr>
          <a:xfrm>
            <a:off x="207264" y="816864"/>
            <a:ext cx="11740896" cy="5876544"/>
          </a:xfrm>
        </p:spPr>
        <p:txBody>
          <a:bodyPr>
            <a:normAutofit/>
          </a:bodyPr>
          <a:lstStyle/>
          <a:p>
            <a:pPr marL="0" indent="0">
              <a:buNone/>
            </a:pPr>
            <a:r>
              <a:rPr lang="en-US" dirty="0" smtClean="0"/>
              <a:t>Rules (Continued):</a:t>
            </a:r>
          </a:p>
          <a:p>
            <a:r>
              <a:rPr lang="en-US" dirty="0" smtClean="0"/>
              <a:t>6-1-8	A free kick is not repeated unless:	</a:t>
            </a:r>
          </a:p>
          <a:p>
            <a:pPr lvl="1"/>
            <a:r>
              <a:rPr lang="en-US" dirty="0" smtClean="0"/>
              <a:t>a. A foul occurs prior to a change of possession any the penalty acceptance requires the replay of the down.</a:t>
            </a:r>
          </a:p>
          <a:p>
            <a:pPr lvl="1"/>
            <a:r>
              <a:rPr lang="en-US" dirty="0" smtClean="0"/>
              <a:t>b. There is a double foul.</a:t>
            </a:r>
          </a:p>
          <a:p>
            <a:pPr lvl="1">
              <a:tabLst>
                <a:tab pos="974725" algn="l"/>
              </a:tabLst>
            </a:pPr>
            <a:r>
              <a:rPr lang="en-US" dirty="0" smtClean="0"/>
              <a:t>c. There is an inadvertent whistle during the kick.</a:t>
            </a:r>
          </a:p>
          <a:p>
            <a:pPr>
              <a:tabLst>
                <a:tab pos="974725" algn="l"/>
              </a:tabLst>
            </a:pPr>
            <a:r>
              <a:rPr lang="en-US" dirty="0" smtClean="0"/>
              <a:t>10-4-2 EXCEPTION: </a:t>
            </a:r>
            <a:r>
              <a:rPr lang="en-US" sz="2600" dirty="0" smtClean="0"/>
              <a:t>The basic spot may, at the option of the offended team, be the succeeding spot for fouls by K during a legal free kick or scrimmage kick down (other than kick catching interference) prior to the end of the kick when K will not be next to put the ball in play</a:t>
            </a:r>
            <a:r>
              <a:rPr lang="en-US" dirty="0" smtClean="0"/>
              <a:t>.  </a:t>
            </a:r>
          </a:p>
        </p:txBody>
      </p:sp>
    </p:spTree>
    <p:extLst>
      <p:ext uri="{BB962C8B-B14F-4D97-AF65-F5344CB8AC3E}">
        <p14:creationId xmlns:p14="http://schemas.microsoft.com/office/powerpoint/2010/main" val="28176568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93243"/>
          </a:xfrm>
        </p:spPr>
        <p:txBody>
          <a:bodyPr>
            <a:normAutofit fontScale="90000"/>
          </a:bodyPr>
          <a:lstStyle/>
          <a:p>
            <a:pPr algn="ctr"/>
            <a:r>
              <a:rPr lang="en-US" dirty="0"/>
              <a:t>Free Kicks</a:t>
            </a:r>
          </a:p>
        </p:txBody>
      </p:sp>
      <p:sp>
        <p:nvSpPr>
          <p:cNvPr id="3" name="Content Placeholder 2"/>
          <p:cNvSpPr>
            <a:spLocks noGrp="1"/>
          </p:cNvSpPr>
          <p:nvPr>
            <p:ph idx="1"/>
          </p:nvPr>
        </p:nvSpPr>
        <p:spPr>
          <a:xfrm>
            <a:off x="207264" y="816864"/>
            <a:ext cx="11740896" cy="5876544"/>
          </a:xfrm>
        </p:spPr>
        <p:txBody>
          <a:bodyPr>
            <a:normAutofit fontScale="92500" lnSpcReduction="20000"/>
          </a:bodyPr>
          <a:lstStyle/>
          <a:p>
            <a:pPr marL="0" indent="0">
              <a:buNone/>
            </a:pPr>
            <a:r>
              <a:rPr lang="en-US" dirty="0" smtClean="0"/>
              <a:t>Rules (Continued):</a:t>
            </a:r>
          </a:p>
          <a:p>
            <a:r>
              <a:rPr lang="en-US" dirty="0" smtClean="0"/>
              <a:t>6-1-8	A free kick is not repeated unless:	</a:t>
            </a:r>
          </a:p>
          <a:p>
            <a:pPr lvl="1"/>
            <a:r>
              <a:rPr lang="en-US" dirty="0" smtClean="0"/>
              <a:t>a. A foul occurs prior to a change of possession any the penalty acceptance requires the replay of the down.</a:t>
            </a:r>
          </a:p>
          <a:p>
            <a:pPr lvl="1"/>
            <a:r>
              <a:rPr lang="en-US" dirty="0" smtClean="0"/>
              <a:t>b. There is a double foul.</a:t>
            </a:r>
          </a:p>
          <a:p>
            <a:pPr lvl="1">
              <a:tabLst>
                <a:tab pos="974725" algn="l"/>
              </a:tabLst>
            </a:pPr>
            <a:r>
              <a:rPr lang="en-US" dirty="0" smtClean="0"/>
              <a:t>c. There is an inadvertent whistle during the kick.</a:t>
            </a:r>
          </a:p>
          <a:p>
            <a:pPr>
              <a:tabLst>
                <a:tab pos="974725" algn="l"/>
              </a:tabLst>
            </a:pPr>
            <a:r>
              <a:rPr lang="en-US" dirty="0" smtClean="0"/>
              <a:t>10-4-2 EXCEPTION: </a:t>
            </a:r>
            <a:r>
              <a:rPr lang="en-US" sz="2600" dirty="0" smtClean="0"/>
              <a:t>The basic spot may, at the option of the offended team, be the succeeding spot for fouls by K during a legal free kick or scrimmage kick down (other than kick catching interference) prior to the end of the kick when K will not be next to put the ball in play</a:t>
            </a:r>
            <a:r>
              <a:rPr lang="en-US" dirty="0" smtClean="0"/>
              <a:t>.  </a:t>
            </a:r>
          </a:p>
          <a:p>
            <a:pPr marL="231775" lvl="1" indent="-231775">
              <a:tabLst>
                <a:tab pos="974725" algn="l"/>
              </a:tabLst>
            </a:pPr>
            <a:r>
              <a:rPr lang="en-US" sz="2800" dirty="0" smtClean="0"/>
              <a:t>6-1-9 	A free kick shall not be kicked out of bounds between the goal lines untouched in bounds by R.  If it is kicked out of bounds and R does not accept a penalty for kick-catch interference on the same kick as in 6-5-4, R has the following choices:</a:t>
            </a:r>
          </a:p>
          <a:p>
            <a:pPr marL="688975" lvl="2" indent="-231775">
              <a:tabLst>
                <a:tab pos="974725" algn="l"/>
              </a:tabLst>
            </a:pPr>
            <a:r>
              <a:rPr lang="en-US" sz="2400" dirty="0" smtClean="0"/>
              <a:t>a. Accept a five yard penalty from the previous spot and have K re-kick.</a:t>
            </a:r>
          </a:p>
          <a:p>
            <a:pPr marL="688975" lvl="2" indent="-231775">
              <a:tabLst>
                <a:tab pos="974725" algn="l"/>
              </a:tabLst>
            </a:pPr>
            <a:r>
              <a:rPr lang="en-US" sz="2400" dirty="0" smtClean="0"/>
              <a:t>b. Accept a five yard penalty from the succeeding spot.</a:t>
            </a:r>
          </a:p>
          <a:p>
            <a:pPr marL="688975" lvl="2" indent="-231775">
              <a:tabLst>
                <a:tab pos="974725" algn="l"/>
              </a:tabLst>
            </a:pPr>
            <a:r>
              <a:rPr lang="en-US" sz="2400" dirty="0" smtClean="0"/>
              <a:t>c. Put the ball in play at the inbounds spot 25 yards beyond the previous spot.</a:t>
            </a:r>
          </a:p>
          <a:p>
            <a:pPr marL="688975" lvl="2" indent="-231775">
              <a:tabLst>
                <a:tab pos="974725" algn="l"/>
              </a:tabLst>
            </a:pPr>
            <a:r>
              <a:rPr lang="en-US" sz="2400" dirty="0" smtClean="0"/>
              <a:t>d. Decline the penalty and put the ball in play at the inbounds spot.</a:t>
            </a:r>
          </a:p>
          <a:p>
            <a:pPr lvl="1"/>
            <a:endParaRPr lang="en-US" dirty="0" smtClean="0"/>
          </a:p>
        </p:txBody>
      </p:sp>
    </p:spTree>
    <p:extLst>
      <p:ext uri="{BB962C8B-B14F-4D97-AF65-F5344CB8AC3E}">
        <p14:creationId xmlns:p14="http://schemas.microsoft.com/office/powerpoint/2010/main" val="19276021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25183"/>
          </a:xfrm>
        </p:spPr>
        <p:txBody>
          <a:bodyPr>
            <a:normAutofit fontScale="90000"/>
          </a:bodyPr>
          <a:lstStyle/>
          <a:p>
            <a:pPr algn="ctr"/>
            <a:r>
              <a:rPr lang="en-US" dirty="0" smtClean="0"/>
              <a:t>Free Kicks</a:t>
            </a:r>
            <a:endParaRPr lang="en-US" dirty="0"/>
          </a:p>
        </p:txBody>
      </p:sp>
      <p:sp>
        <p:nvSpPr>
          <p:cNvPr id="3" name="Content Placeholder 2"/>
          <p:cNvSpPr>
            <a:spLocks noGrp="1"/>
          </p:cNvSpPr>
          <p:nvPr>
            <p:ph idx="1"/>
          </p:nvPr>
        </p:nvSpPr>
        <p:spPr>
          <a:xfrm>
            <a:off x="169762" y="844952"/>
            <a:ext cx="11852476" cy="5891514"/>
          </a:xfrm>
        </p:spPr>
        <p:txBody>
          <a:bodyPr/>
          <a:lstStyle/>
          <a:p>
            <a:r>
              <a:rPr lang="en-US" dirty="0" smtClean="0"/>
              <a:t>Fair Catch:</a:t>
            </a:r>
          </a:p>
          <a:p>
            <a:pPr lvl="1">
              <a:tabLst>
                <a:tab pos="914400" algn="l"/>
              </a:tabLst>
            </a:pPr>
            <a:r>
              <a:rPr lang="en-US" dirty="0" smtClean="0"/>
              <a:t>It is a fair catch and the ball is dead if any receiver gives a valid fair catch signal and catches a free kick in flight, in or beyond the neutral zone to R’s goal line.</a:t>
            </a:r>
          </a:p>
          <a:p>
            <a:pPr lvl="1">
              <a:tabLst>
                <a:tab pos="914400" algn="l"/>
              </a:tabLst>
            </a:pPr>
            <a:r>
              <a:rPr lang="en-US" dirty="0" smtClean="0"/>
              <a:t>If any other R player catches the ball after a valid or invalid signal is given, the ball is dead.</a:t>
            </a:r>
          </a:p>
          <a:p>
            <a:pPr lvl="1"/>
            <a:r>
              <a:rPr lang="en-US" dirty="0" smtClean="0"/>
              <a:t>Only the player giving a fair catch signal is given protection.   </a:t>
            </a:r>
          </a:p>
          <a:p>
            <a:pPr>
              <a:tabLst>
                <a:tab pos="742950" algn="l"/>
              </a:tabLst>
            </a:pPr>
            <a:r>
              <a:rPr lang="en-US" dirty="0" smtClean="0"/>
              <a:t>Following a fair catch the offensive team may choose to free kick or snap   anywhere between the hash marks on the yard line where the fair catch was made.     </a:t>
            </a:r>
          </a:p>
          <a:p>
            <a:endParaRPr lang="en-US" dirty="0"/>
          </a:p>
        </p:txBody>
      </p:sp>
    </p:spTree>
    <p:extLst>
      <p:ext uri="{BB962C8B-B14F-4D97-AF65-F5344CB8AC3E}">
        <p14:creationId xmlns:p14="http://schemas.microsoft.com/office/powerpoint/2010/main" val="26229408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20091"/>
          </a:xfrm>
        </p:spPr>
        <p:txBody>
          <a:bodyPr>
            <a:normAutofit fontScale="90000"/>
          </a:bodyPr>
          <a:lstStyle/>
          <a:p>
            <a:pPr algn="ctr"/>
            <a:r>
              <a:rPr lang="en-US" dirty="0" smtClean="0"/>
              <a:t>Free Kicks</a:t>
            </a:r>
            <a:endParaRPr lang="en-US" dirty="0"/>
          </a:p>
        </p:txBody>
      </p:sp>
      <p:sp>
        <p:nvSpPr>
          <p:cNvPr id="3" name="Content Placeholder 2"/>
          <p:cNvSpPr>
            <a:spLocks noGrp="1"/>
          </p:cNvSpPr>
          <p:nvPr>
            <p:ph idx="1"/>
          </p:nvPr>
        </p:nvSpPr>
        <p:spPr>
          <a:xfrm>
            <a:off x="158496" y="719328"/>
            <a:ext cx="11887200" cy="5974080"/>
          </a:xfrm>
        </p:spPr>
        <p:txBody>
          <a:bodyPr/>
          <a:lstStyle/>
          <a:p>
            <a:pPr marL="463550" indent="-463550"/>
            <a:r>
              <a:rPr lang="en-US" dirty="0" smtClean="0"/>
              <a:t>Kick Catching Interference:</a:t>
            </a:r>
          </a:p>
          <a:p>
            <a:pPr marL="682625" lvl="1" indent="-225425"/>
            <a:r>
              <a:rPr lang="en-US" dirty="0" smtClean="0"/>
              <a:t>While any free kick is in flight in or beyond the neutral zone to R’s goal line, K shall not;</a:t>
            </a:r>
          </a:p>
          <a:p>
            <a:pPr lvl="1"/>
            <a:r>
              <a:rPr lang="en-US" dirty="0" smtClean="0"/>
              <a:t>Touch the ball or R, unless blocked into the ball or R.</a:t>
            </a:r>
          </a:p>
          <a:p>
            <a:pPr lvl="1"/>
            <a:r>
              <a:rPr lang="en-US" dirty="0" smtClean="0"/>
              <a:t>Obstruct R’s path to the ball.</a:t>
            </a:r>
          </a:p>
          <a:p>
            <a:pPr marL="457200" lvl="1" indent="-457200">
              <a:tabLst>
                <a:tab pos="401638" algn="l"/>
              </a:tabLst>
            </a:pPr>
            <a:r>
              <a:rPr lang="en-US" sz="2800" dirty="0" smtClean="0"/>
              <a:t>This is true even though no fair catch signal is given.</a:t>
            </a:r>
          </a:p>
          <a:p>
            <a:pPr marL="457200" lvl="1" indent="-457200">
              <a:tabLst>
                <a:tab pos="401638" algn="l"/>
              </a:tabLst>
            </a:pPr>
            <a:r>
              <a:rPr lang="en-US" sz="2800" dirty="0" smtClean="0"/>
              <a:t>The restriction ends when the ball goes beyond R restraining line and has touched the ground.  The restriction also ends when R has touched the ball.</a:t>
            </a:r>
            <a:endParaRPr lang="en-US" sz="2800" dirty="0"/>
          </a:p>
        </p:txBody>
      </p:sp>
    </p:spTree>
    <p:extLst>
      <p:ext uri="{BB962C8B-B14F-4D97-AF65-F5344CB8AC3E}">
        <p14:creationId xmlns:p14="http://schemas.microsoft.com/office/powerpoint/2010/main" val="32946842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20091"/>
          </a:xfrm>
        </p:spPr>
        <p:txBody>
          <a:bodyPr>
            <a:normAutofit fontScale="90000"/>
          </a:bodyPr>
          <a:lstStyle/>
          <a:p>
            <a:pPr algn="ctr"/>
            <a:r>
              <a:rPr lang="en-US" dirty="0" smtClean="0"/>
              <a:t>Free Kicks</a:t>
            </a:r>
            <a:endParaRPr lang="en-US" dirty="0"/>
          </a:p>
        </p:txBody>
      </p:sp>
      <p:sp>
        <p:nvSpPr>
          <p:cNvPr id="3" name="Content Placeholder 2"/>
          <p:cNvSpPr>
            <a:spLocks noGrp="1"/>
          </p:cNvSpPr>
          <p:nvPr>
            <p:ph idx="1"/>
          </p:nvPr>
        </p:nvSpPr>
        <p:spPr>
          <a:xfrm>
            <a:off x="182880" y="707136"/>
            <a:ext cx="11826240" cy="5998464"/>
          </a:xfrm>
        </p:spPr>
        <p:txBody>
          <a:bodyPr/>
          <a:lstStyle/>
          <a:p>
            <a:pPr marL="0" indent="0">
              <a:buNone/>
            </a:pPr>
            <a:r>
              <a:rPr lang="en-US" dirty="0" smtClean="0"/>
              <a:t>The Rules:</a:t>
            </a:r>
          </a:p>
          <a:p>
            <a:r>
              <a:rPr lang="en-US" dirty="0" smtClean="0"/>
              <a:t>6-1-1	For any free kick, a free kick line, corresponding to a scrimmage line, is established for each team.  The lines are always 10 yards apart.  Unless moved by penalty, K’s free kick line is:</a:t>
            </a:r>
          </a:p>
          <a:p>
            <a:pPr lvl="1"/>
            <a:r>
              <a:rPr lang="en-US" dirty="0" smtClean="0"/>
              <a:t>a. Its 40 yard line for a kickoff.</a:t>
            </a:r>
            <a:endParaRPr lang="en-US" dirty="0"/>
          </a:p>
        </p:txBody>
      </p:sp>
    </p:spTree>
    <p:extLst>
      <p:ext uri="{BB962C8B-B14F-4D97-AF65-F5344CB8AC3E}">
        <p14:creationId xmlns:p14="http://schemas.microsoft.com/office/powerpoint/2010/main" val="17462735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703" y="397209"/>
            <a:ext cx="11230645" cy="216250"/>
          </a:xfrm>
        </p:spPr>
        <p:txBody>
          <a:bodyPr>
            <a:normAutofit fontScale="90000"/>
          </a:bodyPr>
          <a:lstStyle/>
          <a:p>
            <a:pPr algn="ctr"/>
            <a:r>
              <a:rPr lang="en-US" dirty="0" smtClean="0"/>
              <a:t>Free Kick Mechanics Seven Man Crew</a:t>
            </a:r>
            <a:endParaRPr lang="en-US" dirty="0"/>
          </a:p>
        </p:txBody>
      </p:sp>
      <p:sp>
        <p:nvSpPr>
          <p:cNvPr id="3" name="Content Placeholder 2"/>
          <p:cNvSpPr>
            <a:spLocks noGrp="1"/>
          </p:cNvSpPr>
          <p:nvPr>
            <p:ph idx="1"/>
          </p:nvPr>
        </p:nvSpPr>
        <p:spPr>
          <a:xfrm>
            <a:off x="1755648" y="1825625"/>
            <a:ext cx="8717280" cy="4351338"/>
          </a:xfrm>
        </p:spPr>
        <p:txBody>
          <a:bodyPr/>
          <a:lstStyle/>
          <a:p>
            <a:endParaRPr lang="en-US" dirty="0"/>
          </a:p>
        </p:txBody>
      </p:sp>
      <p:pic>
        <p:nvPicPr>
          <p:cNvPr id="4" name="Content Placeholder 3"/>
          <p:cNvPicPr>
            <a:picLocks noChangeAspect="1"/>
          </p:cNvPicPr>
          <p:nvPr/>
        </p:nvPicPr>
        <p:blipFill>
          <a:blip r:embed="rId2"/>
          <a:stretch>
            <a:fillRect/>
          </a:stretch>
        </p:blipFill>
        <p:spPr>
          <a:xfrm>
            <a:off x="1036320" y="914400"/>
            <a:ext cx="9802368" cy="5645325"/>
          </a:xfrm>
          <a:prstGeom prst="rect">
            <a:avLst/>
          </a:prstGeom>
        </p:spPr>
      </p:pic>
    </p:spTree>
    <p:extLst>
      <p:ext uri="{BB962C8B-B14F-4D97-AF65-F5344CB8AC3E}">
        <p14:creationId xmlns:p14="http://schemas.microsoft.com/office/powerpoint/2010/main" val="31325014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20091"/>
          </a:xfrm>
        </p:spPr>
        <p:txBody>
          <a:bodyPr>
            <a:normAutofit fontScale="90000"/>
          </a:bodyPr>
          <a:lstStyle/>
          <a:p>
            <a:pPr algn="ctr"/>
            <a:r>
              <a:rPr lang="en-US" dirty="0" smtClean="0"/>
              <a:t>Free Kick Mechanics Seven Man Crew</a:t>
            </a:r>
            <a:endParaRPr lang="en-US" dirty="0"/>
          </a:p>
        </p:txBody>
      </p:sp>
      <p:sp>
        <p:nvSpPr>
          <p:cNvPr id="3" name="Content Placeholder 2"/>
          <p:cNvSpPr>
            <a:spLocks noGrp="1"/>
          </p:cNvSpPr>
          <p:nvPr>
            <p:ph idx="1"/>
          </p:nvPr>
        </p:nvSpPr>
        <p:spPr>
          <a:xfrm>
            <a:off x="134112" y="1097280"/>
            <a:ext cx="11838432" cy="5535168"/>
          </a:xfrm>
        </p:spPr>
        <p:txBody>
          <a:bodyPr>
            <a:normAutofit fontScale="77500" lnSpcReduction="20000"/>
          </a:bodyPr>
          <a:lstStyle/>
          <a:p>
            <a:pPr>
              <a:lnSpc>
                <a:spcPct val="107000"/>
              </a:lnSpc>
              <a:spcAft>
                <a:spcPts val="800"/>
              </a:spcAft>
            </a:pPr>
            <a:r>
              <a:rPr lang="en-US" u="sng" dirty="0">
                <a:latin typeface="Calibri" panose="020F0502020204030204" pitchFamily="34" charset="0"/>
                <a:ea typeface="Calibri" panose="020F0502020204030204" pitchFamily="34" charset="0"/>
                <a:cs typeface="Times New Roman" panose="02020603050405020304" pitchFamily="18" charset="0"/>
              </a:rPr>
              <a:t>Referee, Head Linesman and Line Judge:</a:t>
            </a:r>
            <a:r>
              <a:rPr lang="en-US" dirty="0">
                <a:latin typeface="Calibri" panose="020F0502020204030204" pitchFamily="34" charset="0"/>
                <a:ea typeface="Calibri" panose="020F0502020204030204" pitchFamily="34" charset="0"/>
                <a:cs typeface="Times New Roman" panose="02020603050405020304" pitchFamily="18" charset="0"/>
              </a:rPr>
              <a:t>  Initial key is K1 on your side.  If kick </a:t>
            </a:r>
            <a:r>
              <a:rPr lang="en-US" dirty="0" smtClean="0">
                <a:latin typeface="Calibri" panose="020F0502020204030204" pitchFamily="34" charset="0"/>
                <a:ea typeface="Calibri" panose="020F0502020204030204" pitchFamily="34" charset="0"/>
                <a:cs typeface="Times New Roman" panose="02020603050405020304" pitchFamily="18" charset="0"/>
              </a:rPr>
              <a:t>is to </a:t>
            </a:r>
            <a:r>
              <a:rPr lang="en-US" dirty="0">
                <a:latin typeface="Calibri" panose="020F0502020204030204" pitchFamily="34" charset="0"/>
                <a:ea typeface="Calibri" panose="020F0502020204030204" pitchFamily="34" charset="0"/>
                <a:cs typeface="Times New Roman" panose="02020603050405020304" pitchFamily="18" charset="0"/>
              </a:rPr>
              <a:t>your zone take ball.  Other officials key </a:t>
            </a:r>
            <a:r>
              <a:rPr lang="en-US" dirty="0" smtClean="0">
                <a:latin typeface="Calibri" panose="020F0502020204030204" pitchFamily="34" charset="0"/>
                <a:ea typeface="Calibri" panose="020F0502020204030204" pitchFamily="34" charset="0"/>
                <a:cs typeface="Times New Roman" panose="02020603050405020304" pitchFamily="18" charset="0"/>
              </a:rPr>
              <a:t>on blocks </a:t>
            </a:r>
            <a:r>
              <a:rPr lang="en-US" dirty="0">
                <a:latin typeface="Calibri" panose="020F0502020204030204" pitchFamily="34" charset="0"/>
                <a:ea typeface="Calibri" panose="020F0502020204030204" pitchFamily="34" charset="0"/>
                <a:cs typeface="Times New Roman" panose="02020603050405020304" pitchFamily="18" charset="0"/>
              </a:rPr>
              <a:t>on K1s</a:t>
            </a:r>
            <a:r>
              <a:rPr lang="en-US" dirty="0" smtClean="0">
                <a:latin typeface="Calibri" panose="020F0502020204030204" pitchFamily="34" charset="0"/>
                <a:ea typeface="Calibri" panose="020F0502020204030204" pitchFamily="34" charset="0"/>
                <a:cs typeface="Times New Roman" panose="02020603050405020304" pitchFamily="18" charset="0"/>
              </a:rPr>
              <a:t>.  R, move laterally to be in position to see action at the point of attack.  When runner goes into a side zone observe blocks ahead of runner.  Be alert for handoffs and reverses.  H and LJ, stay at goal line until it is no longer threatened.  When the runner is on your side of field, you are responsible for blocks at the point of attack and the runner.  When the ball is on the other side of field, take a position to observe blocks on the backside of the runner.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u="sng" dirty="0">
                <a:latin typeface="Calibri" panose="020F0502020204030204" pitchFamily="34" charset="0"/>
                <a:ea typeface="Calibri" panose="020F0502020204030204" pitchFamily="34" charset="0"/>
                <a:cs typeface="Times New Roman" panose="02020603050405020304" pitchFamily="18" charset="0"/>
              </a:rPr>
              <a:t>Field </a:t>
            </a:r>
            <a:r>
              <a:rPr lang="en-US" u="sng" dirty="0" smtClean="0">
                <a:latin typeface="Calibri" panose="020F0502020204030204" pitchFamily="34" charset="0"/>
                <a:ea typeface="Calibri" panose="020F0502020204030204" pitchFamily="34" charset="0"/>
                <a:cs typeface="Times New Roman" panose="02020603050405020304" pitchFamily="18" charset="0"/>
              </a:rPr>
              <a:t>Judge and </a:t>
            </a:r>
            <a:r>
              <a:rPr lang="en-US" u="sng" dirty="0">
                <a:latin typeface="Calibri" panose="020F0502020204030204" pitchFamily="34" charset="0"/>
                <a:ea typeface="Calibri" panose="020F0502020204030204" pitchFamily="34" charset="0"/>
                <a:cs typeface="Times New Roman" panose="02020603050405020304" pitchFamily="18" charset="0"/>
              </a:rPr>
              <a:t>Side Judge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smtClean="0">
                <a:latin typeface="Calibri" panose="020F0502020204030204" pitchFamily="34" charset="0"/>
                <a:ea typeface="Calibri" panose="020F0502020204030204" pitchFamily="34" charset="0"/>
                <a:cs typeface="Times New Roman" panose="02020603050405020304" pitchFamily="18" charset="0"/>
              </a:rPr>
              <a:t>Have bean bag in hand.  Know if the ball was kicked into the ground and bounced more than once.  Allow </a:t>
            </a:r>
            <a:r>
              <a:rPr lang="en-US" dirty="0">
                <a:latin typeface="Calibri" panose="020F0502020204030204" pitchFamily="34" charset="0"/>
                <a:ea typeface="Calibri" panose="020F0502020204030204" pitchFamily="34" charset="0"/>
                <a:cs typeface="Times New Roman" panose="02020603050405020304" pitchFamily="18" charset="0"/>
              </a:rPr>
              <a:t>all kicking team members to pass before moving down field 5-10 yards.  Officiate kickers into receivers.   Initial keys K2 and K3 on your side.  Stay on keys until they are no threat to be fouled or to foul.  Be prepared to cover goal line on long return.</a:t>
            </a:r>
          </a:p>
          <a:p>
            <a:pPr>
              <a:lnSpc>
                <a:spcPct val="107000"/>
              </a:lnSpc>
              <a:spcAft>
                <a:spcPts val="800"/>
              </a:spcAft>
            </a:pPr>
            <a:r>
              <a:rPr lang="en-US" u="sng" dirty="0">
                <a:latin typeface="Calibri" panose="020F0502020204030204" pitchFamily="34" charset="0"/>
                <a:ea typeface="Calibri" panose="020F0502020204030204" pitchFamily="34" charset="0"/>
                <a:cs typeface="Times New Roman" panose="02020603050405020304" pitchFamily="18" charset="0"/>
              </a:rPr>
              <a:t>Umpire and Back Judge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smtClean="0">
                <a:latin typeface="Calibri" panose="020F0502020204030204" pitchFamily="34" charset="0"/>
                <a:ea typeface="Calibri" panose="020F0502020204030204" pitchFamily="34" charset="0"/>
                <a:cs typeface="Times New Roman" panose="02020603050405020304" pitchFamily="18" charset="0"/>
              </a:rPr>
              <a:t>Make certain all K players, except the kicker, is within the 5 yard belt before ready for play is sounded.  Have bean bag in hand</a:t>
            </a:r>
            <a:r>
              <a:rPr lang="en-US" dirty="0">
                <a:latin typeface="Calibri" panose="020F0502020204030204" pitchFamily="34" charset="0"/>
                <a:ea typeface="Calibri" panose="020F0502020204030204" pitchFamily="34" charset="0"/>
                <a:cs typeface="Times New Roman" panose="02020603050405020304" pitchFamily="18" charset="0"/>
              </a:rPr>
              <a:t>. Be alert for encroachment by kickers, on deep kick, officiate kickers restraining line as a line. </a:t>
            </a:r>
            <a:r>
              <a:rPr lang="en-US" dirty="0" smtClean="0">
                <a:latin typeface="Calibri" panose="020F0502020204030204" pitchFamily="34" charset="0"/>
                <a:ea typeface="Calibri" panose="020F0502020204030204" pitchFamily="34" charset="0"/>
                <a:cs typeface="Times New Roman" panose="02020603050405020304" pitchFamily="18" charset="0"/>
              </a:rPr>
              <a:t>After kick, </a:t>
            </a:r>
            <a:r>
              <a:rPr lang="en-US" dirty="0">
                <a:latin typeface="Calibri" panose="020F0502020204030204" pitchFamily="34" charset="0"/>
                <a:ea typeface="Calibri" panose="020F0502020204030204" pitchFamily="34" charset="0"/>
                <a:cs typeface="Times New Roman" panose="02020603050405020304" pitchFamily="18" charset="0"/>
              </a:rPr>
              <a:t>move in to hash marks 5-10 yards downfield.  Officiate kickers into receivers.  Initial keys K4 and K5 on your side.  Umpire is responsible for action on kicker. </a:t>
            </a:r>
            <a:r>
              <a:rPr lang="en-US" dirty="0" smtClean="0">
                <a:latin typeface="Calibri" panose="020F0502020204030204" pitchFamily="34" charset="0"/>
                <a:ea typeface="Calibri" panose="020F0502020204030204" pitchFamily="34" charset="0"/>
                <a:cs typeface="Times New Roman" panose="02020603050405020304" pitchFamily="18" charset="0"/>
              </a:rPr>
              <a:t>Officiate </a:t>
            </a:r>
            <a:r>
              <a:rPr lang="en-US" dirty="0">
                <a:latin typeface="Calibri" panose="020F0502020204030204" pitchFamily="34" charset="0"/>
                <a:ea typeface="Calibri" panose="020F0502020204030204" pitchFamily="34" charset="0"/>
                <a:cs typeface="Times New Roman" panose="02020603050405020304" pitchFamily="18" charset="0"/>
              </a:rPr>
              <a:t>inside out</a:t>
            </a:r>
            <a:r>
              <a:rPr lang="en-US" dirty="0" smtClean="0">
                <a:latin typeface="Calibri" panose="020F0502020204030204" pitchFamily="34" charset="0"/>
                <a:ea typeface="Calibri" panose="020F0502020204030204" pitchFamily="34" charset="0"/>
                <a:cs typeface="Times New Roman" panose="02020603050405020304" pitchFamily="18" charset="0"/>
              </a:rPr>
              <a:t>.  </a:t>
            </a:r>
            <a:endParaRPr lang="en-US" dirty="0"/>
          </a:p>
        </p:txBody>
      </p:sp>
    </p:spTree>
    <p:extLst>
      <p:ext uri="{BB962C8B-B14F-4D97-AF65-F5344CB8AC3E}">
        <p14:creationId xmlns:p14="http://schemas.microsoft.com/office/powerpoint/2010/main" val="11274102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703" y="397209"/>
            <a:ext cx="11230645" cy="216250"/>
          </a:xfrm>
        </p:spPr>
        <p:txBody>
          <a:bodyPr>
            <a:normAutofit fontScale="90000"/>
          </a:bodyPr>
          <a:lstStyle/>
          <a:p>
            <a:pPr algn="ctr"/>
            <a:r>
              <a:rPr lang="en-US" dirty="0" smtClean="0"/>
              <a:t>Free Kick Mechanics Seven Man Crew</a:t>
            </a:r>
            <a:endParaRPr lang="en-US" dirty="0"/>
          </a:p>
        </p:txBody>
      </p:sp>
      <p:sp>
        <p:nvSpPr>
          <p:cNvPr id="3" name="Content Placeholder 2"/>
          <p:cNvSpPr>
            <a:spLocks noGrp="1"/>
          </p:cNvSpPr>
          <p:nvPr>
            <p:ph idx="1"/>
          </p:nvPr>
        </p:nvSpPr>
        <p:spPr>
          <a:xfrm>
            <a:off x="1755648" y="1825625"/>
            <a:ext cx="8717280" cy="4351338"/>
          </a:xfrm>
        </p:spPr>
        <p:txBody>
          <a:bodyPr/>
          <a:lstStyle/>
          <a:p>
            <a:endParaRPr lang="en-US" dirty="0"/>
          </a:p>
        </p:txBody>
      </p:sp>
      <p:pic>
        <p:nvPicPr>
          <p:cNvPr id="4" name="Content Placeholder 3"/>
          <p:cNvPicPr>
            <a:picLocks noChangeAspect="1"/>
          </p:cNvPicPr>
          <p:nvPr/>
        </p:nvPicPr>
        <p:blipFill>
          <a:blip r:embed="rId2"/>
          <a:stretch>
            <a:fillRect/>
          </a:stretch>
        </p:blipFill>
        <p:spPr>
          <a:xfrm>
            <a:off x="1036320" y="914400"/>
            <a:ext cx="9802368" cy="5645325"/>
          </a:xfrm>
          <a:prstGeom prst="rect">
            <a:avLst/>
          </a:prstGeom>
        </p:spPr>
      </p:pic>
    </p:spTree>
    <p:extLst>
      <p:ext uri="{BB962C8B-B14F-4D97-AF65-F5344CB8AC3E}">
        <p14:creationId xmlns:p14="http://schemas.microsoft.com/office/powerpoint/2010/main" val="10137475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241" y="365126"/>
            <a:ext cx="11609407" cy="433528"/>
          </a:xfrm>
        </p:spPr>
        <p:txBody>
          <a:bodyPr>
            <a:normAutofit fontScale="90000"/>
          </a:bodyPr>
          <a:lstStyle/>
          <a:p>
            <a:r>
              <a:rPr lang="en-US" dirty="0"/>
              <a:t>Free Kick Mechanics Seven Man Crew-On-Side Kicks</a:t>
            </a:r>
          </a:p>
        </p:txBody>
      </p:sp>
      <p:pic>
        <p:nvPicPr>
          <p:cNvPr id="4" name="Content Placeholder 3"/>
          <p:cNvPicPr>
            <a:picLocks noGrp="1" noChangeAspect="1"/>
          </p:cNvPicPr>
          <p:nvPr>
            <p:ph idx="1"/>
          </p:nvPr>
        </p:nvPicPr>
        <p:blipFill>
          <a:blip r:embed="rId2"/>
          <a:stretch>
            <a:fillRect/>
          </a:stretch>
        </p:blipFill>
        <p:spPr>
          <a:xfrm>
            <a:off x="1180618" y="937549"/>
            <a:ext cx="9306045" cy="5833641"/>
          </a:xfrm>
          <a:prstGeom prst="rect">
            <a:avLst/>
          </a:prstGeom>
        </p:spPr>
      </p:pic>
    </p:spTree>
    <p:extLst>
      <p:ext uri="{BB962C8B-B14F-4D97-AF65-F5344CB8AC3E}">
        <p14:creationId xmlns:p14="http://schemas.microsoft.com/office/powerpoint/2010/main" val="13699026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241" y="266218"/>
            <a:ext cx="11273741" cy="243068"/>
          </a:xfrm>
        </p:spPr>
        <p:txBody>
          <a:bodyPr>
            <a:normAutofit fontScale="90000"/>
          </a:bodyPr>
          <a:lstStyle/>
          <a:p>
            <a:r>
              <a:rPr lang="en-US" dirty="0"/>
              <a:t>Free Kick Mechanics Seven Man Crew-On-Side Kicks</a:t>
            </a:r>
          </a:p>
        </p:txBody>
      </p:sp>
      <p:sp>
        <p:nvSpPr>
          <p:cNvPr id="3" name="Content Placeholder 2"/>
          <p:cNvSpPr>
            <a:spLocks noGrp="1"/>
          </p:cNvSpPr>
          <p:nvPr>
            <p:ph idx="1"/>
          </p:nvPr>
        </p:nvSpPr>
        <p:spPr>
          <a:xfrm>
            <a:off x="231494" y="729205"/>
            <a:ext cx="11620982" cy="5984110"/>
          </a:xfrm>
        </p:spPr>
        <p:txBody>
          <a:bodyPr>
            <a:normAutofit lnSpcReduction="10000"/>
          </a:bodyPr>
          <a:lstStyle/>
          <a:p>
            <a:r>
              <a:rPr lang="en-US" u="sng" dirty="0" smtClean="0"/>
              <a:t>Referee:</a:t>
            </a:r>
            <a:r>
              <a:rPr lang="en-US" dirty="0" smtClean="0"/>
              <a:t>  Position on R’s 10 yard line, middle of field.  Be alert to assist other crew members.  If ball kicked deep, take over coverage of returner and blocks in immediate vicinity.</a:t>
            </a:r>
          </a:p>
          <a:p>
            <a:r>
              <a:rPr lang="en-US" u="sng" dirty="0" smtClean="0"/>
              <a:t>Umpire and Back Judge:</a:t>
            </a:r>
            <a:r>
              <a:rPr lang="en-US" dirty="0" smtClean="0"/>
              <a:t> Position on K’s restraining line.  Have bean bag in hand.  Be alert for encroachment by K. Officiate k’s restraining line as a plane.  Primarily responsible for pop-up kick.  You have coverage of K’s goal line.  Secondarily responsible for illegal blocks by K and first touching by K.</a:t>
            </a:r>
          </a:p>
          <a:p>
            <a:r>
              <a:rPr lang="en-US" u="sng" dirty="0" smtClean="0"/>
              <a:t>Field Judge and Side Judge:</a:t>
            </a:r>
            <a:r>
              <a:rPr lang="en-US" dirty="0" smtClean="0"/>
              <a:t>  Position on R’s restraining line.  Have bean bag in hand.  If kick is deep, promptly move down field to assist R.  If short free kick, know whether kick crossed R’s restraining line.  Be alert for first touching by K.  Be alert for fair catch signal by R.  Be alert for kick catch interference by K. </a:t>
            </a:r>
          </a:p>
          <a:p>
            <a:r>
              <a:rPr lang="en-US" u="sng" dirty="0">
                <a:latin typeface="Calibri" panose="020F0502020204030204" pitchFamily="34" charset="0"/>
                <a:ea typeface="Calibri" panose="020F0502020204030204" pitchFamily="34" charset="0"/>
                <a:cs typeface="Times New Roman" panose="02020603050405020304" pitchFamily="18" charset="0"/>
              </a:rPr>
              <a:t>Head Linesman and Line Judge</a:t>
            </a:r>
            <a:r>
              <a:rPr lang="en-US" u="sng" dirty="0" smtClean="0">
                <a:latin typeface="Calibri" panose="020F0502020204030204" pitchFamily="34" charset="0"/>
                <a:ea typeface="Calibri" panose="020F0502020204030204" pitchFamily="34" charset="0"/>
                <a:cs typeface="Times New Roman" panose="02020603050405020304" pitchFamily="18" charset="0"/>
              </a:rPr>
              <a:t>:</a:t>
            </a:r>
            <a:r>
              <a:rPr lang="en-US" dirty="0" smtClean="0">
                <a:latin typeface="Calibri" panose="020F0502020204030204" pitchFamily="34" charset="0"/>
                <a:ea typeface="Calibri" panose="020F0502020204030204" pitchFamily="34" charset="0"/>
                <a:cs typeface="Times New Roman" panose="02020603050405020304" pitchFamily="18" charset="0"/>
              </a:rPr>
              <a:t> Position on sideline between restraining lines.  Have bean bag in hand.  Be alert for first touching by K.  Be alert for illegal blocks by K.  Be alert for kick catching interference.  Be alert for fair catch signal.</a:t>
            </a:r>
            <a:endParaRPr lang="en-US" dirty="0"/>
          </a:p>
        </p:txBody>
      </p:sp>
    </p:spTree>
    <p:extLst>
      <p:ext uri="{BB962C8B-B14F-4D97-AF65-F5344CB8AC3E}">
        <p14:creationId xmlns:p14="http://schemas.microsoft.com/office/powerpoint/2010/main" val="34446171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241" y="365126"/>
            <a:ext cx="11609407" cy="433528"/>
          </a:xfrm>
        </p:spPr>
        <p:txBody>
          <a:bodyPr>
            <a:normAutofit fontScale="90000"/>
          </a:bodyPr>
          <a:lstStyle/>
          <a:p>
            <a:r>
              <a:rPr lang="en-US" dirty="0"/>
              <a:t>Free Kick Mechanics Seven Man Crew-On-Side Kicks</a:t>
            </a:r>
          </a:p>
        </p:txBody>
      </p:sp>
      <p:pic>
        <p:nvPicPr>
          <p:cNvPr id="4" name="Content Placeholder 3"/>
          <p:cNvPicPr>
            <a:picLocks noGrp="1" noChangeAspect="1"/>
          </p:cNvPicPr>
          <p:nvPr>
            <p:ph idx="1"/>
          </p:nvPr>
        </p:nvPicPr>
        <p:blipFill>
          <a:blip r:embed="rId2"/>
          <a:stretch>
            <a:fillRect/>
          </a:stretch>
        </p:blipFill>
        <p:spPr>
          <a:xfrm>
            <a:off x="1180618" y="937549"/>
            <a:ext cx="9306045" cy="5833641"/>
          </a:xfrm>
          <a:prstGeom prst="rect">
            <a:avLst/>
          </a:prstGeom>
        </p:spPr>
      </p:pic>
    </p:spTree>
    <p:extLst>
      <p:ext uri="{BB962C8B-B14F-4D97-AF65-F5344CB8AC3E}">
        <p14:creationId xmlns:p14="http://schemas.microsoft.com/office/powerpoint/2010/main" val="11507342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stretch>
            <a:fillRect/>
          </a:stretch>
        </p:blipFill>
        <p:spPr>
          <a:xfrm>
            <a:off x="676275" y="532435"/>
            <a:ext cx="11007524" cy="6261903"/>
          </a:xfrm>
          <a:prstGeom prst="rect">
            <a:avLst/>
          </a:prstGeom>
        </p:spPr>
      </p:pic>
      <p:sp>
        <p:nvSpPr>
          <p:cNvPr id="8" name="Title 1"/>
          <p:cNvSpPr>
            <a:spLocks noGrp="1"/>
          </p:cNvSpPr>
          <p:nvPr>
            <p:ph type="title"/>
          </p:nvPr>
        </p:nvSpPr>
        <p:spPr>
          <a:xfrm>
            <a:off x="676275" y="106363"/>
            <a:ext cx="10515600" cy="426072"/>
          </a:xfrm>
        </p:spPr>
        <p:txBody>
          <a:bodyPr>
            <a:normAutofit fontScale="90000"/>
          </a:bodyPr>
          <a:lstStyle/>
          <a:p>
            <a:pPr algn="ctr"/>
            <a:r>
              <a:rPr lang="en-US" dirty="0" smtClean="0"/>
              <a:t>Free Kick Mechanics Five Man Crew</a:t>
            </a:r>
            <a:endParaRPr lang="en-US" dirty="0"/>
          </a:p>
        </p:txBody>
      </p:sp>
    </p:spTree>
    <p:extLst>
      <p:ext uri="{BB962C8B-B14F-4D97-AF65-F5344CB8AC3E}">
        <p14:creationId xmlns:p14="http://schemas.microsoft.com/office/powerpoint/2010/main" val="4181043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2046"/>
            <a:ext cx="10515600" cy="300941"/>
          </a:xfrm>
        </p:spPr>
        <p:txBody>
          <a:bodyPr>
            <a:normAutofit fontScale="90000"/>
          </a:bodyPr>
          <a:lstStyle/>
          <a:p>
            <a:pPr algn="ctr"/>
            <a:r>
              <a:rPr lang="en-US" dirty="0"/>
              <a:t>Free Kick Mechanics Five Man Crew</a:t>
            </a:r>
          </a:p>
        </p:txBody>
      </p:sp>
      <p:sp>
        <p:nvSpPr>
          <p:cNvPr id="3" name="Content Placeholder 2"/>
          <p:cNvSpPr>
            <a:spLocks noGrp="1"/>
          </p:cNvSpPr>
          <p:nvPr>
            <p:ph idx="1"/>
          </p:nvPr>
        </p:nvSpPr>
        <p:spPr>
          <a:xfrm>
            <a:off x="208343" y="601884"/>
            <a:ext cx="11829327" cy="6111432"/>
          </a:xfrm>
        </p:spPr>
        <p:txBody>
          <a:bodyPr/>
          <a:lstStyle/>
          <a:p>
            <a:r>
              <a:rPr lang="en-US" u="sng" dirty="0" smtClean="0"/>
              <a:t>Back Judge:</a:t>
            </a:r>
            <a:r>
              <a:rPr lang="en-US" dirty="0" smtClean="0"/>
              <a:t>  Position </a:t>
            </a:r>
            <a:r>
              <a:rPr lang="en-US" dirty="0"/>
              <a:t>K’s restraining line opposite Press Box. </a:t>
            </a:r>
            <a:r>
              <a:rPr lang="en-US" dirty="0" smtClean="0"/>
              <a:t>Make </a:t>
            </a:r>
            <a:r>
              <a:rPr lang="en-US" dirty="0"/>
              <a:t>sure kickers legally line up in 5 yard zone. </a:t>
            </a:r>
            <a:r>
              <a:rPr lang="en-US" dirty="0" smtClean="0"/>
              <a:t>Count </a:t>
            </a:r>
            <a:r>
              <a:rPr lang="en-US" dirty="0"/>
              <a:t>K players. </a:t>
            </a:r>
            <a:r>
              <a:rPr lang="en-US" dirty="0" smtClean="0"/>
              <a:t>Have bean bag in hand. Clean-up sidelines. After </a:t>
            </a:r>
            <a:r>
              <a:rPr lang="en-US" dirty="0"/>
              <a:t>kick, </a:t>
            </a:r>
            <a:r>
              <a:rPr lang="en-US" dirty="0" smtClean="0"/>
              <a:t>be alert for first touching by K. Be alert for kick that does not cross R’s free kick line.  On deep kicks, treat K’s restraining line as a line.  Move </a:t>
            </a:r>
            <a:r>
              <a:rPr lang="en-US" dirty="0"/>
              <a:t>downfield slowly, not more the </a:t>
            </a:r>
            <a:r>
              <a:rPr lang="en-US" dirty="0" smtClean="0"/>
              <a:t>10-15 </a:t>
            </a:r>
            <a:r>
              <a:rPr lang="en-US" dirty="0"/>
              <a:t>yards</a:t>
            </a:r>
            <a:r>
              <a:rPr lang="en-US" dirty="0" smtClean="0"/>
              <a:t>. Key </a:t>
            </a:r>
            <a:r>
              <a:rPr lang="en-US" dirty="0"/>
              <a:t>action on K players </a:t>
            </a:r>
            <a:r>
              <a:rPr lang="en-US" dirty="0" smtClean="0"/>
              <a:t>near R’s restraining line. Key blocks ahead </a:t>
            </a:r>
            <a:r>
              <a:rPr lang="en-US" dirty="0"/>
              <a:t>of runner.  Be prepared to pick up runner from </a:t>
            </a:r>
            <a:r>
              <a:rPr lang="en-US" dirty="0" smtClean="0"/>
              <a:t>HL </a:t>
            </a:r>
            <a:r>
              <a:rPr lang="en-US" dirty="0"/>
              <a:t>on long return.  You have forward progress to goal line</a:t>
            </a:r>
            <a:r>
              <a:rPr lang="en-US" dirty="0" smtClean="0"/>
              <a:t>.</a:t>
            </a:r>
          </a:p>
          <a:p>
            <a:r>
              <a:rPr lang="en-US" u="sng" dirty="0"/>
              <a:t>Line Judge:</a:t>
            </a:r>
            <a:r>
              <a:rPr lang="en-US" dirty="0"/>
              <a:t> </a:t>
            </a:r>
            <a:r>
              <a:rPr lang="en-US" dirty="0" smtClean="0"/>
              <a:t> Position </a:t>
            </a:r>
            <a:r>
              <a:rPr lang="en-US" dirty="0"/>
              <a:t>on R’s restraining </a:t>
            </a:r>
            <a:r>
              <a:rPr lang="en-US" dirty="0" smtClean="0"/>
              <a:t>line. </a:t>
            </a:r>
            <a:r>
              <a:rPr lang="en-US" dirty="0"/>
              <a:t>Press Box side</a:t>
            </a:r>
            <a:r>
              <a:rPr lang="en-US" dirty="0" smtClean="0"/>
              <a:t>. </a:t>
            </a:r>
            <a:r>
              <a:rPr lang="en-US" dirty="0"/>
              <a:t>Count </a:t>
            </a:r>
            <a:r>
              <a:rPr lang="en-US" dirty="0" smtClean="0"/>
              <a:t>K </a:t>
            </a:r>
            <a:r>
              <a:rPr lang="en-US" dirty="0"/>
              <a:t>players</a:t>
            </a:r>
            <a:r>
              <a:rPr lang="en-US" dirty="0" smtClean="0"/>
              <a:t>. Have bean bag in hand. Clean-up sidelines. Raise hand above head to signal you are ready. After </a:t>
            </a:r>
            <a:r>
              <a:rPr lang="en-US" dirty="0"/>
              <a:t>kick, </a:t>
            </a:r>
            <a:r>
              <a:rPr lang="en-US" dirty="0" smtClean="0"/>
              <a:t>be alert for first touching by K. Be alert for kick that does not cross R’s restraining line. Watch initial blocks in your area. Move </a:t>
            </a:r>
            <a:r>
              <a:rPr lang="en-US" dirty="0"/>
              <a:t>downfield slowly, not more the </a:t>
            </a:r>
            <a:r>
              <a:rPr lang="en-US" dirty="0" smtClean="0"/>
              <a:t>10-15 </a:t>
            </a:r>
            <a:r>
              <a:rPr lang="en-US" dirty="0"/>
              <a:t>yards.  Key action on K players on your side of field </a:t>
            </a:r>
            <a:r>
              <a:rPr lang="en-US" dirty="0" smtClean="0"/>
              <a:t>ahead </a:t>
            </a:r>
            <a:r>
              <a:rPr lang="en-US" dirty="0"/>
              <a:t>of runner.  Be prepared to pick up runner from </a:t>
            </a:r>
            <a:r>
              <a:rPr lang="en-US" dirty="0" smtClean="0"/>
              <a:t>U </a:t>
            </a:r>
            <a:r>
              <a:rPr lang="en-US" dirty="0"/>
              <a:t>on long return.  You have forward progress to goal line.</a:t>
            </a:r>
          </a:p>
          <a:p>
            <a:endParaRPr lang="en-US" dirty="0"/>
          </a:p>
          <a:p>
            <a:endParaRPr lang="en-US" dirty="0"/>
          </a:p>
        </p:txBody>
      </p:sp>
    </p:spTree>
    <p:extLst>
      <p:ext uri="{BB962C8B-B14F-4D97-AF65-F5344CB8AC3E}">
        <p14:creationId xmlns:p14="http://schemas.microsoft.com/office/powerpoint/2010/main" val="788547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748"/>
            <a:ext cx="10515600" cy="312516"/>
          </a:xfrm>
        </p:spPr>
        <p:txBody>
          <a:bodyPr>
            <a:normAutofit fontScale="90000"/>
          </a:bodyPr>
          <a:lstStyle/>
          <a:p>
            <a:pPr algn="ctr"/>
            <a:r>
              <a:rPr lang="en-US" dirty="0"/>
              <a:t>Free Kick Mechanics Five Man Crew</a:t>
            </a:r>
          </a:p>
        </p:txBody>
      </p:sp>
      <p:sp>
        <p:nvSpPr>
          <p:cNvPr id="3" name="Content Placeholder 2"/>
          <p:cNvSpPr>
            <a:spLocks noGrp="1"/>
          </p:cNvSpPr>
          <p:nvPr>
            <p:ph idx="1"/>
          </p:nvPr>
        </p:nvSpPr>
        <p:spPr>
          <a:xfrm>
            <a:off x="196770" y="567159"/>
            <a:ext cx="11852476" cy="6180882"/>
          </a:xfrm>
        </p:spPr>
        <p:txBody>
          <a:bodyPr>
            <a:normAutofit fontScale="92500" lnSpcReduction="10000"/>
          </a:bodyPr>
          <a:lstStyle/>
          <a:p>
            <a:r>
              <a:rPr lang="en-US" u="sng" dirty="0" smtClean="0"/>
              <a:t>Head Linesman:</a:t>
            </a:r>
            <a:r>
              <a:rPr lang="en-US" dirty="0" smtClean="0"/>
              <a:t>  Position on R’s 30 yard line, opposite Press Box. Count R players. Assist BJ in cleaning-up sideline. Hold arm above head to signal you are ready. If kick goes out of bounds on your side mark spot. If kick is down the middle, watch blocks ahead of runner, be prepared to take over coverage from R if runner moves into your area.  If kick is to your side, pick up runner and follow.  If kick is to opposite side observe legality of blocks away from ball. </a:t>
            </a:r>
            <a:endParaRPr lang="en-US" dirty="0"/>
          </a:p>
          <a:p>
            <a:r>
              <a:rPr lang="en-US" u="sng" dirty="0" smtClean="0"/>
              <a:t>Umpire:</a:t>
            </a:r>
            <a:r>
              <a:rPr lang="en-US" dirty="0" smtClean="0"/>
              <a:t>  Position </a:t>
            </a:r>
            <a:r>
              <a:rPr lang="en-US" dirty="0"/>
              <a:t>on R’s </a:t>
            </a:r>
            <a:r>
              <a:rPr lang="en-US" dirty="0" smtClean="0"/>
              <a:t>20 </a:t>
            </a:r>
            <a:r>
              <a:rPr lang="en-US" dirty="0"/>
              <a:t>yard line, </a:t>
            </a:r>
            <a:r>
              <a:rPr lang="en-US" dirty="0" smtClean="0"/>
              <a:t>Press Box side. </a:t>
            </a:r>
            <a:r>
              <a:rPr lang="en-US" dirty="0"/>
              <a:t>Count R players. Assist </a:t>
            </a:r>
            <a:r>
              <a:rPr lang="en-US" dirty="0" smtClean="0"/>
              <a:t>LJ </a:t>
            </a:r>
            <a:r>
              <a:rPr lang="en-US" dirty="0"/>
              <a:t>in cleaning-up sideline. </a:t>
            </a:r>
            <a:r>
              <a:rPr lang="en-US" dirty="0" smtClean="0"/>
              <a:t> If </a:t>
            </a:r>
            <a:r>
              <a:rPr lang="en-US" dirty="0"/>
              <a:t>kick goes out of bounds on your side mark spot. If kick is down the middle, watch blocks ahead of runner, be prepared to take over coverage from R if runner moves into your area.  If kick is to your side, pick up runner and follow.  If kick is to opposite side observe legality of blocks away from </a:t>
            </a:r>
            <a:r>
              <a:rPr lang="en-US" dirty="0" smtClean="0"/>
              <a:t>ball.</a:t>
            </a:r>
          </a:p>
          <a:p>
            <a:r>
              <a:rPr lang="en-US" u="sng" dirty="0" smtClean="0"/>
              <a:t>Referee:</a:t>
            </a:r>
            <a:r>
              <a:rPr lang="en-US" dirty="0" smtClean="0"/>
              <a:t>  Position </a:t>
            </a:r>
            <a:r>
              <a:rPr lang="en-US" dirty="0"/>
              <a:t>on R’s </a:t>
            </a:r>
            <a:r>
              <a:rPr lang="en-US" dirty="0" smtClean="0"/>
              <a:t>Goal line at inbounds mark on HL side of field. </a:t>
            </a:r>
            <a:r>
              <a:rPr lang="en-US" dirty="0"/>
              <a:t>Count R players. </a:t>
            </a:r>
            <a:r>
              <a:rPr lang="en-US" dirty="0" smtClean="0"/>
              <a:t>After getting ready signs from crew, sound whistle to signal ready</a:t>
            </a:r>
            <a:r>
              <a:rPr lang="en-US" dirty="0"/>
              <a:t>. </a:t>
            </a:r>
            <a:r>
              <a:rPr lang="en-US" dirty="0" smtClean="0"/>
              <a:t>Rule on kicks going into </a:t>
            </a:r>
            <a:r>
              <a:rPr lang="en-US" smtClean="0"/>
              <a:t>end zone or near end zone. </a:t>
            </a:r>
            <a:r>
              <a:rPr lang="en-US" dirty="0"/>
              <a:t>If kick is down the middle, </a:t>
            </a:r>
            <a:r>
              <a:rPr lang="en-US" dirty="0" smtClean="0"/>
              <a:t>cover runner until releasing to other official. If </a:t>
            </a:r>
            <a:r>
              <a:rPr lang="en-US" dirty="0"/>
              <a:t>kick is to opposite side observe legality of blocks away from ball</a:t>
            </a:r>
            <a:r>
              <a:rPr lang="en-US" dirty="0" smtClean="0"/>
              <a:t>. After releasing runner to other official, observe action of players in vicinity of runner. Serve as clean-up behind, to the side of and around runner.</a:t>
            </a:r>
            <a:endParaRPr lang="en-US" dirty="0"/>
          </a:p>
          <a:p>
            <a:pPr lvl="1"/>
            <a:endParaRPr lang="en-US" dirty="0" smtClean="0"/>
          </a:p>
        </p:txBody>
      </p:sp>
    </p:spTree>
    <p:extLst>
      <p:ext uri="{BB962C8B-B14F-4D97-AF65-F5344CB8AC3E}">
        <p14:creationId xmlns:p14="http://schemas.microsoft.com/office/powerpoint/2010/main" val="19729821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stretch>
            <a:fillRect/>
          </a:stretch>
        </p:blipFill>
        <p:spPr>
          <a:xfrm>
            <a:off x="676275" y="532435"/>
            <a:ext cx="11007524" cy="6261903"/>
          </a:xfrm>
          <a:prstGeom prst="rect">
            <a:avLst/>
          </a:prstGeom>
        </p:spPr>
      </p:pic>
      <p:sp>
        <p:nvSpPr>
          <p:cNvPr id="8" name="Title 1"/>
          <p:cNvSpPr>
            <a:spLocks noGrp="1"/>
          </p:cNvSpPr>
          <p:nvPr>
            <p:ph type="title"/>
          </p:nvPr>
        </p:nvSpPr>
        <p:spPr>
          <a:xfrm>
            <a:off x="676275" y="106363"/>
            <a:ext cx="10515600" cy="426072"/>
          </a:xfrm>
        </p:spPr>
        <p:txBody>
          <a:bodyPr>
            <a:normAutofit fontScale="90000"/>
          </a:bodyPr>
          <a:lstStyle/>
          <a:p>
            <a:pPr algn="ctr"/>
            <a:r>
              <a:rPr lang="en-US" dirty="0" smtClean="0"/>
              <a:t>Free Kick Mechanics Five Man Crew</a:t>
            </a:r>
            <a:endParaRPr lang="en-US" dirty="0"/>
          </a:p>
        </p:txBody>
      </p:sp>
    </p:spTree>
    <p:extLst>
      <p:ext uri="{BB962C8B-B14F-4D97-AF65-F5344CB8AC3E}">
        <p14:creationId xmlns:p14="http://schemas.microsoft.com/office/powerpoint/2010/main" val="11359054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20091"/>
          </a:xfrm>
        </p:spPr>
        <p:txBody>
          <a:bodyPr>
            <a:normAutofit fontScale="90000"/>
          </a:bodyPr>
          <a:lstStyle/>
          <a:p>
            <a:pPr algn="ctr"/>
            <a:r>
              <a:rPr lang="en-US" dirty="0" smtClean="0"/>
              <a:t>Free Kicks</a:t>
            </a:r>
            <a:endParaRPr lang="en-US" dirty="0"/>
          </a:p>
        </p:txBody>
      </p:sp>
      <p:sp>
        <p:nvSpPr>
          <p:cNvPr id="3" name="Content Placeholder 2"/>
          <p:cNvSpPr>
            <a:spLocks noGrp="1"/>
          </p:cNvSpPr>
          <p:nvPr>
            <p:ph idx="1"/>
          </p:nvPr>
        </p:nvSpPr>
        <p:spPr>
          <a:xfrm>
            <a:off x="182880" y="707136"/>
            <a:ext cx="11826240" cy="5998464"/>
          </a:xfrm>
        </p:spPr>
        <p:txBody>
          <a:bodyPr/>
          <a:lstStyle/>
          <a:p>
            <a:pPr marL="0" indent="0">
              <a:buNone/>
            </a:pPr>
            <a:r>
              <a:rPr lang="en-US" dirty="0" smtClean="0"/>
              <a:t>The Rules:</a:t>
            </a:r>
          </a:p>
          <a:p>
            <a:r>
              <a:rPr lang="en-US" dirty="0" smtClean="0"/>
              <a:t>6-1-1	For any free kick, a free kick line, corresponding to a scrimmage line, is established for each team.  The lines are always 10 yards apart.  Unless moved by penalty, K’s free kick line is:</a:t>
            </a:r>
          </a:p>
          <a:p>
            <a:pPr lvl="1"/>
            <a:r>
              <a:rPr lang="en-US" dirty="0" smtClean="0"/>
              <a:t>a. Its 40 yard line for a kickoff.</a:t>
            </a:r>
          </a:p>
          <a:p>
            <a:pPr lvl="1"/>
            <a:r>
              <a:rPr lang="en-US" dirty="0"/>
              <a:t>b</a:t>
            </a:r>
            <a:r>
              <a:rPr lang="en-US" dirty="0" smtClean="0"/>
              <a:t>. Its 20 yard line after a safety.</a:t>
            </a:r>
          </a:p>
        </p:txBody>
      </p:sp>
    </p:spTree>
    <p:extLst>
      <p:ext uri="{BB962C8B-B14F-4D97-AF65-F5344CB8AC3E}">
        <p14:creationId xmlns:p14="http://schemas.microsoft.com/office/powerpoint/2010/main" val="216642136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1495"/>
            <a:ext cx="10515600" cy="289366"/>
          </a:xfrm>
        </p:spPr>
        <p:txBody>
          <a:bodyPr>
            <a:normAutofit fontScale="90000"/>
          </a:bodyPr>
          <a:lstStyle/>
          <a:p>
            <a:r>
              <a:rPr lang="en-US" dirty="0"/>
              <a:t>Free Kick Mechanics Five Man </a:t>
            </a:r>
            <a:r>
              <a:rPr lang="en-US" dirty="0" smtClean="0"/>
              <a:t>Crew On- Side Kicks</a:t>
            </a:r>
            <a:endParaRPr lang="en-US" dirty="0"/>
          </a:p>
        </p:txBody>
      </p:sp>
      <p:sp>
        <p:nvSpPr>
          <p:cNvPr id="3" name="Content Placeholder 2"/>
          <p:cNvSpPr>
            <a:spLocks noGrp="1"/>
          </p:cNvSpPr>
          <p:nvPr>
            <p:ph idx="1"/>
          </p:nvPr>
        </p:nvSpPr>
        <p:spPr>
          <a:xfrm>
            <a:off x="366531" y="833377"/>
            <a:ext cx="11458937" cy="5822067"/>
          </a:xfrm>
        </p:spPr>
        <p:txBody>
          <a:bodyPr>
            <a:normAutofit lnSpcReduction="10000"/>
          </a:bodyPr>
          <a:lstStyle/>
          <a:p>
            <a:r>
              <a:rPr lang="en-US" u="sng" dirty="0"/>
              <a:t>Back Judge</a:t>
            </a:r>
            <a:r>
              <a:rPr lang="en-US" u="sng" dirty="0" smtClean="0"/>
              <a:t>: </a:t>
            </a:r>
            <a:r>
              <a:rPr lang="en-US" dirty="0"/>
              <a:t>Position K’s restraining line opposite Press Box. Make sure kickers legally line up in 5 yard zone. Count K players. Have bean bag in hand. Clean-up sidelines</a:t>
            </a:r>
            <a:r>
              <a:rPr lang="en-US" dirty="0" smtClean="0"/>
              <a:t>. Treat </a:t>
            </a:r>
            <a:r>
              <a:rPr lang="en-US" dirty="0"/>
              <a:t>K’s restraining line as a </a:t>
            </a:r>
            <a:r>
              <a:rPr lang="en-US" dirty="0" smtClean="0"/>
              <a:t>plane. </a:t>
            </a:r>
            <a:r>
              <a:rPr lang="en-US" dirty="0"/>
              <a:t>Primarily responsible for pop-up kick. </a:t>
            </a:r>
            <a:r>
              <a:rPr lang="en-US" dirty="0" smtClean="0"/>
              <a:t>Primarily </a:t>
            </a:r>
            <a:r>
              <a:rPr lang="en-US" dirty="0"/>
              <a:t>responsible for illegal blocks by K and first touching by K</a:t>
            </a:r>
            <a:r>
              <a:rPr lang="en-US" dirty="0" smtClean="0"/>
              <a:t>. </a:t>
            </a:r>
            <a:r>
              <a:rPr lang="en-US" dirty="0"/>
              <a:t>You have coverage of K’s goal line. </a:t>
            </a:r>
            <a:endParaRPr lang="en-US" dirty="0" smtClean="0"/>
          </a:p>
          <a:p>
            <a:r>
              <a:rPr lang="en-US" u="sng" dirty="0" smtClean="0"/>
              <a:t>Line Judge: </a:t>
            </a:r>
            <a:r>
              <a:rPr lang="en-US" dirty="0"/>
              <a:t>Position </a:t>
            </a:r>
            <a:r>
              <a:rPr lang="en-US" dirty="0" smtClean="0"/>
              <a:t>K’s </a:t>
            </a:r>
            <a:r>
              <a:rPr lang="en-US" dirty="0"/>
              <a:t>restraining line </a:t>
            </a:r>
            <a:r>
              <a:rPr lang="en-US" dirty="0" smtClean="0"/>
              <a:t>Press Box side. </a:t>
            </a:r>
            <a:r>
              <a:rPr lang="en-US" dirty="0"/>
              <a:t>Make sure kickers legally line up in 5 yard zone. Count K players. Have bean bag in hand. Clean-up sidelines. Treat K’s restraining line as a plane. Primarily responsible for pop-up kick. Primarily responsible for illegal blocks by K and first touching by K. You have coverage of K’s goal line</a:t>
            </a:r>
            <a:r>
              <a:rPr lang="en-US" dirty="0" smtClean="0"/>
              <a:t>.</a:t>
            </a:r>
          </a:p>
          <a:p>
            <a:r>
              <a:rPr lang="en-US" u="sng" dirty="0"/>
              <a:t>Head </a:t>
            </a:r>
            <a:r>
              <a:rPr lang="en-US" u="sng" dirty="0" smtClean="0"/>
              <a:t>Linesman</a:t>
            </a:r>
            <a:r>
              <a:rPr lang="en-US" u="sng" dirty="0"/>
              <a:t>:</a:t>
            </a:r>
            <a:r>
              <a:rPr lang="en-US" dirty="0"/>
              <a:t>  Position on R’s </a:t>
            </a:r>
            <a:r>
              <a:rPr lang="en-US" dirty="0" smtClean="0"/>
              <a:t>restraining line</a:t>
            </a:r>
            <a:r>
              <a:rPr lang="en-US" dirty="0"/>
              <a:t>, opposite Press Box. Count R players</a:t>
            </a:r>
            <a:r>
              <a:rPr lang="en-US" dirty="0" smtClean="0"/>
              <a:t>. </a:t>
            </a:r>
            <a:r>
              <a:rPr lang="en-US" dirty="0"/>
              <a:t>Have bean bag in hand. Clean-up sidelines</a:t>
            </a:r>
            <a:r>
              <a:rPr lang="en-US" dirty="0" smtClean="0"/>
              <a:t>.  Know whether ball has crossed R’s restraining line.  Be alert for first touching by K.  Be alert for fair catch signal.  Be alert for kick catching interference.  If ball kicked deep, retreat downfield to assist R with coverage. </a:t>
            </a:r>
          </a:p>
          <a:p>
            <a:endParaRPr lang="en-US" dirty="0"/>
          </a:p>
          <a:p>
            <a:endParaRPr lang="en-US" dirty="0"/>
          </a:p>
        </p:txBody>
      </p:sp>
    </p:spTree>
    <p:extLst>
      <p:ext uri="{BB962C8B-B14F-4D97-AF65-F5344CB8AC3E}">
        <p14:creationId xmlns:p14="http://schemas.microsoft.com/office/powerpoint/2010/main" val="31492412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94631"/>
          </a:xfrm>
        </p:spPr>
        <p:txBody>
          <a:bodyPr>
            <a:normAutofit fontScale="90000"/>
          </a:bodyPr>
          <a:lstStyle/>
          <a:p>
            <a:r>
              <a:rPr lang="en-US" dirty="0"/>
              <a:t>Free Kick Mechanics Five Man Crew On- Side Kicks</a:t>
            </a:r>
          </a:p>
        </p:txBody>
      </p:sp>
      <p:sp>
        <p:nvSpPr>
          <p:cNvPr id="3" name="Content Placeholder 2"/>
          <p:cNvSpPr>
            <a:spLocks noGrp="1"/>
          </p:cNvSpPr>
          <p:nvPr>
            <p:ph idx="1"/>
          </p:nvPr>
        </p:nvSpPr>
        <p:spPr>
          <a:xfrm>
            <a:off x="266217" y="879676"/>
            <a:ext cx="11713579" cy="5787342"/>
          </a:xfrm>
        </p:spPr>
        <p:txBody>
          <a:bodyPr/>
          <a:lstStyle/>
          <a:p>
            <a:r>
              <a:rPr lang="en-US" u="sng" dirty="0" smtClean="0"/>
              <a:t>Umpire:</a:t>
            </a:r>
            <a:r>
              <a:rPr lang="en-US" dirty="0" smtClean="0"/>
              <a:t>  </a:t>
            </a:r>
            <a:r>
              <a:rPr lang="en-US" dirty="0"/>
              <a:t>Position on R’s restraining line, </a:t>
            </a:r>
            <a:r>
              <a:rPr lang="en-US" dirty="0" smtClean="0"/>
              <a:t>Press Box side. </a:t>
            </a:r>
            <a:r>
              <a:rPr lang="en-US" dirty="0"/>
              <a:t>Count R players. Have bean bag in hand. Clean-up sidelines.  Know whether ball has crossed R’s restraining line.  Be alert for first touching by K.  Be alert for fair catch signal.  Be alert for kick catching interference.  If ball kicked deep, retreat downfield to assist R with coverage. </a:t>
            </a:r>
            <a:endParaRPr lang="en-US" dirty="0" smtClean="0"/>
          </a:p>
          <a:p>
            <a:r>
              <a:rPr lang="en-US" u="sng" dirty="0"/>
              <a:t>Referee:</a:t>
            </a:r>
            <a:r>
              <a:rPr lang="en-US" dirty="0"/>
              <a:t>  Position on R’s 10 yard line, middle of field.  Be alert to assist other crew members</a:t>
            </a:r>
            <a:r>
              <a:rPr lang="en-US" dirty="0" smtClean="0"/>
              <a:t>.  If ball kicked deep, take coverage of returner and block in immediate vicinity.</a:t>
            </a:r>
            <a:endParaRPr lang="en-US" dirty="0"/>
          </a:p>
          <a:p>
            <a:endParaRPr lang="en-US" dirty="0"/>
          </a:p>
          <a:p>
            <a:endParaRPr lang="en-US" dirty="0"/>
          </a:p>
        </p:txBody>
      </p:sp>
    </p:spTree>
    <p:extLst>
      <p:ext uri="{BB962C8B-B14F-4D97-AF65-F5344CB8AC3E}">
        <p14:creationId xmlns:p14="http://schemas.microsoft.com/office/powerpoint/2010/main" val="8652797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11321"/>
          </a:xfrm>
        </p:spPr>
        <p:txBody>
          <a:bodyPr>
            <a:normAutofit fontScale="90000"/>
          </a:bodyPr>
          <a:lstStyle/>
          <a:p>
            <a:pPr algn="ctr"/>
            <a:r>
              <a:rPr lang="en-US" dirty="0"/>
              <a:t>Free Kick Mechanics </a:t>
            </a:r>
            <a:r>
              <a:rPr lang="en-US" dirty="0" smtClean="0"/>
              <a:t>Following A Fair Catch</a:t>
            </a:r>
            <a:br>
              <a:rPr lang="en-US" dirty="0" smtClean="0"/>
            </a:br>
            <a:r>
              <a:rPr lang="en-US" dirty="0" smtClean="0"/>
              <a:t>Seven </a:t>
            </a:r>
            <a:r>
              <a:rPr lang="en-US" dirty="0"/>
              <a:t>Man Crew</a:t>
            </a:r>
          </a:p>
        </p:txBody>
      </p:sp>
      <p:sp>
        <p:nvSpPr>
          <p:cNvPr id="3" name="Content Placeholder 2"/>
          <p:cNvSpPr>
            <a:spLocks noGrp="1"/>
          </p:cNvSpPr>
          <p:nvPr>
            <p:ph idx="1"/>
          </p:nvPr>
        </p:nvSpPr>
        <p:spPr>
          <a:xfrm>
            <a:off x="254643" y="1319514"/>
            <a:ext cx="11632557" cy="5324354"/>
          </a:xfrm>
        </p:spPr>
        <p:txBody>
          <a:bodyPr/>
          <a:lstStyle/>
          <a:p>
            <a:r>
              <a:rPr lang="en-US" u="sng" dirty="0">
                <a:latin typeface="Calibri" panose="020F0502020204030204" pitchFamily="34" charset="0"/>
                <a:ea typeface="Calibri" panose="020F0502020204030204" pitchFamily="34" charset="0"/>
                <a:cs typeface="Times New Roman" panose="02020603050405020304" pitchFamily="18" charset="0"/>
              </a:rPr>
              <a:t>Umpire and Back </a:t>
            </a:r>
            <a:r>
              <a:rPr lang="en-US" u="sng" dirty="0" smtClean="0">
                <a:latin typeface="Calibri" panose="020F0502020204030204" pitchFamily="34" charset="0"/>
                <a:ea typeface="Calibri" panose="020F0502020204030204" pitchFamily="34" charset="0"/>
                <a:cs typeface="Times New Roman" panose="02020603050405020304" pitchFamily="18" charset="0"/>
              </a:rPr>
              <a:t>Judge:</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a:t>Initial position </a:t>
            </a:r>
            <a:r>
              <a:rPr lang="en-US" dirty="0" smtClean="0"/>
              <a:t>on kicker’s </a:t>
            </a:r>
            <a:r>
              <a:rPr lang="en-US" dirty="0"/>
              <a:t>free kick line. You are responsible for determining that kicking team is on side at time of kick. Ensure Team K players are within 5 yards of their restraining line, and be alert that there are at least 4 players on each side of the kicker. </a:t>
            </a:r>
            <a:endParaRPr lang="en-US" dirty="0" smtClean="0"/>
          </a:p>
          <a:p>
            <a:r>
              <a:rPr lang="en-US" u="sng" dirty="0">
                <a:latin typeface="Calibri" panose="020F0502020204030204" pitchFamily="34" charset="0"/>
                <a:ea typeface="Calibri" panose="020F0502020204030204" pitchFamily="34" charset="0"/>
                <a:cs typeface="Times New Roman" panose="02020603050405020304" pitchFamily="18" charset="0"/>
              </a:rPr>
              <a:t>Head Linesman and Line Judge</a:t>
            </a:r>
            <a:r>
              <a:rPr lang="en-US" u="sng" dirty="0" smtClean="0">
                <a:latin typeface="Calibri" panose="020F0502020204030204" pitchFamily="34" charset="0"/>
                <a:ea typeface="Calibri" panose="020F0502020204030204" pitchFamily="34" charset="0"/>
                <a:cs typeface="Times New Roman" panose="02020603050405020304" pitchFamily="18" charset="0"/>
              </a:rPr>
              <a:t>: </a:t>
            </a:r>
            <a:r>
              <a:rPr lang="en-US" dirty="0"/>
              <a:t>Initial position is </a:t>
            </a:r>
            <a:r>
              <a:rPr lang="en-US" dirty="0" smtClean="0"/>
              <a:t>on </a:t>
            </a:r>
            <a:r>
              <a:rPr lang="en-US" dirty="0"/>
              <a:t>your sideline at goal line pylon. </a:t>
            </a:r>
            <a:endParaRPr lang="en-US" dirty="0" smtClean="0"/>
          </a:p>
          <a:p>
            <a:r>
              <a:rPr lang="en-US" u="sng" dirty="0"/>
              <a:t>Field </a:t>
            </a:r>
            <a:r>
              <a:rPr lang="en-US" u="sng" dirty="0" smtClean="0"/>
              <a:t>Judge: </a:t>
            </a:r>
            <a:r>
              <a:rPr lang="en-US" dirty="0"/>
              <a:t>Initial position is </a:t>
            </a:r>
            <a:r>
              <a:rPr lang="en-US" dirty="0" smtClean="0"/>
              <a:t>on receiver's </a:t>
            </a:r>
            <a:r>
              <a:rPr lang="en-US" dirty="0"/>
              <a:t>restraining line. You are responsible to see to it that receivers remain behind their restraining line until ball is kicked. </a:t>
            </a:r>
            <a:endParaRPr lang="en-US" dirty="0" smtClean="0"/>
          </a:p>
          <a:p>
            <a:r>
              <a:rPr lang="en-US" u="sng" dirty="0" smtClean="0"/>
              <a:t>Referee and Side Judge:</a:t>
            </a:r>
            <a:r>
              <a:rPr lang="en-US" dirty="0" smtClean="0"/>
              <a:t>  Behind goal post.  Side Judge responsible for cross bar. </a:t>
            </a:r>
            <a:r>
              <a:rPr lang="en-US" dirty="0"/>
              <a:t>Ensure that there are at least 4 players on each side of the kicker when the ball is kicked</a:t>
            </a:r>
            <a:r>
              <a:rPr lang="en-US" dirty="0" smtClean="0"/>
              <a:t>.  Rule on whether kick is successful. </a:t>
            </a:r>
            <a:endParaRPr lang="en-US" dirty="0"/>
          </a:p>
        </p:txBody>
      </p:sp>
    </p:spTree>
    <p:extLst>
      <p:ext uri="{BB962C8B-B14F-4D97-AF65-F5344CB8AC3E}">
        <p14:creationId xmlns:p14="http://schemas.microsoft.com/office/powerpoint/2010/main" val="2559708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067" y="1307938"/>
            <a:ext cx="11690431" cy="5393803"/>
          </a:xfrm>
        </p:spPr>
        <p:txBody>
          <a:bodyPr/>
          <a:lstStyle/>
          <a:p>
            <a:r>
              <a:rPr lang="en-US" u="sng" dirty="0" smtClean="0"/>
              <a:t>Referee and Umpire:  </a:t>
            </a:r>
            <a:r>
              <a:rPr lang="en-US" dirty="0"/>
              <a:t>Behind goal post.  </a:t>
            </a:r>
            <a:r>
              <a:rPr lang="en-US" dirty="0" smtClean="0"/>
              <a:t>Umpire responsible </a:t>
            </a:r>
            <a:r>
              <a:rPr lang="en-US" dirty="0"/>
              <a:t>for cross bar. Ensure that there are at least 4 players on each side of the kicker when the ball is kicked. </a:t>
            </a:r>
            <a:r>
              <a:rPr lang="en-US" dirty="0" smtClean="0"/>
              <a:t>Rule on whether kick is successful.</a:t>
            </a:r>
          </a:p>
          <a:p>
            <a:r>
              <a:rPr lang="en-US" u="sng" dirty="0"/>
              <a:t>Back Judge: </a:t>
            </a:r>
            <a:r>
              <a:rPr lang="en-US" dirty="0"/>
              <a:t>Position K’s restraining line opposite Press Box</a:t>
            </a:r>
            <a:r>
              <a:rPr lang="en-US" dirty="0" smtClean="0"/>
              <a:t>.  Be sure K does not encroach before kick.</a:t>
            </a:r>
          </a:p>
          <a:p>
            <a:r>
              <a:rPr lang="en-US" u="sng" dirty="0"/>
              <a:t>Line Judge:</a:t>
            </a:r>
            <a:r>
              <a:rPr lang="en-US" dirty="0"/>
              <a:t>  Position on R’s restraining </a:t>
            </a:r>
            <a:r>
              <a:rPr lang="en-US" dirty="0" smtClean="0"/>
              <a:t>line. </a:t>
            </a:r>
            <a:r>
              <a:rPr lang="en-US" dirty="0"/>
              <a:t>Press Box side</a:t>
            </a:r>
            <a:r>
              <a:rPr lang="en-US" dirty="0" smtClean="0"/>
              <a:t>.  Be sure R does not encroach before kick.</a:t>
            </a:r>
          </a:p>
          <a:p>
            <a:r>
              <a:rPr lang="en-US" u="sng" dirty="0"/>
              <a:t>Head Linesman:</a:t>
            </a:r>
            <a:r>
              <a:rPr lang="en-US" dirty="0"/>
              <a:t>  Position on </a:t>
            </a:r>
            <a:r>
              <a:rPr lang="en-US"/>
              <a:t>R’s </a:t>
            </a:r>
            <a:r>
              <a:rPr lang="en-US" smtClean="0"/>
              <a:t>goal </a:t>
            </a:r>
            <a:r>
              <a:rPr lang="en-US" dirty="0"/>
              <a:t>line, opposite Press Box.</a:t>
            </a:r>
            <a:endParaRPr lang="en-US" dirty="0" smtClean="0"/>
          </a:p>
          <a:p>
            <a:endParaRPr lang="en-US" dirty="0" smtClean="0"/>
          </a:p>
          <a:p>
            <a:endParaRPr lang="en-US" dirty="0" smtClean="0"/>
          </a:p>
          <a:p>
            <a:endParaRPr lang="en-US" dirty="0"/>
          </a:p>
          <a:p>
            <a:endParaRPr lang="en-US" u="sng" dirty="0"/>
          </a:p>
        </p:txBody>
      </p:sp>
      <p:sp>
        <p:nvSpPr>
          <p:cNvPr id="4" name="Title 1"/>
          <p:cNvSpPr>
            <a:spLocks noGrp="1"/>
          </p:cNvSpPr>
          <p:nvPr>
            <p:ph type="title"/>
          </p:nvPr>
        </p:nvSpPr>
        <p:spPr>
          <a:xfrm>
            <a:off x="838200" y="365125"/>
            <a:ext cx="10515600" cy="792343"/>
          </a:xfrm>
        </p:spPr>
        <p:txBody>
          <a:bodyPr>
            <a:normAutofit fontScale="90000"/>
          </a:bodyPr>
          <a:lstStyle/>
          <a:p>
            <a:pPr algn="ctr"/>
            <a:r>
              <a:rPr lang="en-US" dirty="0"/>
              <a:t>Free Kick Mechanics </a:t>
            </a:r>
            <a:r>
              <a:rPr lang="en-US" dirty="0" smtClean="0"/>
              <a:t>Following A Fair Catch</a:t>
            </a:r>
            <a:br>
              <a:rPr lang="en-US" dirty="0" smtClean="0"/>
            </a:br>
            <a:r>
              <a:rPr lang="en-US" dirty="0" smtClean="0"/>
              <a:t>Five </a:t>
            </a:r>
            <a:r>
              <a:rPr lang="en-US" dirty="0"/>
              <a:t>Man Crew</a:t>
            </a:r>
          </a:p>
        </p:txBody>
      </p:sp>
    </p:spTree>
    <p:extLst>
      <p:ext uri="{BB962C8B-B14F-4D97-AF65-F5344CB8AC3E}">
        <p14:creationId xmlns:p14="http://schemas.microsoft.com/office/powerpoint/2010/main" val="1348169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20091"/>
          </a:xfrm>
        </p:spPr>
        <p:txBody>
          <a:bodyPr>
            <a:normAutofit fontScale="90000"/>
          </a:bodyPr>
          <a:lstStyle/>
          <a:p>
            <a:pPr algn="ctr"/>
            <a:r>
              <a:rPr lang="en-US" dirty="0" smtClean="0"/>
              <a:t>Free Kicks</a:t>
            </a:r>
            <a:endParaRPr lang="en-US" dirty="0"/>
          </a:p>
        </p:txBody>
      </p:sp>
      <p:sp>
        <p:nvSpPr>
          <p:cNvPr id="3" name="Content Placeholder 2"/>
          <p:cNvSpPr>
            <a:spLocks noGrp="1"/>
          </p:cNvSpPr>
          <p:nvPr>
            <p:ph idx="1"/>
          </p:nvPr>
        </p:nvSpPr>
        <p:spPr>
          <a:xfrm>
            <a:off x="182880" y="707136"/>
            <a:ext cx="11826240" cy="5998464"/>
          </a:xfrm>
        </p:spPr>
        <p:txBody>
          <a:bodyPr/>
          <a:lstStyle/>
          <a:p>
            <a:pPr marL="0" indent="0">
              <a:buNone/>
            </a:pPr>
            <a:r>
              <a:rPr lang="en-US" dirty="0" smtClean="0"/>
              <a:t>The Rules:</a:t>
            </a:r>
          </a:p>
          <a:p>
            <a:r>
              <a:rPr lang="en-US" dirty="0" smtClean="0"/>
              <a:t>6-1-1	For any free kick, a free kick line, corresponding to a scrimmage line, is established for each team.  The lines are always 10 yards apart.  Unless moved by penalty, K’s free kick line is:</a:t>
            </a:r>
          </a:p>
          <a:p>
            <a:pPr lvl="1"/>
            <a:r>
              <a:rPr lang="en-US" dirty="0" smtClean="0"/>
              <a:t>a. Its 40 yard line for a kickoff.</a:t>
            </a:r>
          </a:p>
          <a:p>
            <a:pPr lvl="1"/>
            <a:r>
              <a:rPr lang="en-US" dirty="0"/>
              <a:t>b</a:t>
            </a:r>
            <a:r>
              <a:rPr lang="en-US" dirty="0" smtClean="0"/>
              <a:t>. Its 20 yard line after a safety.</a:t>
            </a:r>
          </a:p>
          <a:p>
            <a:pPr lvl="1"/>
            <a:r>
              <a:rPr lang="en-US" dirty="0"/>
              <a:t>c</a:t>
            </a:r>
            <a:r>
              <a:rPr lang="en-US" dirty="0" smtClean="0"/>
              <a:t>. The yard line through the spot of the catch following a fair catch.</a:t>
            </a:r>
          </a:p>
          <a:p>
            <a:pPr marL="457200" lvl="1" indent="0">
              <a:buNone/>
            </a:pPr>
            <a:endParaRPr lang="en-US" dirty="0"/>
          </a:p>
        </p:txBody>
      </p:sp>
    </p:spTree>
    <p:extLst>
      <p:ext uri="{BB962C8B-B14F-4D97-AF65-F5344CB8AC3E}">
        <p14:creationId xmlns:p14="http://schemas.microsoft.com/office/powerpoint/2010/main" val="6495430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20091"/>
          </a:xfrm>
        </p:spPr>
        <p:txBody>
          <a:bodyPr>
            <a:normAutofit fontScale="90000"/>
          </a:bodyPr>
          <a:lstStyle/>
          <a:p>
            <a:pPr algn="ctr"/>
            <a:r>
              <a:rPr lang="en-US" dirty="0" smtClean="0"/>
              <a:t>Free Kicks</a:t>
            </a:r>
            <a:endParaRPr lang="en-US" dirty="0"/>
          </a:p>
        </p:txBody>
      </p:sp>
      <p:sp>
        <p:nvSpPr>
          <p:cNvPr id="3" name="Content Placeholder 2"/>
          <p:cNvSpPr>
            <a:spLocks noGrp="1"/>
          </p:cNvSpPr>
          <p:nvPr>
            <p:ph idx="1"/>
          </p:nvPr>
        </p:nvSpPr>
        <p:spPr>
          <a:xfrm>
            <a:off x="182880" y="707136"/>
            <a:ext cx="11826240" cy="5998464"/>
          </a:xfrm>
        </p:spPr>
        <p:txBody>
          <a:bodyPr/>
          <a:lstStyle/>
          <a:p>
            <a:pPr marL="0" indent="0">
              <a:buNone/>
            </a:pPr>
            <a:r>
              <a:rPr lang="en-US" dirty="0" smtClean="0"/>
              <a:t>The Rules:</a:t>
            </a:r>
          </a:p>
          <a:p>
            <a:r>
              <a:rPr lang="en-US" dirty="0" smtClean="0"/>
              <a:t>6-1-1	For any free kick, a free-kick line, corresponding to a scrimmage line, is established for each team.  The lines are always 10 yards apart.  Unless moved by penalty, K’s free-kick line is:</a:t>
            </a:r>
          </a:p>
          <a:p>
            <a:pPr lvl="1"/>
            <a:r>
              <a:rPr lang="en-US" dirty="0" smtClean="0"/>
              <a:t>a. Its 40 yard line for a kickoff.</a:t>
            </a:r>
          </a:p>
          <a:p>
            <a:pPr lvl="1"/>
            <a:r>
              <a:rPr lang="en-US" dirty="0"/>
              <a:t>b</a:t>
            </a:r>
            <a:r>
              <a:rPr lang="en-US" dirty="0" smtClean="0"/>
              <a:t>. Its 20 yard line after a safety.</a:t>
            </a:r>
          </a:p>
          <a:p>
            <a:pPr lvl="1"/>
            <a:r>
              <a:rPr lang="en-US" dirty="0"/>
              <a:t>c</a:t>
            </a:r>
            <a:r>
              <a:rPr lang="en-US" dirty="0" smtClean="0"/>
              <a:t>. The yard line through the spot of the catch following a fair catch.</a:t>
            </a:r>
          </a:p>
          <a:p>
            <a:pPr lvl="1"/>
            <a:r>
              <a:rPr lang="en-US" dirty="0" smtClean="0"/>
              <a:t>d. The yard line through the spot of an awarded fair catch.</a:t>
            </a:r>
          </a:p>
          <a:p>
            <a:pPr lvl="1"/>
            <a:endParaRPr lang="en-US" dirty="0"/>
          </a:p>
        </p:txBody>
      </p:sp>
    </p:spTree>
    <p:extLst>
      <p:ext uri="{BB962C8B-B14F-4D97-AF65-F5344CB8AC3E}">
        <p14:creationId xmlns:p14="http://schemas.microsoft.com/office/powerpoint/2010/main" val="661128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688" y="752728"/>
            <a:ext cx="11838432" cy="5940679"/>
          </a:xfrm>
        </p:spPr>
        <p:txBody>
          <a:bodyPr/>
          <a:lstStyle/>
          <a:p>
            <a:pPr marL="0" indent="0">
              <a:buNone/>
            </a:pPr>
            <a:r>
              <a:rPr lang="en-US" dirty="0" smtClean="0"/>
              <a:t>Rules (Continued):</a:t>
            </a:r>
          </a:p>
          <a:p>
            <a:r>
              <a:rPr lang="en-US" dirty="0" smtClean="0"/>
              <a:t>6-1-3	After the ball is marked ready for play, and until the ball is kicked, the following formation requirements must be met:</a:t>
            </a:r>
            <a:endParaRPr lang="en-US" dirty="0"/>
          </a:p>
        </p:txBody>
      </p:sp>
      <p:sp>
        <p:nvSpPr>
          <p:cNvPr id="4" name="Title 1"/>
          <p:cNvSpPr>
            <a:spLocks noGrp="1"/>
          </p:cNvSpPr>
          <p:nvPr>
            <p:ph type="title"/>
          </p:nvPr>
        </p:nvSpPr>
        <p:spPr>
          <a:xfrm>
            <a:off x="838200" y="365125"/>
            <a:ext cx="10515600" cy="220091"/>
          </a:xfrm>
        </p:spPr>
        <p:txBody>
          <a:bodyPr>
            <a:normAutofit fontScale="90000"/>
          </a:bodyPr>
          <a:lstStyle/>
          <a:p>
            <a:pPr algn="ctr"/>
            <a:r>
              <a:rPr lang="en-US" dirty="0" smtClean="0"/>
              <a:t>Free Kicks</a:t>
            </a:r>
            <a:endParaRPr lang="en-US" dirty="0"/>
          </a:p>
        </p:txBody>
      </p:sp>
    </p:spTree>
    <p:extLst>
      <p:ext uri="{BB962C8B-B14F-4D97-AF65-F5344CB8AC3E}">
        <p14:creationId xmlns:p14="http://schemas.microsoft.com/office/powerpoint/2010/main" val="42877849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688" y="752728"/>
            <a:ext cx="11838432" cy="5940679"/>
          </a:xfrm>
        </p:spPr>
        <p:txBody>
          <a:bodyPr/>
          <a:lstStyle/>
          <a:p>
            <a:pPr marL="0" indent="0">
              <a:buNone/>
            </a:pPr>
            <a:r>
              <a:rPr lang="en-US" dirty="0" smtClean="0"/>
              <a:t>Rules (Continued):</a:t>
            </a:r>
          </a:p>
          <a:p>
            <a:r>
              <a:rPr lang="en-US" dirty="0" smtClean="0"/>
              <a:t>6-1-3	After the ball is marked ready for play, and until the ball is kicked, the following formation requirements must be met:</a:t>
            </a:r>
          </a:p>
          <a:p>
            <a:pPr lvl="1"/>
            <a:r>
              <a:rPr lang="en-US" dirty="0" smtClean="0"/>
              <a:t>a. No player, other than the kicker and holder for a place kick, may be beyond his free kick line.</a:t>
            </a:r>
          </a:p>
        </p:txBody>
      </p:sp>
      <p:sp>
        <p:nvSpPr>
          <p:cNvPr id="4" name="Title 1"/>
          <p:cNvSpPr>
            <a:spLocks noGrp="1"/>
          </p:cNvSpPr>
          <p:nvPr>
            <p:ph type="title"/>
          </p:nvPr>
        </p:nvSpPr>
        <p:spPr>
          <a:xfrm>
            <a:off x="838200" y="365125"/>
            <a:ext cx="10515600" cy="220091"/>
          </a:xfrm>
        </p:spPr>
        <p:txBody>
          <a:bodyPr>
            <a:normAutofit fontScale="90000"/>
          </a:bodyPr>
          <a:lstStyle/>
          <a:p>
            <a:pPr algn="ctr"/>
            <a:r>
              <a:rPr lang="en-US" dirty="0" smtClean="0"/>
              <a:t>Free Kicks</a:t>
            </a:r>
            <a:endParaRPr lang="en-US" dirty="0"/>
          </a:p>
        </p:txBody>
      </p:sp>
    </p:spTree>
    <p:extLst>
      <p:ext uri="{BB962C8B-B14F-4D97-AF65-F5344CB8AC3E}">
        <p14:creationId xmlns:p14="http://schemas.microsoft.com/office/powerpoint/2010/main" val="764714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688" y="752728"/>
            <a:ext cx="11838432" cy="5940679"/>
          </a:xfrm>
        </p:spPr>
        <p:txBody>
          <a:bodyPr/>
          <a:lstStyle/>
          <a:p>
            <a:pPr marL="0" indent="0">
              <a:buNone/>
            </a:pPr>
            <a:r>
              <a:rPr lang="en-US" dirty="0" smtClean="0"/>
              <a:t>Rules (Continued):</a:t>
            </a:r>
          </a:p>
          <a:p>
            <a:r>
              <a:rPr lang="en-US" dirty="0" smtClean="0"/>
              <a:t>6-1-3	After the ball is marked ready for play, and until the ball is kicked, the following formation requirements must be met:</a:t>
            </a:r>
          </a:p>
          <a:p>
            <a:pPr lvl="1"/>
            <a:r>
              <a:rPr lang="en-US" dirty="0" smtClean="0"/>
              <a:t>a. No player, other than the kicker and holder for a place kick, may be beyond his free kick line.</a:t>
            </a:r>
          </a:p>
          <a:p>
            <a:pPr lvl="1"/>
            <a:r>
              <a:rPr lang="en-US" dirty="0" smtClean="0"/>
              <a:t>b. No K players, other than the kicker, may be more the 5 yards behind the kickers free kick line. </a:t>
            </a:r>
            <a:endParaRPr lang="en-US" dirty="0"/>
          </a:p>
        </p:txBody>
      </p:sp>
      <p:sp>
        <p:nvSpPr>
          <p:cNvPr id="4" name="Title 1"/>
          <p:cNvSpPr>
            <a:spLocks noGrp="1"/>
          </p:cNvSpPr>
          <p:nvPr>
            <p:ph type="title"/>
          </p:nvPr>
        </p:nvSpPr>
        <p:spPr>
          <a:xfrm>
            <a:off x="838200" y="365125"/>
            <a:ext cx="10515600" cy="220091"/>
          </a:xfrm>
        </p:spPr>
        <p:txBody>
          <a:bodyPr>
            <a:normAutofit fontScale="90000"/>
          </a:bodyPr>
          <a:lstStyle/>
          <a:p>
            <a:pPr algn="ctr"/>
            <a:r>
              <a:rPr lang="en-US" dirty="0" smtClean="0"/>
              <a:t>Free Kicks</a:t>
            </a:r>
            <a:endParaRPr lang="en-US" dirty="0"/>
          </a:p>
        </p:txBody>
      </p:sp>
    </p:spTree>
    <p:extLst>
      <p:ext uri="{BB962C8B-B14F-4D97-AF65-F5344CB8AC3E}">
        <p14:creationId xmlns:p14="http://schemas.microsoft.com/office/powerpoint/2010/main" val="41256027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688" y="752728"/>
            <a:ext cx="11838432" cy="5940679"/>
          </a:xfrm>
        </p:spPr>
        <p:txBody>
          <a:bodyPr/>
          <a:lstStyle/>
          <a:p>
            <a:pPr marL="0" indent="0">
              <a:buNone/>
            </a:pPr>
            <a:r>
              <a:rPr lang="en-US" dirty="0" smtClean="0"/>
              <a:t>Rules (Continued):</a:t>
            </a:r>
          </a:p>
          <a:p>
            <a:pPr indent="3175"/>
            <a:r>
              <a:rPr lang="en-US" dirty="0" smtClean="0"/>
              <a:t>6-1-3	After the ball is marked ready for play, and until the ball is kicked, the following formation requirements must be met:</a:t>
            </a:r>
          </a:p>
          <a:p>
            <a:pPr lvl="1"/>
            <a:r>
              <a:rPr lang="en-US" dirty="0" smtClean="0"/>
              <a:t>a. No player, other than the kicker and holder for a place kick, may be beyond his free kick line.</a:t>
            </a:r>
          </a:p>
          <a:p>
            <a:pPr lvl="1"/>
            <a:r>
              <a:rPr lang="en-US" dirty="0" smtClean="0"/>
              <a:t>b. No K players, other than the kicker, may be more the 5 yards behind the kickers free kick line. </a:t>
            </a:r>
          </a:p>
          <a:p>
            <a:pPr marL="341313" lvl="1" indent="-109538"/>
            <a:r>
              <a:rPr lang="en-US" sz="2800" dirty="0" smtClean="0"/>
              <a:t>6-1-4	At the time the ball is kicked, at least 4 players must be on each side of the kicker.</a:t>
            </a:r>
            <a:endParaRPr lang="en-US" sz="2800" dirty="0"/>
          </a:p>
        </p:txBody>
      </p:sp>
      <p:sp>
        <p:nvSpPr>
          <p:cNvPr id="4" name="Title 1"/>
          <p:cNvSpPr>
            <a:spLocks noGrp="1"/>
          </p:cNvSpPr>
          <p:nvPr>
            <p:ph type="title"/>
          </p:nvPr>
        </p:nvSpPr>
        <p:spPr>
          <a:xfrm>
            <a:off x="838200" y="365125"/>
            <a:ext cx="10515600" cy="220091"/>
          </a:xfrm>
        </p:spPr>
        <p:txBody>
          <a:bodyPr>
            <a:normAutofit fontScale="90000"/>
          </a:bodyPr>
          <a:lstStyle/>
          <a:p>
            <a:pPr algn="ctr"/>
            <a:r>
              <a:rPr lang="en-US" dirty="0" smtClean="0"/>
              <a:t>Free Kicks</a:t>
            </a:r>
            <a:endParaRPr lang="en-US" dirty="0"/>
          </a:p>
        </p:txBody>
      </p:sp>
    </p:spTree>
    <p:extLst>
      <p:ext uri="{BB962C8B-B14F-4D97-AF65-F5344CB8AC3E}">
        <p14:creationId xmlns:p14="http://schemas.microsoft.com/office/powerpoint/2010/main" val="26884037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2907</TotalTime>
  <Words>2005</Words>
  <Application>Microsoft Office PowerPoint</Application>
  <PresentationFormat>Custom</PresentationFormat>
  <Paragraphs>153</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Free Kicks</vt:lpstr>
      <vt:lpstr>Free Kicks</vt:lpstr>
      <vt:lpstr>Free Kicks</vt:lpstr>
      <vt:lpstr>Free Kicks</vt:lpstr>
      <vt:lpstr>Free Kicks</vt:lpstr>
      <vt:lpstr>Free Kicks</vt:lpstr>
      <vt:lpstr>Free Kicks</vt:lpstr>
      <vt:lpstr>Free Kicks</vt:lpstr>
      <vt:lpstr>Free Kicks</vt:lpstr>
      <vt:lpstr>Free Kicks</vt:lpstr>
      <vt:lpstr>Free Kicks</vt:lpstr>
      <vt:lpstr>Free Kicks</vt:lpstr>
      <vt:lpstr>Free Kicks</vt:lpstr>
      <vt:lpstr>Free Kicks</vt:lpstr>
      <vt:lpstr>Free Kicks</vt:lpstr>
      <vt:lpstr>Free Kicks</vt:lpstr>
      <vt:lpstr>Free Kicks</vt:lpstr>
      <vt:lpstr>Free Kicks</vt:lpstr>
      <vt:lpstr>Free Kicks</vt:lpstr>
      <vt:lpstr>Free Kick Mechanics Seven Man Crew</vt:lpstr>
      <vt:lpstr>Free Kick Mechanics Seven Man Crew</vt:lpstr>
      <vt:lpstr>Free Kick Mechanics Seven Man Crew</vt:lpstr>
      <vt:lpstr>Free Kick Mechanics Seven Man Crew-On-Side Kicks</vt:lpstr>
      <vt:lpstr>Free Kick Mechanics Seven Man Crew-On-Side Kicks</vt:lpstr>
      <vt:lpstr>Free Kick Mechanics Seven Man Crew-On-Side Kicks</vt:lpstr>
      <vt:lpstr>Free Kick Mechanics Five Man Crew</vt:lpstr>
      <vt:lpstr>Free Kick Mechanics Five Man Crew</vt:lpstr>
      <vt:lpstr>Free Kick Mechanics Five Man Crew</vt:lpstr>
      <vt:lpstr>Free Kick Mechanics Five Man Crew</vt:lpstr>
      <vt:lpstr>Free Kick Mechanics Five Man Crew On- Side Kicks</vt:lpstr>
      <vt:lpstr>Free Kick Mechanics Five Man Crew On- Side Kicks</vt:lpstr>
      <vt:lpstr>Free Kick Mechanics Following A Fair Catch Seven Man Crew</vt:lpstr>
      <vt:lpstr>Free Kick Mechanics Following A Fair Catch Five Man Crew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 for April 26, 2018</dc:title>
  <dc:creator>Harry Birkhimer</dc:creator>
  <cp:lastModifiedBy>MIke</cp:lastModifiedBy>
  <cp:revision>179</cp:revision>
  <dcterms:created xsi:type="dcterms:W3CDTF">2018-04-24T12:51:33Z</dcterms:created>
  <dcterms:modified xsi:type="dcterms:W3CDTF">2020-09-04T13:46:04Z</dcterms:modified>
</cp:coreProperties>
</file>