
<file path=[Content_Types].xml><?xml version="1.0" encoding="utf-8"?>
<Types xmlns="http://schemas.openxmlformats.org/package/2006/content-types">
  <Default Extension="png" ContentType="image/png"/>
  <Default Extension="mov" ContentType="video/quicktime"/>
  <Default Extension="emf" ContentType="image/x-emf"/>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83" r:id="rId3"/>
    <p:sldId id="279" r:id="rId4"/>
    <p:sldId id="280" r:id="rId5"/>
    <p:sldId id="282" r:id="rId6"/>
    <p:sldId id="284" r:id="rId7"/>
    <p:sldId id="287" r:id="rId8"/>
    <p:sldId id="288" r:id="rId9"/>
    <p:sldId id="281" r:id="rId10"/>
    <p:sldId id="285" r:id="rId11"/>
    <p:sldId id="286" r:id="rId12"/>
    <p:sldId id="264" r:id="rId13"/>
    <p:sldId id="265" r:id="rId14"/>
    <p:sldId id="266" r:id="rId15"/>
    <p:sldId id="270" r:id="rId16"/>
    <p:sldId id="267" r:id="rId17"/>
    <p:sldId id="278" r:id="rId18"/>
    <p:sldId id="273" r:id="rId19"/>
    <p:sldId id="289" r:id="rId20"/>
    <p:sldId id="274" r:id="rId21"/>
    <p:sldId id="271" r:id="rId22"/>
    <p:sldId id="277" r:id="rId23"/>
    <p:sldId id="269" r:id="rId24"/>
    <p:sldId id="276"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29" autoAdjust="0"/>
    <p:restoredTop sz="94660"/>
  </p:normalViewPr>
  <p:slideViewPr>
    <p:cSldViewPr snapToGrid="0">
      <p:cViewPr varScale="1">
        <p:scale>
          <a:sx n="83" d="100"/>
          <a:sy n="83" d="100"/>
        </p:scale>
        <p:origin x="21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B5B40B2-E8A0-48BA-B744-C98642639F29}" type="datetimeFigureOut">
              <a:rPr lang="en-US" smtClean="0"/>
              <a:t>9/29/2020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6241C8-4853-4957-853A-1D7AAB772811}" type="slidenum">
              <a:rPr lang="en-US" smtClean="0"/>
              <a:t>‹#›</a:t>
            </a:fld>
            <a:endParaRPr lang="en-US"/>
          </a:p>
        </p:txBody>
      </p:sp>
    </p:spTree>
    <p:extLst>
      <p:ext uri="{BB962C8B-B14F-4D97-AF65-F5344CB8AC3E}">
        <p14:creationId xmlns:p14="http://schemas.microsoft.com/office/powerpoint/2010/main" val="21763274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B5B40B2-E8A0-48BA-B744-C98642639F29}" type="datetimeFigureOut">
              <a:rPr lang="en-US" smtClean="0"/>
              <a:t>9/29/2020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6241C8-4853-4957-853A-1D7AAB772811}" type="slidenum">
              <a:rPr lang="en-US" smtClean="0"/>
              <a:t>‹#›</a:t>
            </a:fld>
            <a:endParaRPr lang="en-US"/>
          </a:p>
        </p:txBody>
      </p:sp>
    </p:spTree>
    <p:extLst>
      <p:ext uri="{BB962C8B-B14F-4D97-AF65-F5344CB8AC3E}">
        <p14:creationId xmlns:p14="http://schemas.microsoft.com/office/powerpoint/2010/main" val="18775898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B5B40B2-E8A0-48BA-B744-C98642639F29}" type="datetimeFigureOut">
              <a:rPr lang="en-US" smtClean="0"/>
              <a:t>9/29/2020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6241C8-4853-4957-853A-1D7AAB772811}" type="slidenum">
              <a:rPr lang="en-US" smtClean="0"/>
              <a:t>‹#›</a:t>
            </a:fld>
            <a:endParaRPr lang="en-US"/>
          </a:p>
        </p:txBody>
      </p:sp>
    </p:spTree>
    <p:extLst>
      <p:ext uri="{BB962C8B-B14F-4D97-AF65-F5344CB8AC3E}">
        <p14:creationId xmlns:p14="http://schemas.microsoft.com/office/powerpoint/2010/main" val="5103157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B5B40B2-E8A0-48BA-B744-C98642639F29}" type="datetimeFigureOut">
              <a:rPr lang="en-US" smtClean="0"/>
              <a:t>9/29/2020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6241C8-4853-4957-853A-1D7AAB772811}" type="slidenum">
              <a:rPr lang="en-US" smtClean="0"/>
              <a:t>‹#›</a:t>
            </a:fld>
            <a:endParaRPr lang="en-US"/>
          </a:p>
        </p:txBody>
      </p:sp>
    </p:spTree>
    <p:extLst>
      <p:ext uri="{BB962C8B-B14F-4D97-AF65-F5344CB8AC3E}">
        <p14:creationId xmlns:p14="http://schemas.microsoft.com/office/powerpoint/2010/main" val="5571632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B5B40B2-E8A0-48BA-B744-C98642639F29}" type="datetimeFigureOut">
              <a:rPr lang="en-US" smtClean="0"/>
              <a:t>9/29/2020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6241C8-4853-4957-853A-1D7AAB772811}" type="slidenum">
              <a:rPr lang="en-US" smtClean="0"/>
              <a:t>‹#›</a:t>
            </a:fld>
            <a:endParaRPr lang="en-US"/>
          </a:p>
        </p:txBody>
      </p:sp>
    </p:spTree>
    <p:extLst>
      <p:ext uri="{BB962C8B-B14F-4D97-AF65-F5344CB8AC3E}">
        <p14:creationId xmlns:p14="http://schemas.microsoft.com/office/powerpoint/2010/main" val="37825815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B5B40B2-E8A0-48BA-B744-C98642639F29}" type="datetimeFigureOut">
              <a:rPr lang="en-US" smtClean="0"/>
              <a:t>9/29/2020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6241C8-4853-4957-853A-1D7AAB772811}" type="slidenum">
              <a:rPr lang="en-US" smtClean="0"/>
              <a:t>‹#›</a:t>
            </a:fld>
            <a:endParaRPr lang="en-US"/>
          </a:p>
        </p:txBody>
      </p:sp>
    </p:spTree>
    <p:extLst>
      <p:ext uri="{BB962C8B-B14F-4D97-AF65-F5344CB8AC3E}">
        <p14:creationId xmlns:p14="http://schemas.microsoft.com/office/powerpoint/2010/main" val="4056568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B5B40B2-E8A0-48BA-B744-C98642639F29}" type="datetimeFigureOut">
              <a:rPr lang="en-US" smtClean="0"/>
              <a:t>9/29/2020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B6241C8-4853-4957-853A-1D7AAB772811}" type="slidenum">
              <a:rPr lang="en-US" smtClean="0"/>
              <a:t>‹#›</a:t>
            </a:fld>
            <a:endParaRPr lang="en-US"/>
          </a:p>
        </p:txBody>
      </p:sp>
    </p:spTree>
    <p:extLst>
      <p:ext uri="{BB962C8B-B14F-4D97-AF65-F5344CB8AC3E}">
        <p14:creationId xmlns:p14="http://schemas.microsoft.com/office/powerpoint/2010/main" val="38397911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B5B40B2-E8A0-48BA-B744-C98642639F29}" type="datetimeFigureOut">
              <a:rPr lang="en-US" smtClean="0"/>
              <a:t>9/29/2020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B6241C8-4853-4957-853A-1D7AAB772811}" type="slidenum">
              <a:rPr lang="en-US" smtClean="0"/>
              <a:t>‹#›</a:t>
            </a:fld>
            <a:endParaRPr lang="en-US"/>
          </a:p>
        </p:txBody>
      </p:sp>
    </p:spTree>
    <p:extLst>
      <p:ext uri="{BB962C8B-B14F-4D97-AF65-F5344CB8AC3E}">
        <p14:creationId xmlns:p14="http://schemas.microsoft.com/office/powerpoint/2010/main" val="17111251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B5B40B2-E8A0-48BA-B744-C98642639F29}" type="datetimeFigureOut">
              <a:rPr lang="en-US" smtClean="0"/>
              <a:t>9/29/2020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B6241C8-4853-4957-853A-1D7AAB772811}" type="slidenum">
              <a:rPr lang="en-US" smtClean="0"/>
              <a:t>‹#›</a:t>
            </a:fld>
            <a:endParaRPr lang="en-US"/>
          </a:p>
        </p:txBody>
      </p:sp>
    </p:spTree>
    <p:extLst>
      <p:ext uri="{BB962C8B-B14F-4D97-AF65-F5344CB8AC3E}">
        <p14:creationId xmlns:p14="http://schemas.microsoft.com/office/powerpoint/2010/main" val="2168000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B5B40B2-E8A0-48BA-B744-C98642639F29}" type="datetimeFigureOut">
              <a:rPr lang="en-US" smtClean="0"/>
              <a:t>9/29/2020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6241C8-4853-4957-853A-1D7AAB772811}" type="slidenum">
              <a:rPr lang="en-US" smtClean="0"/>
              <a:t>‹#›</a:t>
            </a:fld>
            <a:endParaRPr lang="en-US"/>
          </a:p>
        </p:txBody>
      </p:sp>
    </p:spTree>
    <p:extLst>
      <p:ext uri="{BB962C8B-B14F-4D97-AF65-F5344CB8AC3E}">
        <p14:creationId xmlns:p14="http://schemas.microsoft.com/office/powerpoint/2010/main" val="15360166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B5B40B2-E8A0-48BA-B744-C98642639F29}" type="datetimeFigureOut">
              <a:rPr lang="en-US" smtClean="0"/>
              <a:t>9/29/2020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6241C8-4853-4957-853A-1D7AAB772811}" type="slidenum">
              <a:rPr lang="en-US" smtClean="0"/>
              <a:t>‹#›</a:t>
            </a:fld>
            <a:endParaRPr lang="en-US"/>
          </a:p>
        </p:txBody>
      </p:sp>
    </p:spTree>
    <p:extLst>
      <p:ext uri="{BB962C8B-B14F-4D97-AF65-F5344CB8AC3E}">
        <p14:creationId xmlns:p14="http://schemas.microsoft.com/office/powerpoint/2010/main" val="37624095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5B40B2-E8A0-48BA-B744-C98642639F29}" type="datetimeFigureOut">
              <a:rPr lang="en-US" smtClean="0"/>
              <a:t>9/29/2020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6241C8-4853-4957-853A-1D7AAB772811}" type="slidenum">
              <a:rPr lang="en-US" smtClean="0"/>
              <a:t>‹#›</a:t>
            </a:fld>
            <a:endParaRPr lang="en-US"/>
          </a:p>
        </p:txBody>
      </p:sp>
    </p:spTree>
    <p:extLst>
      <p:ext uri="{BB962C8B-B14F-4D97-AF65-F5344CB8AC3E}">
        <p14:creationId xmlns:p14="http://schemas.microsoft.com/office/powerpoint/2010/main" val="19236920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OV"/><Relationship Id="rId1" Type="http://schemas.microsoft.com/office/2007/relationships/media" Target="../media/media2.MOV"/><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OV"/><Relationship Id="rId1" Type="http://schemas.microsoft.com/office/2007/relationships/media" Target="../media/media2.MOV"/><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OV"/><Relationship Id="rId1" Type="http://schemas.microsoft.com/office/2007/relationships/media" Target="../media/media2.MOV"/><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08344"/>
            <a:ext cx="10515600" cy="277793"/>
          </a:xfrm>
        </p:spPr>
        <p:txBody>
          <a:bodyPr>
            <a:normAutofit fontScale="90000"/>
          </a:bodyPr>
          <a:lstStyle/>
          <a:p>
            <a:pPr algn="ctr"/>
            <a:r>
              <a:rPr lang="en-US" dirty="0" smtClean="0"/>
              <a:t>October 1, 2020</a:t>
            </a:r>
            <a:endParaRPr lang="en-US" dirty="0"/>
          </a:p>
        </p:txBody>
      </p:sp>
      <p:sp>
        <p:nvSpPr>
          <p:cNvPr id="3" name="Subtitle 2"/>
          <p:cNvSpPr>
            <a:spLocks noGrp="1"/>
          </p:cNvSpPr>
          <p:nvPr>
            <p:ph idx="1"/>
          </p:nvPr>
        </p:nvSpPr>
        <p:spPr>
          <a:xfrm>
            <a:off x="231648" y="914400"/>
            <a:ext cx="11716512" cy="5754624"/>
          </a:xfrm>
        </p:spPr>
        <p:txBody>
          <a:bodyPr>
            <a:normAutofit/>
          </a:bodyPr>
          <a:lstStyle/>
          <a:p>
            <a:pPr marL="457200" indent="-457200" algn="l">
              <a:buAutoNum type="arabicPeriod"/>
            </a:pPr>
            <a:endParaRPr lang="en-US" dirty="0" smtClean="0"/>
          </a:p>
          <a:p>
            <a:pPr marL="457200" indent="-457200" algn="l">
              <a:buAutoNum type="arabicPeriod"/>
            </a:pPr>
            <a:r>
              <a:rPr lang="en-US" dirty="0" smtClean="0"/>
              <a:t>Review of video clips from Assigner’s Corner.</a:t>
            </a:r>
          </a:p>
          <a:p>
            <a:pPr marL="457200" indent="-457200" algn="l">
              <a:buAutoNum type="arabicPeriod"/>
            </a:pPr>
            <a:r>
              <a:rPr lang="en-US" dirty="0" smtClean="0"/>
              <a:t>Forward Progress.</a:t>
            </a:r>
          </a:p>
          <a:p>
            <a:pPr marL="457200" indent="-457200" algn="l">
              <a:buAutoNum type="arabicPeriod"/>
            </a:pPr>
            <a:r>
              <a:rPr lang="en-US" dirty="0" smtClean="0"/>
              <a:t>Goal Line Plays.</a:t>
            </a:r>
          </a:p>
          <a:p>
            <a:pPr marL="457200" indent="-457200" algn="l">
              <a:buAutoNum type="arabicPeriod"/>
            </a:pPr>
            <a:endParaRPr lang="en-US" dirty="0"/>
          </a:p>
        </p:txBody>
      </p:sp>
    </p:spTree>
    <p:extLst>
      <p:ext uri="{BB962C8B-B14F-4D97-AF65-F5344CB8AC3E}">
        <p14:creationId xmlns:p14="http://schemas.microsoft.com/office/powerpoint/2010/main" val="406293442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motion">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449256" y="729205"/>
            <a:ext cx="4236333" cy="5447758"/>
          </a:xfrm>
        </p:spPr>
      </p:pic>
    </p:spTree>
    <p:extLst>
      <p:ext uri="{BB962C8B-B14F-4D97-AF65-F5344CB8AC3E}">
        <p14:creationId xmlns:p14="http://schemas.microsoft.com/office/powerpoint/2010/main" val="148531596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27323"/>
            <a:ext cx="10515600" cy="393538"/>
          </a:xfrm>
        </p:spPr>
        <p:txBody>
          <a:bodyPr>
            <a:normAutofit fontScale="90000"/>
          </a:bodyPr>
          <a:lstStyle/>
          <a:p>
            <a:pPr algn="ctr"/>
            <a:r>
              <a:rPr lang="en-US" dirty="0"/>
              <a:t>Forward Progress and Goal Line Plays</a:t>
            </a:r>
          </a:p>
        </p:txBody>
      </p:sp>
      <p:sp>
        <p:nvSpPr>
          <p:cNvPr id="3" name="Content Placeholder 2"/>
          <p:cNvSpPr>
            <a:spLocks noGrp="1"/>
          </p:cNvSpPr>
          <p:nvPr>
            <p:ph idx="1"/>
          </p:nvPr>
        </p:nvSpPr>
        <p:spPr>
          <a:xfrm>
            <a:off x="266217" y="890336"/>
            <a:ext cx="11667281" cy="5811405"/>
          </a:xfrm>
        </p:spPr>
        <p:txBody>
          <a:bodyPr/>
          <a:lstStyle/>
          <a:p>
            <a:pPr marL="0" indent="0">
              <a:buNone/>
            </a:pPr>
            <a:r>
              <a:rPr lang="en-US" u="sng" dirty="0" smtClean="0"/>
              <a:t>Forward Progress</a:t>
            </a:r>
          </a:p>
          <a:p>
            <a:pPr marL="0" indent="0">
              <a:buNone/>
            </a:pPr>
            <a:endParaRPr lang="en-US" u="sng" dirty="0" smtClean="0"/>
          </a:p>
          <a:p>
            <a:pPr marL="0" indent="0">
              <a:buNone/>
            </a:pPr>
            <a:r>
              <a:rPr lang="en-US" u="sng" dirty="0" smtClean="0"/>
              <a:t>Rule 2-15: Forward Progress:</a:t>
            </a:r>
          </a:p>
          <a:p>
            <a:pPr marL="0" indent="0">
              <a:buNone/>
            </a:pPr>
            <a:r>
              <a:rPr lang="en-US" dirty="0"/>
              <a:t> </a:t>
            </a:r>
            <a:r>
              <a:rPr lang="en-US" dirty="0" smtClean="0"/>
              <a:t>      </a:t>
            </a:r>
            <a:r>
              <a:rPr lang="en-US" sz="2400" u="sng" dirty="0" smtClean="0"/>
              <a:t>Art.1.</a:t>
            </a:r>
            <a:r>
              <a:rPr lang="en-US" sz="2400" dirty="0" smtClean="0"/>
              <a:t>  Forward progress is the end of advancement of the ball, toward the opponent’s               	goal line, in a runner’s possession or the forward-most point of the ball when it is 	fumbled out of bounds and it determines the out of bounds spot</a:t>
            </a:r>
          </a:p>
          <a:p>
            <a:pPr marL="0" indent="0">
              <a:buNone/>
            </a:pPr>
            <a:r>
              <a:rPr lang="en-US" u="sng" dirty="0" smtClean="0"/>
              <a:t>Rule 4-2 Dead ball and End of Down:</a:t>
            </a:r>
          </a:p>
          <a:p>
            <a:pPr marL="457200" lvl="1" indent="0">
              <a:buNone/>
            </a:pPr>
            <a:r>
              <a:rPr lang="en-US" u="sng" dirty="0" smtClean="0"/>
              <a:t>Art</a:t>
            </a:r>
            <a:r>
              <a:rPr lang="en-US" u="sng" dirty="0"/>
              <a:t>. </a:t>
            </a:r>
            <a:r>
              <a:rPr lang="en-US" u="sng" dirty="0" smtClean="0"/>
              <a:t>2</a:t>
            </a:r>
            <a:r>
              <a:rPr lang="en-US" dirty="0" smtClean="0"/>
              <a:t>.  The </a:t>
            </a:r>
            <a:r>
              <a:rPr lang="en-US" dirty="0"/>
              <a:t>ball becomes dead and the down is </a:t>
            </a:r>
            <a:r>
              <a:rPr lang="en-US" dirty="0" smtClean="0"/>
              <a:t>ended:</a:t>
            </a:r>
          </a:p>
          <a:p>
            <a:pPr marL="457200" lvl="1" indent="0">
              <a:buNone/>
            </a:pPr>
            <a:r>
              <a:rPr lang="en-US" sz="2400" dirty="0"/>
              <a:t> </a:t>
            </a:r>
            <a:r>
              <a:rPr lang="en-US" sz="2400" dirty="0" smtClean="0"/>
              <a:t>   a</a:t>
            </a:r>
            <a:r>
              <a:rPr lang="en-US" sz="2400" dirty="0"/>
              <a:t>. When a runner goes out of bounds, is held so his forward progress is stopped </a:t>
            </a:r>
            <a:r>
              <a:rPr lang="en-US" sz="2400" dirty="0" smtClean="0"/>
              <a:t>or</a:t>
            </a:r>
          </a:p>
          <a:p>
            <a:pPr marL="457200" lvl="1" indent="0">
              <a:buNone/>
            </a:pPr>
            <a:r>
              <a:rPr lang="en-US" sz="2400" dirty="0" smtClean="0"/>
              <a:t>        allows </a:t>
            </a:r>
            <a:r>
              <a:rPr lang="en-US" sz="2400" dirty="0"/>
              <a:t>any part of his person other than a hand or foot to touch the ground.</a:t>
            </a:r>
          </a:p>
          <a:p>
            <a:pPr marL="0" indent="0">
              <a:buNone/>
            </a:pPr>
            <a:endParaRPr lang="en-US" dirty="0"/>
          </a:p>
        </p:txBody>
      </p:sp>
    </p:spTree>
    <p:extLst>
      <p:ext uri="{BB962C8B-B14F-4D97-AF65-F5344CB8AC3E}">
        <p14:creationId xmlns:p14="http://schemas.microsoft.com/office/powerpoint/2010/main" val="194388624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329819"/>
          </a:xfrm>
        </p:spPr>
        <p:txBody>
          <a:bodyPr>
            <a:normAutofit fontScale="90000"/>
          </a:bodyPr>
          <a:lstStyle/>
          <a:p>
            <a:pPr algn="ctr"/>
            <a:r>
              <a:rPr lang="en-US" dirty="0" smtClean="0"/>
              <a:t>Forward Progress and Goal Line Plays</a:t>
            </a:r>
            <a:endParaRPr lang="en-US" dirty="0"/>
          </a:p>
        </p:txBody>
      </p:sp>
      <p:sp>
        <p:nvSpPr>
          <p:cNvPr id="3" name="Subtitle 2"/>
          <p:cNvSpPr>
            <a:spLocks noGrp="1"/>
          </p:cNvSpPr>
          <p:nvPr>
            <p:ph idx="1"/>
          </p:nvPr>
        </p:nvSpPr>
        <p:spPr>
          <a:xfrm>
            <a:off x="231648" y="914400"/>
            <a:ext cx="11716512" cy="5754624"/>
          </a:xfrm>
        </p:spPr>
        <p:txBody>
          <a:bodyPr>
            <a:normAutofit/>
          </a:bodyPr>
          <a:lstStyle/>
          <a:p>
            <a:pPr marL="457200" indent="-457200" algn="l">
              <a:buAutoNum type="arabicPeriod"/>
            </a:pPr>
            <a:endParaRPr lang="en-US" dirty="0" smtClean="0"/>
          </a:p>
          <a:p>
            <a:pPr marL="0" indent="0" algn="l">
              <a:buNone/>
            </a:pPr>
            <a:r>
              <a:rPr lang="en-US" dirty="0" smtClean="0"/>
              <a:t>Goal Line Plays.</a:t>
            </a:r>
          </a:p>
          <a:p>
            <a:pPr marL="457200" indent="-457200" algn="l">
              <a:buAutoNum type="arabicPeriod"/>
            </a:pPr>
            <a:endParaRPr lang="en-US" dirty="0"/>
          </a:p>
        </p:txBody>
      </p:sp>
    </p:spTree>
    <p:extLst>
      <p:ext uri="{BB962C8B-B14F-4D97-AF65-F5344CB8AC3E}">
        <p14:creationId xmlns:p14="http://schemas.microsoft.com/office/powerpoint/2010/main" val="167853353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97536"/>
            <a:ext cx="10515600" cy="1036320"/>
          </a:xfrm>
        </p:spPr>
        <p:txBody>
          <a:bodyPr anchor="t">
            <a:normAutofit fontScale="90000"/>
          </a:bodyPr>
          <a:lstStyle/>
          <a:p>
            <a:pPr algn="ctr"/>
            <a:r>
              <a:rPr lang="en-US" dirty="0" smtClean="0"/>
              <a:t>Goal </a:t>
            </a:r>
            <a:r>
              <a:rPr lang="en-US" dirty="0"/>
              <a:t>Line Plays</a:t>
            </a:r>
            <a:r>
              <a:rPr lang="en-US" dirty="0" smtClean="0"/>
              <a:t/>
            </a:r>
            <a:br>
              <a:rPr lang="en-US" dirty="0" smtClean="0"/>
            </a:br>
            <a:r>
              <a:rPr lang="en-US" dirty="0" smtClean="0"/>
              <a:t>Seven Man Crew B20 to B7 Yard Line</a:t>
            </a:r>
            <a:endParaRPr lang="en-US" dirty="0"/>
          </a:p>
        </p:txBody>
      </p:sp>
      <p:pic>
        <p:nvPicPr>
          <p:cNvPr id="1026" name="Picture 2" descr="https://football.refs.org/images/mechs/bgr15-7.gif"/>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83848" y="1341736"/>
            <a:ext cx="9514390" cy="53715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617512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21921"/>
            <a:ext cx="10515600" cy="1060703"/>
          </a:xfrm>
        </p:spPr>
        <p:txBody>
          <a:bodyPr>
            <a:normAutofit fontScale="90000"/>
          </a:bodyPr>
          <a:lstStyle/>
          <a:p>
            <a:pPr algn="ctr"/>
            <a:r>
              <a:rPr lang="en-US" dirty="0"/>
              <a:t>Goal Line Plays</a:t>
            </a:r>
            <a:br>
              <a:rPr lang="en-US" dirty="0"/>
            </a:br>
            <a:r>
              <a:rPr lang="en-US" dirty="0"/>
              <a:t>Seven Man Crew B20 to B7 Yard Line</a:t>
            </a:r>
          </a:p>
        </p:txBody>
      </p:sp>
      <p:sp>
        <p:nvSpPr>
          <p:cNvPr id="3" name="Content Placeholder 2"/>
          <p:cNvSpPr>
            <a:spLocks noGrp="1"/>
          </p:cNvSpPr>
          <p:nvPr>
            <p:ph idx="1"/>
          </p:nvPr>
        </p:nvSpPr>
        <p:spPr>
          <a:xfrm>
            <a:off x="292608" y="1377696"/>
            <a:ext cx="11716512" cy="4218432"/>
          </a:xfrm>
        </p:spPr>
        <p:txBody>
          <a:bodyPr/>
          <a:lstStyle/>
          <a:p>
            <a:endParaRPr lang="en-US" dirty="0"/>
          </a:p>
          <a:p>
            <a:r>
              <a:rPr lang="en-US" b="1" dirty="0"/>
              <a:t>Ball Snapped From Team B's 20 to 7-Yard Line: </a:t>
            </a:r>
            <a:endParaRPr lang="en-US" dirty="0"/>
          </a:p>
          <a:p>
            <a:r>
              <a:rPr lang="en-US" dirty="0"/>
              <a:t>The Referee, Umpire, Head Linesman, and Line Judge will assume their normal positions. The Field Judge and Side Judge will position themselves on the goal line outside the pylon and will maintain this position as Team A moves toward the goal line. The Back Judge will position himself on the end line once the snap is on or inside Team B's 20-yard line. The Head Linesman/Line Judge will have forward progress to the Team B two-yard line. The Field Judge/Side Judge will have forward progress between the Team B two-yard line to the goal </a:t>
            </a:r>
            <a:r>
              <a:rPr lang="en-US" dirty="0" smtClean="0"/>
              <a:t>line </a:t>
            </a:r>
            <a:endParaRPr lang="en-US" dirty="0"/>
          </a:p>
        </p:txBody>
      </p:sp>
    </p:spTree>
    <p:extLst>
      <p:ext uri="{BB962C8B-B14F-4D97-AF65-F5344CB8AC3E}">
        <p14:creationId xmlns:p14="http://schemas.microsoft.com/office/powerpoint/2010/main" val="125637255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6008" y="109729"/>
            <a:ext cx="10515600" cy="950975"/>
          </a:xfrm>
        </p:spPr>
        <p:txBody>
          <a:bodyPr>
            <a:normAutofit fontScale="90000"/>
          </a:bodyPr>
          <a:lstStyle/>
          <a:p>
            <a:pPr algn="ctr"/>
            <a:r>
              <a:rPr lang="en-US" dirty="0"/>
              <a:t>Goal Line Plays</a:t>
            </a:r>
            <a:br>
              <a:rPr lang="en-US" dirty="0"/>
            </a:br>
            <a:r>
              <a:rPr lang="en-US" dirty="0"/>
              <a:t>Seven Man Crew </a:t>
            </a:r>
            <a:r>
              <a:rPr lang="en-US" dirty="0" smtClean="0"/>
              <a:t>B7 </a:t>
            </a:r>
            <a:r>
              <a:rPr lang="en-US" dirty="0"/>
              <a:t>to </a:t>
            </a:r>
            <a:r>
              <a:rPr lang="en-US" dirty="0" smtClean="0"/>
              <a:t>Goal </a:t>
            </a:r>
            <a:r>
              <a:rPr lang="en-US" dirty="0"/>
              <a:t>Line</a:t>
            </a:r>
          </a:p>
        </p:txBody>
      </p:sp>
      <p:pic>
        <p:nvPicPr>
          <p:cNvPr id="4" name="Content Placeholder 3"/>
          <p:cNvPicPr>
            <a:picLocks noGrp="1" noChangeAspect="1"/>
          </p:cNvPicPr>
          <p:nvPr>
            <p:ph idx="1"/>
          </p:nvPr>
        </p:nvPicPr>
        <p:blipFill>
          <a:blip r:embed="rId2"/>
          <a:stretch>
            <a:fillRect/>
          </a:stretch>
        </p:blipFill>
        <p:spPr>
          <a:xfrm>
            <a:off x="826008" y="1292970"/>
            <a:ext cx="10515600" cy="5340096"/>
          </a:xfrm>
          <a:prstGeom prst="rect">
            <a:avLst/>
          </a:prstGeom>
        </p:spPr>
      </p:pic>
      <p:cxnSp>
        <p:nvCxnSpPr>
          <p:cNvPr id="7" name="Straight Arrow Connector 6"/>
          <p:cNvCxnSpPr/>
          <p:nvPr/>
        </p:nvCxnSpPr>
        <p:spPr>
          <a:xfrm>
            <a:off x="1851949" y="2592729"/>
            <a:ext cx="2928395" cy="15625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a:off x="7083706" y="2592729"/>
            <a:ext cx="3067291" cy="15625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6898511" y="2592729"/>
            <a:ext cx="185195" cy="194454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1643605" y="4155311"/>
            <a:ext cx="4352081" cy="62503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5995686" y="4155311"/>
            <a:ext cx="4317357" cy="8912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613776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9729"/>
            <a:ext cx="10515600" cy="963167"/>
          </a:xfrm>
        </p:spPr>
        <p:txBody>
          <a:bodyPr>
            <a:normAutofit fontScale="90000"/>
          </a:bodyPr>
          <a:lstStyle/>
          <a:p>
            <a:pPr algn="ctr"/>
            <a:r>
              <a:rPr lang="en-US" dirty="0"/>
              <a:t>Goal Line Plays</a:t>
            </a:r>
            <a:br>
              <a:rPr lang="en-US" dirty="0"/>
            </a:br>
            <a:r>
              <a:rPr lang="en-US" dirty="0"/>
              <a:t>Seven Man Crew </a:t>
            </a:r>
            <a:r>
              <a:rPr lang="en-US" dirty="0" smtClean="0"/>
              <a:t>B7 </a:t>
            </a:r>
            <a:r>
              <a:rPr lang="en-US" dirty="0"/>
              <a:t>to </a:t>
            </a:r>
            <a:r>
              <a:rPr lang="en-US" dirty="0" smtClean="0"/>
              <a:t>Goal Line</a:t>
            </a:r>
            <a:endParaRPr lang="en-US" dirty="0"/>
          </a:p>
        </p:txBody>
      </p:sp>
      <p:sp>
        <p:nvSpPr>
          <p:cNvPr id="3" name="Content Placeholder 2"/>
          <p:cNvSpPr>
            <a:spLocks noGrp="1"/>
          </p:cNvSpPr>
          <p:nvPr>
            <p:ph idx="1"/>
          </p:nvPr>
        </p:nvSpPr>
        <p:spPr>
          <a:xfrm>
            <a:off x="243840" y="1304544"/>
            <a:ext cx="11704320" cy="5169408"/>
          </a:xfrm>
        </p:spPr>
        <p:txBody>
          <a:bodyPr>
            <a:normAutofit fontScale="92500" lnSpcReduction="10000"/>
          </a:bodyPr>
          <a:lstStyle/>
          <a:p>
            <a:endParaRPr lang="en-US" dirty="0"/>
          </a:p>
          <a:p>
            <a:r>
              <a:rPr lang="en-US" b="1" dirty="0"/>
              <a:t>Ball Snapped On and Inside Team B's 7-Yard Line: </a:t>
            </a:r>
            <a:endParaRPr lang="en-US" dirty="0"/>
          </a:p>
          <a:p>
            <a:r>
              <a:rPr lang="en-US" dirty="0"/>
              <a:t>The Referee, Umpire, Head Linesman, and Line Judge will assume their normal positions. The Field Judge and Side Judge will position themselves on the end line outside the pylon and will maintain this position as Team A moves toward the goal line. The Back Judge will be on the end line. At the snap, the Head Linesman and Line Judge should move to the goal line outside the pylon and officiate from that spot. Be on the goal line before the runner crosses it. The Referee will take responsibility on ruling passes behind the line of scrimmage. The Umpire will take responsibility for determining whether the pass or passer crossed the line of scrimmage</a:t>
            </a:r>
            <a:r>
              <a:rPr lang="en-US" dirty="0" smtClean="0"/>
              <a:t>.</a:t>
            </a:r>
          </a:p>
          <a:p>
            <a:r>
              <a:rPr lang="en-US" dirty="0" smtClean="0"/>
              <a:t> Head Linesman and Line Judge:  On </a:t>
            </a:r>
            <a:r>
              <a:rPr lang="en-US" dirty="0"/>
              <a:t>dive plays to the middle of the field, crash hard to the action.  If you don’t see the ball in the end zone, keep coming until you find it.  </a:t>
            </a:r>
            <a:r>
              <a:rPr lang="en-US" dirty="0" smtClean="0"/>
              <a:t>Only the official seeing the touchdown should signal.  Do </a:t>
            </a:r>
            <a:r>
              <a:rPr lang="en-US" dirty="0"/>
              <a:t>not mirror signals.</a:t>
            </a:r>
          </a:p>
          <a:p>
            <a:endParaRPr lang="en-US" dirty="0"/>
          </a:p>
        </p:txBody>
      </p:sp>
    </p:spTree>
    <p:extLst>
      <p:ext uri="{BB962C8B-B14F-4D97-AF65-F5344CB8AC3E}">
        <p14:creationId xmlns:p14="http://schemas.microsoft.com/office/powerpoint/2010/main" val="204855060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62046"/>
            <a:ext cx="10515600" cy="474562"/>
          </a:xfrm>
        </p:spPr>
        <p:txBody>
          <a:bodyPr>
            <a:normAutofit fontScale="90000"/>
          </a:bodyPr>
          <a:lstStyle/>
          <a:p>
            <a:pPr algn="ctr"/>
            <a:r>
              <a:rPr lang="en-US" dirty="0" smtClean="0"/>
              <a:t>Five </a:t>
            </a:r>
            <a:r>
              <a:rPr lang="en-US" dirty="0"/>
              <a:t>Man Crew </a:t>
            </a:r>
            <a:r>
              <a:rPr lang="en-US" dirty="0" smtClean="0"/>
              <a:t>B10 to B5</a:t>
            </a:r>
            <a:endParaRPr lang="en-US" dirty="0"/>
          </a:p>
        </p:txBody>
      </p:sp>
      <p:pic>
        <p:nvPicPr>
          <p:cNvPr id="4" name="Content Placeholder 3"/>
          <p:cNvPicPr>
            <a:picLocks noGrp="1" noChangeAspect="1"/>
          </p:cNvPicPr>
          <p:nvPr>
            <p:ph idx="1"/>
          </p:nvPr>
        </p:nvPicPr>
        <p:blipFill>
          <a:blip r:embed="rId2"/>
          <a:stretch>
            <a:fillRect/>
          </a:stretch>
        </p:blipFill>
        <p:spPr>
          <a:xfrm>
            <a:off x="219920" y="856528"/>
            <a:ext cx="11435786" cy="5822064"/>
          </a:xfrm>
          <a:prstGeom prst="rect">
            <a:avLst/>
          </a:prstGeom>
        </p:spPr>
      </p:pic>
    </p:spTree>
    <p:extLst>
      <p:ext uri="{BB962C8B-B14F-4D97-AF65-F5344CB8AC3E}">
        <p14:creationId xmlns:p14="http://schemas.microsoft.com/office/powerpoint/2010/main" val="364823422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21921"/>
            <a:ext cx="10515600" cy="1060703"/>
          </a:xfrm>
        </p:spPr>
        <p:txBody>
          <a:bodyPr>
            <a:normAutofit fontScale="90000"/>
          </a:bodyPr>
          <a:lstStyle/>
          <a:p>
            <a:pPr algn="ctr"/>
            <a:r>
              <a:rPr lang="en-US" dirty="0"/>
              <a:t>Goal Line Plays</a:t>
            </a:r>
            <a:br>
              <a:rPr lang="en-US" dirty="0"/>
            </a:br>
            <a:r>
              <a:rPr lang="en-US" dirty="0" smtClean="0"/>
              <a:t>Four </a:t>
            </a:r>
            <a:r>
              <a:rPr lang="en-US" dirty="0"/>
              <a:t>Man Crew </a:t>
            </a:r>
            <a:r>
              <a:rPr lang="en-US" dirty="0" smtClean="0"/>
              <a:t>B10 </a:t>
            </a:r>
            <a:r>
              <a:rPr lang="en-US" dirty="0"/>
              <a:t>to </a:t>
            </a:r>
            <a:r>
              <a:rPr lang="en-US" dirty="0" smtClean="0"/>
              <a:t>B5 </a:t>
            </a:r>
            <a:r>
              <a:rPr lang="en-US" dirty="0"/>
              <a:t>Yard Line</a:t>
            </a:r>
          </a:p>
        </p:txBody>
      </p:sp>
      <p:sp>
        <p:nvSpPr>
          <p:cNvPr id="3" name="Content Placeholder 2"/>
          <p:cNvSpPr>
            <a:spLocks noGrp="1"/>
          </p:cNvSpPr>
          <p:nvPr>
            <p:ph idx="1"/>
          </p:nvPr>
        </p:nvSpPr>
        <p:spPr>
          <a:xfrm>
            <a:off x="292608" y="1377696"/>
            <a:ext cx="11716512" cy="5335620"/>
          </a:xfrm>
        </p:spPr>
        <p:txBody>
          <a:bodyPr/>
          <a:lstStyle/>
          <a:p>
            <a:endParaRPr lang="en-US" dirty="0"/>
          </a:p>
          <a:p>
            <a:r>
              <a:rPr lang="en-US" b="1" dirty="0"/>
              <a:t>Ball Snapped From Team B's </a:t>
            </a:r>
            <a:r>
              <a:rPr lang="en-US" b="1" dirty="0" smtClean="0"/>
              <a:t>10 </a:t>
            </a:r>
            <a:r>
              <a:rPr lang="en-US" b="1" dirty="0"/>
              <a:t>to </a:t>
            </a:r>
            <a:r>
              <a:rPr lang="en-US" b="1" dirty="0" smtClean="0"/>
              <a:t>5-Yard </a:t>
            </a:r>
            <a:r>
              <a:rPr lang="en-US" b="1" dirty="0"/>
              <a:t>Line: </a:t>
            </a:r>
            <a:endParaRPr lang="en-US" dirty="0"/>
          </a:p>
          <a:p>
            <a:r>
              <a:rPr lang="en-US" dirty="0"/>
              <a:t>The Referee, Umpire, Head Linesman, and Line Judge will assume their normal positions. </a:t>
            </a:r>
            <a:r>
              <a:rPr lang="en-US" dirty="0" smtClean="0"/>
              <a:t>Back Judge should position on end line when ball is snapped on or inside the 10 yard line.  The </a:t>
            </a:r>
            <a:r>
              <a:rPr lang="en-US" dirty="0"/>
              <a:t>Head Linesman/Line Judge will have forward </a:t>
            </a:r>
            <a:r>
              <a:rPr lang="en-US" dirty="0" smtClean="0"/>
              <a:t>progress. </a:t>
            </a:r>
            <a:endParaRPr lang="en-US" dirty="0" smtClean="0"/>
          </a:p>
          <a:p>
            <a:r>
              <a:rPr lang="en-US" dirty="0" smtClean="0"/>
              <a:t>H and LJ release slowly downfield and stay ahead of runner to goal line.</a:t>
            </a:r>
          </a:p>
          <a:p>
            <a:r>
              <a:rPr lang="en-US" dirty="0" smtClean="0"/>
              <a:t>U responsible to know if forward pass crosses neutral zone.</a:t>
            </a:r>
            <a:endParaRPr lang="en-US" dirty="0"/>
          </a:p>
        </p:txBody>
      </p:sp>
    </p:spTree>
    <p:extLst>
      <p:ext uri="{BB962C8B-B14F-4D97-AF65-F5344CB8AC3E}">
        <p14:creationId xmlns:p14="http://schemas.microsoft.com/office/powerpoint/2010/main" val="191551964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213608"/>
          </a:xfrm>
        </p:spPr>
        <p:txBody>
          <a:bodyPr>
            <a:normAutofit fontScale="90000"/>
          </a:bodyPr>
          <a:lstStyle/>
          <a:p>
            <a:pPr algn="ctr"/>
            <a:r>
              <a:rPr lang="en-US" dirty="0" smtClean="0"/>
              <a:t>Five </a:t>
            </a:r>
            <a:r>
              <a:rPr lang="en-US" dirty="0"/>
              <a:t>Man Crew B5 to Goal Line</a:t>
            </a:r>
          </a:p>
        </p:txBody>
      </p:sp>
      <p:sp>
        <p:nvSpPr>
          <p:cNvPr id="3" name="Content Placeholder 2"/>
          <p:cNvSpPr>
            <a:spLocks noGrp="1"/>
          </p:cNvSpPr>
          <p:nvPr>
            <p:ph idx="1"/>
          </p:nvPr>
        </p:nvSpPr>
        <p:spPr>
          <a:xfrm>
            <a:off x="838200" y="902825"/>
            <a:ext cx="10515600" cy="5829723"/>
          </a:xfrm>
        </p:spPr>
        <p:txBody>
          <a:bodyPr/>
          <a:lstStyle/>
          <a:p>
            <a:endParaRPr lang="en-US" dirty="0"/>
          </a:p>
        </p:txBody>
      </p:sp>
      <p:pic>
        <p:nvPicPr>
          <p:cNvPr id="4" name="Picture 3"/>
          <p:cNvPicPr>
            <a:picLocks noChangeAspect="1"/>
          </p:cNvPicPr>
          <p:nvPr/>
        </p:nvPicPr>
        <p:blipFill>
          <a:blip r:embed="rId2"/>
          <a:stretch>
            <a:fillRect/>
          </a:stretch>
        </p:blipFill>
        <p:spPr>
          <a:xfrm>
            <a:off x="682906" y="902825"/>
            <a:ext cx="11169570" cy="5741043"/>
          </a:xfrm>
          <a:prstGeom prst="rect">
            <a:avLst/>
          </a:prstGeom>
        </p:spPr>
      </p:pic>
    </p:spTree>
    <p:extLst>
      <p:ext uri="{BB962C8B-B14F-4D97-AF65-F5344CB8AC3E}">
        <p14:creationId xmlns:p14="http://schemas.microsoft.com/office/powerpoint/2010/main" val="26975172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Knee of Holder">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838200" y="365126"/>
            <a:ext cx="10515600" cy="5811838"/>
          </a:xfrm>
        </p:spPr>
      </p:pic>
    </p:spTree>
    <p:extLst>
      <p:ext uri="{BB962C8B-B14F-4D97-AF65-F5344CB8AC3E}">
        <p14:creationId xmlns:p14="http://schemas.microsoft.com/office/powerpoint/2010/main" val="40530740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21921"/>
            <a:ext cx="10515600" cy="1060703"/>
          </a:xfrm>
        </p:spPr>
        <p:txBody>
          <a:bodyPr>
            <a:normAutofit fontScale="90000"/>
          </a:bodyPr>
          <a:lstStyle/>
          <a:p>
            <a:pPr algn="ctr"/>
            <a:r>
              <a:rPr lang="en-US" dirty="0"/>
              <a:t>Goal Line Plays</a:t>
            </a:r>
            <a:br>
              <a:rPr lang="en-US" dirty="0"/>
            </a:br>
            <a:r>
              <a:rPr lang="en-US" dirty="0" smtClean="0"/>
              <a:t>Five </a:t>
            </a:r>
            <a:r>
              <a:rPr lang="en-US" dirty="0"/>
              <a:t>Man Crew </a:t>
            </a:r>
            <a:r>
              <a:rPr lang="en-US" dirty="0" smtClean="0"/>
              <a:t>B5 </a:t>
            </a:r>
            <a:r>
              <a:rPr lang="en-US" dirty="0"/>
              <a:t>to </a:t>
            </a:r>
            <a:r>
              <a:rPr lang="en-US" dirty="0" smtClean="0"/>
              <a:t>Goal Line</a:t>
            </a:r>
            <a:endParaRPr lang="en-US" dirty="0"/>
          </a:p>
        </p:txBody>
      </p:sp>
      <p:sp>
        <p:nvSpPr>
          <p:cNvPr id="3" name="Content Placeholder 2"/>
          <p:cNvSpPr>
            <a:spLocks noGrp="1"/>
          </p:cNvSpPr>
          <p:nvPr>
            <p:ph idx="1"/>
          </p:nvPr>
        </p:nvSpPr>
        <p:spPr>
          <a:xfrm>
            <a:off x="292608" y="1377696"/>
            <a:ext cx="11716512" cy="5300896"/>
          </a:xfrm>
        </p:spPr>
        <p:txBody>
          <a:bodyPr/>
          <a:lstStyle/>
          <a:p>
            <a:endParaRPr lang="en-US" dirty="0"/>
          </a:p>
          <a:p>
            <a:r>
              <a:rPr lang="en-US" b="1" dirty="0"/>
              <a:t>Ball Snapped From </a:t>
            </a:r>
            <a:r>
              <a:rPr lang="en-US" b="1" dirty="0" smtClean="0"/>
              <a:t>Inside Team </a:t>
            </a:r>
            <a:r>
              <a:rPr lang="en-US" b="1" dirty="0"/>
              <a:t>B's </a:t>
            </a:r>
            <a:r>
              <a:rPr lang="en-US" b="1" dirty="0" smtClean="0"/>
              <a:t>5 Yard </a:t>
            </a:r>
            <a:r>
              <a:rPr lang="en-US" b="1" dirty="0"/>
              <a:t>Line: </a:t>
            </a:r>
            <a:endParaRPr lang="en-US" dirty="0"/>
          </a:p>
          <a:p>
            <a:r>
              <a:rPr lang="en-US" dirty="0"/>
              <a:t>The Referee, Umpire, Head Linesman, and Line Judge will assume their normal positions. </a:t>
            </a:r>
            <a:r>
              <a:rPr lang="en-US" dirty="0" smtClean="0"/>
              <a:t>The </a:t>
            </a:r>
            <a:r>
              <a:rPr lang="en-US" dirty="0"/>
              <a:t>Head Linesman/Line Judge will have forward </a:t>
            </a:r>
            <a:r>
              <a:rPr lang="en-US" dirty="0" smtClean="0"/>
              <a:t>progress. At the snap the H and the LJ will move to the goal line and officiate back to the play.  On dive plays to the middle of the field, crash hard to the action.  If you don’t see the ball in the end zone, keep coming until you find it.  </a:t>
            </a:r>
            <a:r>
              <a:rPr lang="en-US" dirty="0" smtClean="0"/>
              <a:t>Only the official seeing the touchdown should signal.  Do </a:t>
            </a:r>
            <a:r>
              <a:rPr lang="en-US" dirty="0" smtClean="0"/>
              <a:t>not mirror signals.</a:t>
            </a:r>
            <a:endParaRPr lang="en-US" dirty="0"/>
          </a:p>
        </p:txBody>
      </p:sp>
    </p:spTree>
    <p:extLst>
      <p:ext uri="{BB962C8B-B14F-4D97-AF65-F5344CB8AC3E}">
        <p14:creationId xmlns:p14="http://schemas.microsoft.com/office/powerpoint/2010/main" val="118415172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21922"/>
            <a:ext cx="10515600" cy="375790"/>
          </a:xfrm>
        </p:spPr>
        <p:txBody>
          <a:bodyPr>
            <a:normAutofit fontScale="90000"/>
          </a:bodyPr>
          <a:lstStyle/>
          <a:p>
            <a:pPr algn="ctr"/>
            <a:r>
              <a:rPr lang="en-US" dirty="0" smtClean="0"/>
              <a:t>Seven </a:t>
            </a:r>
            <a:r>
              <a:rPr lang="en-US" dirty="0" smtClean="0"/>
              <a:t>Man </a:t>
            </a:r>
            <a:r>
              <a:rPr lang="en-US" dirty="0"/>
              <a:t>Crew Goal Line Coming Out</a:t>
            </a:r>
          </a:p>
        </p:txBody>
      </p:sp>
      <p:pic>
        <p:nvPicPr>
          <p:cNvPr id="4" name="Content Placeholder 3"/>
          <p:cNvPicPr>
            <a:picLocks noGrp="1" noChangeAspect="1"/>
          </p:cNvPicPr>
          <p:nvPr>
            <p:ph idx="1"/>
          </p:nvPr>
        </p:nvPicPr>
        <p:blipFill>
          <a:blip r:embed="rId2"/>
          <a:stretch>
            <a:fillRect/>
          </a:stretch>
        </p:blipFill>
        <p:spPr>
          <a:xfrm>
            <a:off x="1047894" y="925975"/>
            <a:ext cx="9814560" cy="5814349"/>
          </a:xfrm>
          <a:prstGeom prst="rect">
            <a:avLst/>
          </a:prstGeom>
        </p:spPr>
      </p:pic>
      <p:cxnSp>
        <p:nvCxnSpPr>
          <p:cNvPr id="5" name="Straight Arrow Connector 4"/>
          <p:cNvCxnSpPr/>
          <p:nvPr/>
        </p:nvCxnSpPr>
        <p:spPr>
          <a:xfrm flipH="1" flipV="1">
            <a:off x="8241175" y="3240911"/>
            <a:ext cx="1817225" cy="18866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V="1">
            <a:off x="5949387" y="3414532"/>
            <a:ext cx="1099595" cy="22454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1817225" y="3402957"/>
            <a:ext cx="3078866" cy="18288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1817225" y="2731625"/>
            <a:ext cx="3240912" cy="7870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036848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36957"/>
            <a:ext cx="10515600" cy="1009092"/>
          </a:xfrm>
        </p:spPr>
        <p:txBody>
          <a:bodyPr>
            <a:normAutofit fontScale="90000"/>
          </a:bodyPr>
          <a:lstStyle/>
          <a:p>
            <a:pPr algn="ctr"/>
            <a:r>
              <a:rPr lang="en-US" dirty="0"/>
              <a:t>Goal Line Plays</a:t>
            </a:r>
            <a:br>
              <a:rPr lang="en-US" dirty="0"/>
            </a:br>
            <a:r>
              <a:rPr lang="en-US" dirty="0"/>
              <a:t>Seven Man Crew Goal Line Coming Out</a:t>
            </a:r>
          </a:p>
        </p:txBody>
      </p:sp>
      <p:sp>
        <p:nvSpPr>
          <p:cNvPr id="3" name="Content Placeholder 2"/>
          <p:cNvSpPr>
            <a:spLocks noGrp="1"/>
          </p:cNvSpPr>
          <p:nvPr>
            <p:ph idx="1"/>
          </p:nvPr>
        </p:nvSpPr>
        <p:spPr>
          <a:xfrm>
            <a:off x="838200" y="1414272"/>
            <a:ext cx="10515600" cy="4762691"/>
          </a:xfrm>
        </p:spPr>
        <p:txBody>
          <a:bodyPr/>
          <a:lstStyle/>
          <a:p>
            <a:pPr marL="0" indent="0">
              <a:buNone/>
            </a:pPr>
            <a:r>
              <a:rPr lang="en-US" b="1" dirty="0"/>
              <a:t>Ball Snapped From Inside Team </a:t>
            </a:r>
            <a:r>
              <a:rPr lang="en-US" b="1" dirty="0" smtClean="0"/>
              <a:t>A's </a:t>
            </a:r>
            <a:r>
              <a:rPr lang="en-US" b="1" dirty="0"/>
              <a:t>5 Yard Line: </a:t>
            </a:r>
            <a:endParaRPr lang="en-US" dirty="0"/>
          </a:p>
          <a:p>
            <a:pPr marL="0" indent="0">
              <a:buNone/>
            </a:pPr>
            <a:endParaRPr lang="en-US" dirty="0"/>
          </a:p>
        </p:txBody>
      </p:sp>
      <p:sp>
        <p:nvSpPr>
          <p:cNvPr id="4" name="Rectangle 3"/>
          <p:cNvSpPr/>
          <p:nvPr/>
        </p:nvSpPr>
        <p:spPr>
          <a:xfrm>
            <a:off x="1011936" y="2551837"/>
            <a:ext cx="9851136" cy="3539430"/>
          </a:xfrm>
          <a:prstGeom prst="rect">
            <a:avLst/>
          </a:prstGeom>
        </p:spPr>
        <p:txBody>
          <a:bodyPr wrap="square">
            <a:spAutoFit/>
          </a:bodyPr>
          <a:lstStyle/>
          <a:p>
            <a:r>
              <a:rPr lang="en-US" sz="2800" dirty="0">
                <a:solidFill>
                  <a:srgbClr val="000000"/>
                </a:solidFill>
              </a:rPr>
              <a:t>When Team A snaps the ball on or inside its own five yard line, the Head Linesman and Line Judge should </a:t>
            </a:r>
            <a:r>
              <a:rPr lang="en-US" sz="2800" dirty="0" smtClean="0">
                <a:solidFill>
                  <a:srgbClr val="000000"/>
                </a:solidFill>
              </a:rPr>
              <a:t>immediately </a:t>
            </a:r>
            <a:r>
              <a:rPr lang="en-US" sz="2800" dirty="0">
                <a:solidFill>
                  <a:srgbClr val="000000"/>
                </a:solidFill>
              </a:rPr>
              <a:t>move to the goal line outside the pylon. All other officials should officiate the play as normal. </a:t>
            </a:r>
          </a:p>
          <a:p>
            <a:r>
              <a:rPr lang="en-US" sz="2800" b="1" dirty="0" smtClean="0">
                <a:solidFill>
                  <a:srgbClr val="000000"/>
                </a:solidFill>
              </a:rPr>
              <a:t>H, </a:t>
            </a:r>
            <a:r>
              <a:rPr lang="en-US" sz="2800" b="1" dirty="0">
                <a:solidFill>
                  <a:srgbClr val="000000"/>
                </a:solidFill>
              </a:rPr>
              <a:t>LJ, SJ, FJ, BJ </a:t>
            </a:r>
            <a:r>
              <a:rPr lang="en-US" sz="2800" dirty="0">
                <a:solidFill>
                  <a:srgbClr val="000000"/>
                </a:solidFill>
              </a:rPr>
              <a:t>All keys remain unchanged. All be alert for pick plays. </a:t>
            </a:r>
            <a:endParaRPr lang="en-US" sz="2800" dirty="0" smtClean="0">
              <a:solidFill>
                <a:srgbClr val="000000"/>
              </a:solidFill>
            </a:endParaRPr>
          </a:p>
          <a:p>
            <a:r>
              <a:rPr lang="en-US" sz="2800" b="1" dirty="0">
                <a:solidFill>
                  <a:srgbClr val="000000"/>
                </a:solidFill>
              </a:rPr>
              <a:t>R</a:t>
            </a:r>
            <a:r>
              <a:rPr lang="en-US" sz="2800" dirty="0">
                <a:solidFill>
                  <a:srgbClr val="000000"/>
                </a:solidFill>
              </a:rPr>
              <a:t> position on end line.  Be alert for plays ending in end zone.  Be alert for fouls occurring in end zone.</a:t>
            </a:r>
            <a:endParaRPr lang="en-US" sz="2800" dirty="0"/>
          </a:p>
        </p:txBody>
      </p:sp>
    </p:spTree>
    <p:extLst>
      <p:ext uri="{BB962C8B-B14F-4D97-AF65-F5344CB8AC3E}">
        <p14:creationId xmlns:p14="http://schemas.microsoft.com/office/powerpoint/2010/main" val="12010717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9730"/>
            <a:ext cx="10515600" cy="387982"/>
          </a:xfrm>
        </p:spPr>
        <p:txBody>
          <a:bodyPr>
            <a:normAutofit fontScale="90000"/>
          </a:bodyPr>
          <a:lstStyle/>
          <a:p>
            <a:pPr algn="ctr"/>
            <a:r>
              <a:rPr lang="en-US" dirty="0" smtClean="0"/>
              <a:t>Five </a:t>
            </a:r>
            <a:r>
              <a:rPr lang="en-US" dirty="0"/>
              <a:t>Man Crew </a:t>
            </a:r>
            <a:r>
              <a:rPr lang="en-US" dirty="0" smtClean="0"/>
              <a:t>Goal Line Coming Out</a:t>
            </a:r>
            <a:endParaRPr lang="en-US" dirty="0"/>
          </a:p>
        </p:txBody>
      </p:sp>
      <p:pic>
        <p:nvPicPr>
          <p:cNvPr id="4" name="Content Placeholder 3"/>
          <p:cNvPicPr>
            <a:picLocks noGrp="1" noChangeAspect="1"/>
          </p:cNvPicPr>
          <p:nvPr>
            <p:ph idx="1"/>
          </p:nvPr>
        </p:nvPicPr>
        <p:blipFill>
          <a:blip r:embed="rId2"/>
          <a:stretch>
            <a:fillRect/>
          </a:stretch>
        </p:blipFill>
        <p:spPr>
          <a:xfrm>
            <a:off x="402336" y="1194816"/>
            <a:ext cx="11521440" cy="5663184"/>
          </a:xfrm>
          <a:prstGeom prst="rect">
            <a:avLst/>
          </a:prstGeom>
        </p:spPr>
      </p:pic>
    </p:spTree>
    <p:extLst>
      <p:ext uri="{BB962C8B-B14F-4D97-AF65-F5344CB8AC3E}">
        <p14:creationId xmlns:p14="http://schemas.microsoft.com/office/powerpoint/2010/main" val="3388041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36957"/>
            <a:ext cx="10515600" cy="1009092"/>
          </a:xfrm>
        </p:spPr>
        <p:txBody>
          <a:bodyPr>
            <a:normAutofit fontScale="90000"/>
          </a:bodyPr>
          <a:lstStyle/>
          <a:p>
            <a:pPr algn="ctr"/>
            <a:r>
              <a:rPr lang="en-US" dirty="0"/>
              <a:t>Goal Line Plays</a:t>
            </a:r>
            <a:br>
              <a:rPr lang="en-US" dirty="0"/>
            </a:br>
            <a:r>
              <a:rPr lang="en-US" dirty="0" smtClean="0"/>
              <a:t>Five </a:t>
            </a:r>
            <a:r>
              <a:rPr lang="en-US" dirty="0"/>
              <a:t>Man Crew Goal Line Coming Out</a:t>
            </a:r>
          </a:p>
        </p:txBody>
      </p:sp>
      <p:sp>
        <p:nvSpPr>
          <p:cNvPr id="3" name="Content Placeholder 2"/>
          <p:cNvSpPr>
            <a:spLocks noGrp="1"/>
          </p:cNvSpPr>
          <p:nvPr>
            <p:ph idx="1"/>
          </p:nvPr>
        </p:nvSpPr>
        <p:spPr>
          <a:xfrm>
            <a:off x="347241" y="1414272"/>
            <a:ext cx="11597832" cy="4762691"/>
          </a:xfrm>
        </p:spPr>
        <p:txBody>
          <a:bodyPr/>
          <a:lstStyle/>
          <a:p>
            <a:pPr marL="0" indent="0">
              <a:buNone/>
            </a:pPr>
            <a:r>
              <a:rPr lang="en-US" b="1" dirty="0"/>
              <a:t>Ball Snapped From Inside Team </a:t>
            </a:r>
            <a:r>
              <a:rPr lang="en-US" b="1" dirty="0" smtClean="0"/>
              <a:t>A's </a:t>
            </a:r>
            <a:r>
              <a:rPr lang="en-US" b="1" dirty="0"/>
              <a:t>5 Yard Line: </a:t>
            </a:r>
            <a:endParaRPr lang="en-US" dirty="0"/>
          </a:p>
          <a:p>
            <a:pPr marL="0" indent="0">
              <a:buNone/>
            </a:pPr>
            <a:endParaRPr lang="en-US" dirty="0"/>
          </a:p>
        </p:txBody>
      </p:sp>
      <p:sp>
        <p:nvSpPr>
          <p:cNvPr id="4" name="Rectangle 3"/>
          <p:cNvSpPr/>
          <p:nvPr/>
        </p:nvSpPr>
        <p:spPr>
          <a:xfrm>
            <a:off x="509287" y="2551837"/>
            <a:ext cx="11227442" cy="3108543"/>
          </a:xfrm>
          <a:prstGeom prst="rect">
            <a:avLst/>
          </a:prstGeom>
        </p:spPr>
        <p:txBody>
          <a:bodyPr wrap="square">
            <a:spAutoFit/>
          </a:bodyPr>
          <a:lstStyle/>
          <a:p>
            <a:r>
              <a:rPr lang="en-US" sz="2800" dirty="0">
                <a:solidFill>
                  <a:srgbClr val="000000"/>
                </a:solidFill>
              </a:rPr>
              <a:t>When Team A snaps the ball on or inside its own five yard line, the Head Linesman and Line Judge should </a:t>
            </a:r>
            <a:r>
              <a:rPr lang="en-US" sz="2800" dirty="0" smtClean="0">
                <a:solidFill>
                  <a:srgbClr val="000000"/>
                </a:solidFill>
              </a:rPr>
              <a:t>immediately </a:t>
            </a:r>
            <a:r>
              <a:rPr lang="en-US" sz="2800" dirty="0">
                <a:solidFill>
                  <a:srgbClr val="000000"/>
                </a:solidFill>
              </a:rPr>
              <a:t>move to the goal line outside the pylon. All other officials should officiate the play as normal. </a:t>
            </a:r>
          </a:p>
          <a:p>
            <a:r>
              <a:rPr lang="en-US" sz="2800" b="1" dirty="0" smtClean="0">
                <a:solidFill>
                  <a:srgbClr val="000000"/>
                </a:solidFill>
              </a:rPr>
              <a:t>U, BJ </a:t>
            </a:r>
            <a:r>
              <a:rPr lang="en-US" sz="2800" dirty="0" smtClean="0">
                <a:solidFill>
                  <a:srgbClr val="000000"/>
                </a:solidFill>
              </a:rPr>
              <a:t>Keys and responsibilities same as normal scrimmage play.</a:t>
            </a:r>
          </a:p>
          <a:p>
            <a:r>
              <a:rPr lang="en-US" sz="2800" b="1" dirty="0" smtClean="0">
                <a:solidFill>
                  <a:srgbClr val="000000"/>
                </a:solidFill>
              </a:rPr>
              <a:t>H, </a:t>
            </a:r>
            <a:r>
              <a:rPr lang="en-US" sz="2800" b="1" dirty="0" smtClean="0">
                <a:solidFill>
                  <a:srgbClr val="000000"/>
                </a:solidFill>
              </a:rPr>
              <a:t>LJ </a:t>
            </a:r>
            <a:r>
              <a:rPr lang="en-US" sz="2800" dirty="0" smtClean="0">
                <a:solidFill>
                  <a:srgbClr val="000000"/>
                </a:solidFill>
              </a:rPr>
              <a:t>Keys </a:t>
            </a:r>
            <a:r>
              <a:rPr lang="en-US" sz="2800" dirty="0">
                <a:solidFill>
                  <a:srgbClr val="000000"/>
                </a:solidFill>
              </a:rPr>
              <a:t>remain unchanged. </a:t>
            </a:r>
            <a:r>
              <a:rPr lang="en-US" sz="2800" dirty="0" smtClean="0">
                <a:solidFill>
                  <a:srgbClr val="000000"/>
                </a:solidFill>
              </a:rPr>
              <a:t>Be </a:t>
            </a:r>
            <a:r>
              <a:rPr lang="en-US" sz="2800" dirty="0">
                <a:solidFill>
                  <a:srgbClr val="000000"/>
                </a:solidFill>
              </a:rPr>
              <a:t>alert for pick plays. </a:t>
            </a:r>
            <a:endParaRPr lang="en-US" sz="2800" dirty="0" smtClean="0">
              <a:solidFill>
                <a:srgbClr val="000000"/>
              </a:solidFill>
            </a:endParaRPr>
          </a:p>
          <a:p>
            <a:r>
              <a:rPr lang="en-US" sz="2800" b="1" dirty="0" smtClean="0">
                <a:solidFill>
                  <a:srgbClr val="000000"/>
                </a:solidFill>
              </a:rPr>
              <a:t>R</a:t>
            </a:r>
            <a:r>
              <a:rPr lang="en-US" sz="2800" dirty="0" smtClean="0">
                <a:solidFill>
                  <a:srgbClr val="000000"/>
                </a:solidFill>
              </a:rPr>
              <a:t> Position on end line.  Be alert for plays ending in end zone.  Be alert for fouls occurring in end zone.     </a:t>
            </a:r>
            <a:endParaRPr lang="en-US" sz="2800" dirty="0"/>
          </a:p>
        </p:txBody>
      </p:sp>
    </p:spTree>
    <p:extLst>
      <p:ext uri="{BB962C8B-B14F-4D97-AF65-F5344CB8AC3E}">
        <p14:creationId xmlns:p14="http://schemas.microsoft.com/office/powerpoint/2010/main" val="25518029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225184"/>
          </a:xfrm>
        </p:spPr>
        <p:txBody>
          <a:bodyPr>
            <a:normAutofit fontScale="90000"/>
          </a:bodyPr>
          <a:lstStyle/>
          <a:p>
            <a:pPr algn="ctr"/>
            <a:r>
              <a:rPr lang="en-US" dirty="0" smtClean="0"/>
              <a:t>Video Clips from Assigner’s Corner</a:t>
            </a:r>
            <a:endParaRPr lang="en-US" dirty="0"/>
          </a:p>
        </p:txBody>
      </p:sp>
      <p:sp>
        <p:nvSpPr>
          <p:cNvPr id="3" name="Content Placeholder 2"/>
          <p:cNvSpPr>
            <a:spLocks noGrp="1"/>
          </p:cNvSpPr>
          <p:nvPr>
            <p:ph idx="1"/>
          </p:nvPr>
        </p:nvSpPr>
        <p:spPr>
          <a:xfrm>
            <a:off x="266218" y="833377"/>
            <a:ext cx="11655706" cy="5787342"/>
          </a:xfrm>
        </p:spPr>
        <p:txBody>
          <a:bodyPr>
            <a:normAutofit lnSpcReduction="10000"/>
          </a:bodyPr>
          <a:lstStyle/>
          <a:p>
            <a:r>
              <a:rPr lang="en-US" u="sng" dirty="0" smtClean="0"/>
              <a:t>Rule 4-2 Dead Ball and End of Down:</a:t>
            </a:r>
          </a:p>
          <a:p>
            <a:pPr lvl="1"/>
            <a:r>
              <a:rPr lang="en-US" u="sng" dirty="0" smtClean="0"/>
              <a:t>Art. 2</a:t>
            </a:r>
            <a:r>
              <a:rPr lang="en-US" dirty="0" smtClean="0"/>
              <a:t>-	The ball becomes dead and the down is ended:</a:t>
            </a:r>
          </a:p>
          <a:p>
            <a:pPr lvl="3"/>
            <a:r>
              <a:rPr lang="en-US" sz="2400" dirty="0" smtClean="0"/>
              <a:t>a. When a runner goes out of bounds, is held so his forward progress is stopped or allows any part of his person other than a hand or foot to touch the ground.</a:t>
            </a:r>
          </a:p>
          <a:p>
            <a:pPr lvl="1"/>
            <a:r>
              <a:rPr lang="en-US" sz="3000" dirty="0" smtClean="0"/>
              <a:t>EXCEPTIONS:</a:t>
            </a:r>
          </a:p>
          <a:p>
            <a:pPr lvl="1"/>
            <a:r>
              <a:rPr lang="en-US" dirty="0" smtClean="0"/>
              <a:t>1. The ball remains live if at the snap, a place-kick holder with his knee(s) on the ground and with a teammate in kicking position catches or recovers the snap while his knee(s) is on  the ground and places the ball for a kick, or if he rises to advance, hand, kick or pass; or</a:t>
            </a:r>
          </a:p>
          <a:p>
            <a:pPr lvl="1"/>
            <a:r>
              <a:rPr lang="en-US" dirty="0" smtClean="0"/>
              <a:t>2.  The ball remains live if, at the snap a place kick holder with his knee(s) on the ground and with a teammate in kicking position rises and catches or recovers an errant snap and immediately returns his knee(s) to the ground and places the ball for a kick or again rises to advance, hand, kick or pass.</a:t>
            </a:r>
          </a:p>
          <a:p>
            <a:pPr lvl="1"/>
            <a:r>
              <a:rPr lang="en-US" dirty="0" smtClean="0"/>
              <a:t>Note: The ball becomes dead if a place kick holder muffs the snap or fumbles and recovers after his knee(s) have been off the ground, and he then touches the ground with other than a hand or foot while in possession of the ball. </a:t>
            </a:r>
          </a:p>
          <a:p>
            <a:pPr lvl="1"/>
            <a:endParaRPr lang="en-US" u="sng" dirty="0"/>
          </a:p>
        </p:txBody>
      </p:sp>
    </p:spTree>
    <p:extLst>
      <p:ext uri="{BB962C8B-B14F-4D97-AF65-F5344CB8AC3E}">
        <p14:creationId xmlns:p14="http://schemas.microsoft.com/office/powerpoint/2010/main" val="186245266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259908"/>
          </a:xfrm>
        </p:spPr>
        <p:txBody>
          <a:bodyPr>
            <a:normAutofit fontScale="90000"/>
          </a:bodyPr>
          <a:lstStyle/>
          <a:p>
            <a:pPr algn="ctr"/>
            <a:r>
              <a:rPr lang="en-US" dirty="0"/>
              <a:t>Video Clips from </a:t>
            </a:r>
            <a:r>
              <a:rPr lang="en-US" dirty="0" smtClean="0"/>
              <a:t>Assigner’s </a:t>
            </a:r>
            <a:r>
              <a:rPr lang="en-US" dirty="0"/>
              <a:t>Corner</a:t>
            </a:r>
          </a:p>
        </p:txBody>
      </p:sp>
      <p:sp>
        <p:nvSpPr>
          <p:cNvPr id="3" name="Content Placeholder 2"/>
          <p:cNvSpPr>
            <a:spLocks noGrp="1"/>
          </p:cNvSpPr>
          <p:nvPr>
            <p:ph idx="1"/>
          </p:nvPr>
        </p:nvSpPr>
        <p:spPr>
          <a:xfrm>
            <a:off x="405113" y="902826"/>
            <a:ext cx="11574684" cy="5810490"/>
          </a:xfrm>
        </p:spPr>
        <p:txBody>
          <a:bodyPr/>
          <a:lstStyle/>
          <a:p>
            <a:r>
              <a:rPr lang="en-US" u="sng" dirty="0" smtClean="0"/>
              <a:t>Case Play 4.2.2</a:t>
            </a:r>
          </a:p>
          <a:p>
            <a:pPr lvl="1"/>
            <a:r>
              <a:rPr lang="en-US" u="sng" dirty="0" smtClean="0"/>
              <a:t>Situation A:</a:t>
            </a:r>
            <a:r>
              <a:rPr lang="en-US" dirty="0" smtClean="0"/>
              <a:t>  K1 has one knee on the ground to hold for an apparent field-goal attempt.  K2 is in position to kick.  K1 catches the snap and: (a) places the ball which is kicked by K2; or (b) rises and either runs or passes; or (c) without rising flips the ball to K2 who attempts to run.</a:t>
            </a:r>
          </a:p>
          <a:p>
            <a:pPr lvl="1"/>
            <a:r>
              <a:rPr lang="en-US" u="sng" dirty="0" smtClean="0"/>
              <a:t>RULING:</a:t>
            </a:r>
            <a:r>
              <a:rPr lang="en-US" dirty="0" smtClean="0"/>
              <a:t>  Legal in (a) and (b).  In (c) the ball becomes dead immediately when K1 tosses the ball to K2 while K1 has his knee on the ground.</a:t>
            </a:r>
            <a:endParaRPr lang="en-US" u="sng" dirty="0"/>
          </a:p>
        </p:txBody>
      </p:sp>
    </p:spTree>
    <p:extLst>
      <p:ext uri="{BB962C8B-B14F-4D97-AF65-F5344CB8AC3E}">
        <p14:creationId xmlns:p14="http://schemas.microsoft.com/office/powerpoint/2010/main" val="517758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Knee of Holder">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838200" y="365126"/>
            <a:ext cx="10515600" cy="5811838"/>
          </a:xfrm>
        </p:spPr>
      </p:pic>
    </p:spTree>
    <p:extLst>
      <p:ext uri="{BB962C8B-B14F-4D97-AF65-F5344CB8AC3E}">
        <p14:creationId xmlns:p14="http://schemas.microsoft.com/office/powerpoint/2010/main" val="3471053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motion">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368234" y="277792"/>
            <a:ext cx="4606724" cy="5899171"/>
          </a:xfrm>
        </p:spPr>
      </p:pic>
    </p:spTree>
    <p:extLst>
      <p:ext uri="{BB962C8B-B14F-4D97-AF65-F5344CB8AC3E}">
        <p14:creationId xmlns:p14="http://schemas.microsoft.com/office/powerpoint/2010/main" val="358541876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08344"/>
            <a:ext cx="10515600" cy="486138"/>
          </a:xfrm>
        </p:spPr>
        <p:txBody>
          <a:bodyPr>
            <a:normAutofit fontScale="90000"/>
          </a:bodyPr>
          <a:lstStyle/>
          <a:p>
            <a:pPr algn="ctr"/>
            <a:r>
              <a:rPr lang="en-US" dirty="0" smtClean="0"/>
              <a:t>You Make the Call</a:t>
            </a:r>
            <a:endParaRPr lang="en-US" dirty="0"/>
          </a:p>
        </p:txBody>
      </p:sp>
      <p:sp>
        <p:nvSpPr>
          <p:cNvPr id="3" name="Content Placeholder 2"/>
          <p:cNvSpPr>
            <a:spLocks noGrp="1"/>
          </p:cNvSpPr>
          <p:nvPr>
            <p:ph idx="1"/>
          </p:nvPr>
        </p:nvSpPr>
        <p:spPr>
          <a:xfrm>
            <a:off x="289367" y="1006997"/>
            <a:ext cx="11609408" cy="5451676"/>
          </a:xfrm>
        </p:spPr>
        <p:txBody>
          <a:bodyPr/>
          <a:lstStyle/>
          <a:p>
            <a:r>
              <a:rPr lang="en-US" dirty="0" smtClean="0"/>
              <a:t>1.	Legal Play</a:t>
            </a:r>
          </a:p>
          <a:p>
            <a:endParaRPr lang="en-US" dirty="0"/>
          </a:p>
          <a:p>
            <a:r>
              <a:rPr lang="en-US" dirty="0" smtClean="0"/>
              <a:t>2.	Illegal Formation</a:t>
            </a:r>
          </a:p>
          <a:p>
            <a:endParaRPr lang="en-US" dirty="0"/>
          </a:p>
          <a:p>
            <a:r>
              <a:rPr lang="en-US" dirty="0" smtClean="0"/>
              <a:t>3.	Illegal Motion</a:t>
            </a:r>
            <a:endParaRPr lang="en-US" dirty="0"/>
          </a:p>
        </p:txBody>
      </p:sp>
    </p:spTree>
    <p:extLst>
      <p:ext uri="{BB962C8B-B14F-4D97-AF65-F5344CB8AC3E}">
        <p14:creationId xmlns:p14="http://schemas.microsoft.com/office/powerpoint/2010/main" val="36897501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motion">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368234" y="277792"/>
            <a:ext cx="4606724" cy="5899171"/>
          </a:xfrm>
        </p:spPr>
      </p:pic>
    </p:spTree>
    <p:extLst>
      <p:ext uri="{BB962C8B-B14F-4D97-AF65-F5344CB8AC3E}">
        <p14:creationId xmlns:p14="http://schemas.microsoft.com/office/powerpoint/2010/main" val="195636475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271483"/>
          </a:xfrm>
        </p:spPr>
        <p:txBody>
          <a:bodyPr>
            <a:normAutofit fontScale="90000"/>
          </a:bodyPr>
          <a:lstStyle/>
          <a:p>
            <a:pPr algn="ctr"/>
            <a:r>
              <a:rPr lang="en-US" dirty="0"/>
              <a:t>Video Clips from Assigner’s Corner</a:t>
            </a:r>
          </a:p>
        </p:txBody>
      </p:sp>
      <p:sp>
        <p:nvSpPr>
          <p:cNvPr id="3" name="Content Placeholder 2"/>
          <p:cNvSpPr>
            <a:spLocks noGrp="1"/>
          </p:cNvSpPr>
          <p:nvPr>
            <p:ph idx="1"/>
          </p:nvPr>
        </p:nvSpPr>
        <p:spPr>
          <a:xfrm>
            <a:off x="243069" y="763928"/>
            <a:ext cx="11736728" cy="5972537"/>
          </a:xfrm>
        </p:spPr>
        <p:txBody>
          <a:bodyPr>
            <a:normAutofit lnSpcReduction="10000"/>
          </a:bodyPr>
          <a:lstStyle/>
          <a:p>
            <a:r>
              <a:rPr lang="en-US" u="sng" dirty="0" smtClean="0"/>
              <a:t>Rule 7-2 Formation/Position, Numbering and Action at the Snap:</a:t>
            </a:r>
          </a:p>
          <a:p>
            <a:pPr lvl="1"/>
            <a:r>
              <a:rPr lang="en-US" u="sng" dirty="0" smtClean="0"/>
              <a:t>Art. 3.</a:t>
            </a:r>
            <a:r>
              <a:rPr lang="en-US" dirty="0" smtClean="0"/>
              <a:t>  Of the players of A who are not on their line at the snap only one may penetrate the vertical plane through the waistline of his nearest teammate who is on his line.  He must have his hands in position to receive the ball if it is snapped between the snapper’s legs but he is not required to receive the snap.  Any other player(s) must be in legal position as a back.</a:t>
            </a:r>
          </a:p>
          <a:p>
            <a:pPr lvl="1"/>
            <a:r>
              <a:rPr lang="en-US" u="sng" dirty="0" smtClean="0"/>
              <a:t>Art. 5</a:t>
            </a:r>
            <a:r>
              <a:rPr lang="en-US" b="1" u="sng" dirty="0" smtClean="0"/>
              <a:t>.</a:t>
            </a:r>
            <a:r>
              <a:rPr lang="en-US" dirty="0" smtClean="0"/>
              <a:t>  Player formation and numbering requirements include:</a:t>
            </a:r>
          </a:p>
          <a:p>
            <a:pPr lvl="2"/>
            <a:r>
              <a:rPr lang="en-US" sz="2400" dirty="0" smtClean="0"/>
              <a:t>a.  No more than four A players may be backs and only one A player may penetrate the vertical plane through the waist line of his nearest teammate who is on his line as in </a:t>
            </a:r>
            <a:r>
              <a:rPr lang="en-US" sz="2400" smtClean="0"/>
              <a:t>7-2-3;</a:t>
            </a:r>
            <a:endParaRPr lang="en-US" sz="2400" dirty="0"/>
          </a:p>
          <a:p>
            <a:pPr lvl="1"/>
            <a:r>
              <a:rPr lang="en-US" u="sng" dirty="0" smtClean="0"/>
              <a:t>Art. 7.</a:t>
            </a:r>
            <a:r>
              <a:rPr lang="en-US" dirty="0" smtClean="0"/>
              <a:t>  Only one A player may be in motion at the snap and then only if such motion is not towards the opponents goal line.  Except for the player “under the snapper,” as outlined in Article 3, the player in motion must be at least 5 yards behind his line of scrimmage at the snap if he started from any po</a:t>
            </a:r>
            <a:r>
              <a:rPr lang="en-US" dirty="0"/>
              <a:t>s</a:t>
            </a:r>
            <a:r>
              <a:rPr lang="en-US" dirty="0" smtClean="0"/>
              <a:t>ition not clearly behind the line and did not establish himself as a back by stopping for at least one full second while no part of his body is breaking the vertical plane through the waistline of his nearest teammate who is on the line of scrimmage.</a:t>
            </a:r>
            <a:endParaRPr lang="en-US" u="sng" dirty="0" smtClean="0"/>
          </a:p>
          <a:p>
            <a:pPr marL="914400" lvl="2" indent="0">
              <a:buNone/>
            </a:pPr>
            <a:endParaRPr lang="en-US" sz="2400" dirty="0" smtClean="0"/>
          </a:p>
          <a:p>
            <a:pPr lvl="2"/>
            <a:endParaRPr lang="en-US" sz="2400" dirty="0" smtClean="0"/>
          </a:p>
          <a:p>
            <a:endParaRPr lang="en-US" u="sng" dirty="0"/>
          </a:p>
        </p:txBody>
      </p:sp>
    </p:spTree>
    <p:extLst>
      <p:ext uri="{BB962C8B-B14F-4D97-AF65-F5344CB8AC3E}">
        <p14:creationId xmlns:p14="http://schemas.microsoft.com/office/powerpoint/2010/main" val="349767209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713</TotalTime>
  <Words>1194</Words>
  <Application>Microsoft Office PowerPoint</Application>
  <PresentationFormat>Widescreen</PresentationFormat>
  <Paragraphs>78</Paragraphs>
  <Slides>24</Slides>
  <Notes>0</Notes>
  <HiddenSlides>0</HiddenSlides>
  <MMClips>5</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24</vt:i4>
      </vt:variant>
    </vt:vector>
  </HeadingPairs>
  <TitlesOfParts>
    <vt:vector size="28" baseType="lpstr">
      <vt:lpstr>Arial</vt:lpstr>
      <vt:lpstr>Calibri</vt:lpstr>
      <vt:lpstr>Calibri Light</vt:lpstr>
      <vt:lpstr>Office Theme</vt:lpstr>
      <vt:lpstr>October 1, 2020</vt:lpstr>
      <vt:lpstr>PowerPoint Presentation</vt:lpstr>
      <vt:lpstr>Video Clips from Assigner’s Corner</vt:lpstr>
      <vt:lpstr>Video Clips from Assigner’s Corner</vt:lpstr>
      <vt:lpstr>PowerPoint Presentation</vt:lpstr>
      <vt:lpstr>PowerPoint Presentation</vt:lpstr>
      <vt:lpstr>You Make the Call</vt:lpstr>
      <vt:lpstr>PowerPoint Presentation</vt:lpstr>
      <vt:lpstr>Video Clips from Assigner’s Corner</vt:lpstr>
      <vt:lpstr>PowerPoint Presentation</vt:lpstr>
      <vt:lpstr>Forward Progress and Goal Line Plays</vt:lpstr>
      <vt:lpstr>Forward Progress and Goal Line Plays</vt:lpstr>
      <vt:lpstr>Goal Line Plays Seven Man Crew B20 to B7 Yard Line</vt:lpstr>
      <vt:lpstr>Goal Line Plays Seven Man Crew B20 to B7 Yard Line</vt:lpstr>
      <vt:lpstr>Goal Line Plays Seven Man Crew B7 to Goal Line</vt:lpstr>
      <vt:lpstr>Goal Line Plays Seven Man Crew B7 to Goal Line</vt:lpstr>
      <vt:lpstr>Five Man Crew B10 to B5</vt:lpstr>
      <vt:lpstr>Goal Line Plays Four Man Crew B10 to B5 Yard Line</vt:lpstr>
      <vt:lpstr>Five Man Crew B5 to Goal Line</vt:lpstr>
      <vt:lpstr>Goal Line Plays Five Man Crew B5 to Goal Line</vt:lpstr>
      <vt:lpstr>Seven Man Crew Goal Line Coming Out</vt:lpstr>
      <vt:lpstr>Goal Line Plays Seven Man Crew Goal Line Coming Out</vt:lpstr>
      <vt:lpstr>Five Man Crew Goal Line Coming Out</vt:lpstr>
      <vt:lpstr>Goal Line Plays Five Man Crew Goal Line Coming Out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Agenda for May 9, 2019</dc:title>
  <dc:creator>Harry Birkhimer</dc:creator>
  <cp:lastModifiedBy>Harry Birkhimer</cp:lastModifiedBy>
  <cp:revision>60</cp:revision>
  <dcterms:created xsi:type="dcterms:W3CDTF">2019-04-28T18:42:07Z</dcterms:created>
  <dcterms:modified xsi:type="dcterms:W3CDTF">2020-09-29T14:45:10Z</dcterms:modified>
</cp:coreProperties>
</file>