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314" r:id="rId2"/>
    <p:sldId id="313" r:id="rId3"/>
    <p:sldId id="326" r:id="rId4"/>
    <p:sldId id="319" r:id="rId5"/>
    <p:sldId id="310" r:id="rId6"/>
    <p:sldId id="309" r:id="rId7"/>
    <p:sldId id="308" r:id="rId8"/>
    <p:sldId id="307" r:id="rId9"/>
    <p:sldId id="306" r:id="rId10"/>
    <p:sldId id="305" r:id="rId11"/>
    <p:sldId id="265" r:id="rId12"/>
    <p:sldId id="316" r:id="rId13"/>
    <p:sldId id="315" r:id="rId14"/>
    <p:sldId id="325" r:id="rId15"/>
    <p:sldId id="327" r:id="rId16"/>
    <p:sldId id="317" r:id="rId17"/>
    <p:sldId id="318" r:id="rId18"/>
    <p:sldId id="328" r:id="rId19"/>
    <p:sldId id="330" r:id="rId20"/>
    <p:sldId id="332" r:id="rId21"/>
    <p:sldId id="329" r:id="rId22"/>
    <p:sldId id="333" r:id="rId23"/>
    <p:sldId id="334" r:id="rId24"/>
    <p:sldId id="335" r:id="rId25"/>
    <p:sldId id="336" r:id="rId26"/>
    <p:sldId id="337" r:id="rId27"/>
    <p:sldId id="338"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9" autoAdjust="0"/>
    <p:restoredTop sz="94660"/>
  </p:normalViewPr>
  <p:slideViewPr>
    <p:cSldViewPr snapToGrid="0">
      <p:cViewPr>
        <p:scale>
          <a:sx n="122" d="100"/>
          <a:sy n="122" d="100"/>
        </p:scale>
        <p:origin x="-90"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626AC78-327A-4EEA-8E0B-62A9ACB7D507}" type="datetimeFigureOut">
              <a:rPr lang="en-US" smtClean="0"/>
              <a:t>9/18/2020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213461D-DCDC-4EE3-AA06-F3628B2B2629}" type="slidenum">
              <a:rPr lang="en-US" smtClean="0"/>
              <a:t>‹#›</a:t>
            </a:fld>
            <a:endParaRPr lang="en-US"/>
          </a:p>
        </p:txBody>
      </p:sp>
    </p:spTree>
    <p:extLst>
      <p:ext uri="{BB962C8B-B14F-4D97-AF65-F5344CB8AC3E}">
        <p14:creationId xmlns:p14="http://schemas.microsoft.com/office/powerpoint/2010/main" val="37366821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90F65B0-61F0-46BC-BBC9-F80D471EA77F}" type="datetimeFigureOut">
              <a:rPr lang="en-US" smtClean="0"/>
              <a:t>9/18/2020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15EFB46-EA4F-4B9C-9B01-09058058A301}" type="slidenum">
              <a:rPr lang="en-US" smtClean="0"/>
              <a:t>‹#›</a:t>
            </a:fld>
            <a:endParaRPr lang="en-US" dirty="0"/>
          </a:p>
        </p:txBody>
      </p:sp>
    </p:spTree>
    <p:extLst>
      <p:ext uri="{BB962C8B-B14F-4D97-AF65-F5344CB8AC3E}">
        <p14:creationId xmlns:p14="http://schemas.microsoft.com/office/powerpoint/2010/main" val="23291236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0F65B0-61F0-46BC-BBC9-F80D471EA77F}" type="datetimeFigureOut">
              <a:rPr lang="en-US" smtClean="0"/>
              <a:t>9/18/2020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15EFB46-EA4F-4B9C-9B01-09058058A301}" type="slidenum">
              <a:rPr lang="en-US" smtClean="0"/>
              <a:t>‹#›</a:t>
            </a:fld>
            <a:endParaRPr lang="en-US" dirty="0"/>
          </a:p>
        </p:txBody>
      </p:sp>
    </p:spTree>
    <p:extLst>
      <p:ext uri="{BB962C8B-B14F-4D97-AF65-F5344CB8AC3E}">
        <p14:creationId xmlns:p14="http://schemas.microsoft.com/office/powerpoint/2010/main" val="14399142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0F65B0-61F0-46BC-BBC9-F80D471EA77F}" type="datetimeFigureOut">
              <a:rPr lang="en-US" smtClean="0"/>
              <a:t>9/18/2020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15EFB46-EA4F-4B9C-9B01-09058058A301}" type="slidenum">
              <a:rPr lang="en-US" smtClean="0"/>
              <a:t>‹#›</a:t>
            </a:fld>
            <a:endParaRPr lang="en-US" dirty="0"/>
          </a:p>
        </p:txBody>
      </p:sp>
    </p:spTree>
    <p:extLst>
      <p:ext uri="{BB962C8B-B14F-4D97-AF65-F5344CB8AC3E}">
        <p14:creationId xmlns:p14="http://schemas.microsoft.com/office/powerpoint/2010/main" val="4341366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0F65B0-61F0-46BC-BBC9-F80D471EA77F}" type="datetimeFigureOut">
              <a:rPr lang="en-US" smtClean="0"/>
              <a:t>9/18/2020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15EFB46-EA4F-4B9C-9B01-09058058A301}" type="slidenum">
              <a:rPr lang="en-US" smtClean="0"/>
              <a:t>‹#›</a:t>
            </a:fld>
            <a:endParaRPr lang="en-US" dirty="0"/>
          </a:p>
        </p:txBody>
      </p:sp>
    </p:spTree>
    <p:extLst>
      <p:ext uri="{BB962C8B-B14F-4D97-AF65-F5344CB8AC3E}">
        <p14:creationId xmlns:p14="http://schemas.microsoft.com/office/powerpoint/2010/main" val="33493436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90F65B0-61F0-46BC-BBC9-F80D471EA77F}" type="datetimeFigureOut">
              <a:rPr lang="en-US" smtClean="0"/>
              <a:t>9/18/2020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15EFB46-EA4F-4B9C-9B01-09058058A301}" type="slidenum">
              <a:rPr lang="en-US" smtClean="0"/>
              <a:t>‹#›</a:t>
            </a:fld>
            <a:endParaRPr lang="en-US" dirty="0"/>
          </a:p>
        </p:txBody>
      </p:sp>
    </p:spTree>
    <p:extLst>
      <p:ext uri="{BB962C8B-B14F-4D97-AF65-F5344CB8AC3E}">
        <p14:creationId xmlns:p14="http://schemas.microsoft.com/office/powerpoint/2010/main" val="26068365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90F65B0-61F0-46BC-BBC9-F80D471EA77F}" type="datetimeFigureOut">
              <a:rPr lang="en-US" smtClean="0"/>
              <a:t>9/18/2020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15EFB46-EA4F-4B9C-9B01-09058058A301}" type="slidenum">
              <a:rPr lang="en-US" smtClean="0"/>
              <a:t>‹#›</a:t>
            </a:fld>
            <a:endParaRPr lang="en-US" dirty="0"/>
          </a:p>
        </p:txBody>
      </p:sp>
    </p:spTree>
    <p:extLst>
      <p:ext uri="{BB962C8B-B14F-4D97-AF65-F5344CB8AC3E}">
        <p14:creationId xmlns:p14="http://schemas.microsoft.com/office/powerpoint/2010/main" val="17339005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90F65B0-61F0-46BC-BBC9-F80D471EA77F}" type="datetimeFigureOut">
              <a:rPr lang="en-US" smtClean="0"/>
              <a:t>9/18/2020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15EFB46-EA4F-4B9C-9B01-09058058A301}" type="slidenum">
              <a:rPr lang="en-US" smtClean="0"/>
              <a:t>‹#›</a:t>
            </a:fld>
            <a:endParaRPr lang="en-US" dirty="0"/>
          </a:p>
        </p:txBody>
      </p:sp>
    </p:spTree>
    <p:extLst>
      <p:ext uri="{BB962C8B-B14F-4D97-AF65-F5344CB8AC3E}">
        <p14:creationId xmlns:p14="http://schemas.microsoft.com/office/powerpoint/2010/main" val="5417232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90F65B0-61F0-46BC-BBC9-F80D471EA77F}" type="datetimeFigureOut">
              <a:rPr lang="en-US" smtClean="0"/>
              <a:t>9/18/2020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15EFB46-EA4F-4B9C-9B01-09058058A301}" type="slidenum">
              <a:rPr lang="en-US" smtClean="0"/>
              <a:t>‹#›</a:t>
            </a:fld>
            <a:endParaRPr lang="en-US" dirty="0"/>
          </a:p>
        </p:txBody>
      </p:sp>
    </p:spTree>
    <p:extLst>
      <p:ext uri="{BB962C8B-B14F-4D97-AF65-F5344CB8AC3E}">
        <p14:creationId xmlns:p14="http://schemas.microsoft.com/office/powerpoint/2010/main" val="34299496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0F65B0-61F0-46BC-BBC9-F80D471EA77F}" type="datetimeFigureOut">
              <a:rPr lang="en-US" smtClean="0"/>
              <a:t>9/18/2020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15EFB46-EA4F-4B9C-9B01-09058058A301}" type="slidenum">
              <a:rPr lang="en-US" smtClean="0"/>
              <a:t>‹#›</a:t>
            </a:fld>
            <a:endParaRPr lang="en-US" dirty="0"/>
          </a:p>
        </p:txBody>
      </p:sp>
    </p:spTree>
    <p:extLst>
      <p:ext uri="{BB962C8B-B14F-4D97-AF65-F5344CB8AC3E}">
        <p14:creationId xmlns:p14="http://schemas.microsoft.com/office/powerpoint/2010/main" val="26138444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90F65B0-61F0-46BC-BBC9-F80D471EA77F}" type="datetimeFigureOut">
              <a:rPr lang="en-US" smtClean="0"/>
              <a:t>9/18/2020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15EFB46-EA4F-4B9C-9B01-09058058A301}" type="slidenum">
              <a:rPr lang="en-US" smtClean="0"/>
              <a:t>‹#›</a:t>
            </a:fld>
            <a:endParaRPr lang="en-US" dirty="0"/>
          </a:p>
        </p:txBody>
      </p:sp>
    </p:spTree>
    <p:extLst>
      <p:ext uri="{BB962C8B-B14F-4D97-AF65-F5344CB8AC3E}">
        <p14:creationId xmlns:p14="http://schemas.microsoft.com/office/powerpoint/2010/main" val="2779119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90F65B0-61F0-46BC-BBC9-F80D471EA77F}" type="datetimeFigureOut">
              <a:rPr lang="en-US" smtClean="0"/>
              <a:t>9/18/2020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15EFB46-EA4F-4B9C-9B01-09058058A301}" type="slidenum">
              <a:rPr lang="en-US" smtClean="0"/>
              <a:t>‹#›</a:t>
            </a:fld>
            <a:endParaRPr lang="en-US" dirty="0"/>
          </a:p>
        </p:txBody>
      </p:sp>
    </p:spTree>
    <p:extLst>
      <p:ext uri="{BB962C8B-B14F-4D97-AF65-F5344CB8AC3E}">
        <p14:creationId xmlns:p14="http://schemas.microsoft.com/office/powerpoint/2010/main" val="32381555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0F65B0-61F0-46BC-BBC9-F80D471EA77F}" type="datetimeFigureOut">
              <a:rPr lang="en-US" smtClean="0"/>
              <a:t>9/18/2020</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5EFB46-EA4F-4B9C-9B01-09058058A301}" type="slidenum">
              <a:rPr lang="en-US" smtClean="0"/>
              <a:t>‹#›</a:t>
            </a:fld>
            <a:endParaRPr lang="en-US" dirty="0"/>
          </a:p>
        </p:txBody>
      </p:sp>
    </p:spTree>
    <p:extLst>
      <p:ext uri="{BB962C8B-B14F-4D97-AF65-F5344CB8AC3E}">
        <p14:creationId xmlns:p14="http://schemas.microsoft.com/office/powerpoint/2010/main" val="4096238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5072" y="731520"/>
            <a:ext cx="11740896" cy="5937504"/>
          </a:xfrm>
        </p:spPr>
        <p:txBody>
          <a:bodyPr>
            <a:normAutofit/>
          </a:bodyPr>
          <a:lstStyle/>
          <a:p>
            <a:pPr marL="0" indent="0">
              <a:buNone/>
            </a:pPr>
            <a:r>
              <a:rPr lang="en-US" u="sng" dirty="0" smtClean="0"/>
              <a:t>Coaches Conduct-Sidelines</a:t>
            </a:r>
          </a:p>
          <a:p>
            <a:pPr marL="0" indent="0">
              <a:buNone/>
            </a:pPr>
            <a:endParaRPr lang="en-US" u="sng" dirty="0" smtClean="0"/>
          </a:p>
          <a:p>
            <a:pPr marL="0" indent="0">
              <a:buNone/>
            </a:pPr>
            <a:r>
              <a:rPr lang="en-US" u="sng" dirty="0" smtClean="0"/>
              <a:t>Rule 1-2-3g:</a:t>
            </a:r>
            <a:r>
              <a:rPr lang="en-US" dirty="0" smtClean="0"/>
              <a:t>  Team boxes shall be marked on each side of the field outside the coach’s area between the 25 yard lines for use of coaches, substitutes, athletic trainers, etc., affiliated with the team.  The coaches’ area is a minimum of a 2 yard belt between the front of the team box and the sideline and becomes a restricted area when the ball is live.</a:t>
            </a:r>
          </a:p>
        </p:txBody>
      </p:sp>
    </p:spTree>
    <p:extLst>
      <p:ext uri="{BB962C8B-B14F-4D97-AF65-F5344CB8AC3E}">
        <p14:creationId xmlns:p14="http://schemas.microsoft.com/office/powerpoint/2010/main" val="1773317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5072" y="731520"/>
            <a:ext cx="11740896" cy="5937504"/>
          </a:xfrm>
        </p:spPr>
        <p:txBody>
          <a:bodyPr>
            <a:normAutofit fontScale="92500" lnSpcReduction="10000"/>
          </a:bodyPr>
          <a:lstStyle/>
          <a:p>
            <a:pPr marL="0" indent="0">
              <a:buNone/>
            </a:pPr>
            <a:r>
              <a:rPr lang="en-US" u="sng" dirty="0" smtClean="0"/>
              <a:t>Coaches Conduct</a:t>
            </a:r>
          </a:p>
          <a:p>
            <a:pPr marL="0" indent="0">
              <a:buNone/>
            </a:pPr>
            <a:endParaRPr lang="en-US" u="sng" dirty="0" smtClean="0"/>
          </a:p>
          <a:p>
            <a:pPr marL="0" indent="0">
              <a:buNone/>
            </a:pPr>
            <a:r>
              <a:rPr lang="en-US" u="sng" dirty="0"/>
              <a:t>Rule 9, Section 8-Noncontact Unsportsmanlike Conduct by Non-players:</a:t>
            </a:r>
            <a:endParaRPr lang="en-US" dirty="0"/>
          </a:p>
          <a:p>
            <a:r>
              <a:rPr lang="en-US" dirty="0"/>
              <a:t>Article 1.	No coach, substitute, athletic trainer or other team attendant shall act in an unsportsmanlike manner once the game officials assume authority for the contest.  Examples are, but not limited to:</a:t>
            </a:r>
          </a:p>
          <a:p>
            <a:pPr lvl="0"/>
            <a:r>
              <a:rPr lang="en-US" dirty="0"/>
              <a:t>Using profanity, insulting or vulgar language or gestures.</a:t>
            </a:r>
          </a:p>
          <a:p>
            <a:r>
              <a:rPr lang="en-US" dirty="0"/>
              <a:t>NOTE: The NFHS disapproves of any form of taunting which is intended or designed to embarrass, ridicule or demean others under any circumstances.</a:t>
            </a:r>
          </a:p>
          <a:p>
            <a:pPr lvl="0"/>
            <a:r>
              <a:rPr lang="en-US" dirty="0"/>
              <a:t>Attempting to influence a decision by a game official.</a:t>
            </a:r>
          </a:p>
          <a:p>
            <a:pPr lvl="0"/>
            <a:r>
              <a:rPr lang="en-US" dirty="0"/>
              <a:t>Disrespectfully addressing a game official.</a:t>
            </a:r>
          </a:p>
          <a:p>
            <a:pPr lvl="0"/>
            <a:r>
              <a:rPr lang="en-US" dirty="0"/>
              <a:t>Indicating objections to a game official’s decision.</a:t>
            </a:r>
          </a:p>
          <a:p>
            <a:pPr lvl="0"/>
            <a:r>
              <a:rPr lang="en-US" dirty="0"/>
              <a:t>Being on the field, except as a substitute or a replaced player.</a:t>
            </a:r>
          </a:p>
          <a:p>
            <a:pPr marL="0" indent="0">
              <a:buNone/>
            </a:pPr>
            <a:r>
              <a:rPr lang="en-US" dirty="0"/>
              <a:t>	 </a:t>
            </a:r>
          </a:p>
          <a:p>
            <a:pPr marL="0" indent="0">
              <a:buNone/>
            </a:pPr>
            <a:endParaRPr lang="en-US" u="sng" dirty="0"/>
          </a:p>
          <a:p>
            <a:pPr marL="0" indent="0">
              <a:buNone/>
            </a:pPr>
            <a:endParaRPr lang="en-US" u="sng" dirty="0"/>
          </a:p>
        </p:txBody>
      </p:sp>
    </p:spTree>
    <p:extLst>
      <p:ext uri="{BB962C8B-B14F-4D97-AF65-F5344CB8AC3E}">
        <p14:creationId xmlns:p14="http://schemas.microsoft.com/office/powerpoint/2010/main" val="17898728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5072" y="865632"/>
            <a:ext cx="11740896" cy="5803392"/>
          </a:xfrm>
        </p:spPr>
        <p:txBody>
          <a:bodyPr>
            <a:normAutofit fontScale="92500" lnSpcReduction="20000"/>
          </a:bodyPr>
          <a:lstStyle/>
          <a:p>
            <a:pPr marL="0" indent="0">
              <a:buNone/>
            </a:pPr>
            <a:r>
              <a:rPr lang="en-US" u="sng" dirty="0" smtClean="0"/>
              <a:t>Coaches Conduct</a:t>
            </a:r>
          </a:p>
          <a:p>
            <a:pPr marL="0" indent="0">
              <a:buNone/>
            </a:pPr>
            <a:endParaRPr lang="en-US" u="sng" dirty="0" smtClean="0"/>
          </a:p>
          <a:p>
            <a:pPr marL="0" indent="0">
              <a:buNone/>
            </a:pPr>
            <a:r>
              <a:rPr lang="en-US" u="sng" dirty="0"/>
              <a:t>Rule 9, Section 8-Noncontact Unsportsmanlike Conduct by Non-players:</a:t>
            </a:r>
            <a:endParaRPr lang="en-US" dirty="0"/>
          </a:p>
          <a:p>
            <a:r>
              <a:rPr lang="en-US" dirty="0"/>
              <a:t>Article 1.	No coach, substitute, athletic trainer or other team attendant shall act in an unsportsmanlike manner once the game officials assume authority for the contest.  Examples are, but not limited to:</a:t>
            </a:r>
          </a:p>
          <a:p>
            <a:pPr lvl="0"/>
            <a:r>
              <a:rPr lang="en-US" dirty="0"/>
              <a:t>Using profanity, insulting or vulgar language or gestures.</a:t>
            </a:r>
          </a:p>
          <a:p>
            <a:r>
              <a:rPr lang="en-US" dirty="0"/>
              <a:t>NOTE: The NFHS disapproves of any form of taunting which is intended or designed to embarrass, ridicule or demean others under any circumstances.</a:t>
            </a:r>
          </a:p>
          <a:p>
            <a:pPr lvl="0"/>
            <a:r>
              <a:rPr lang="en-US" dirty="0"/>
              <a:t>Attempting to influence a decision by a game official.</a:t>
            </a:r>
          </a:p>
          <a:p>
            <a:pPr lvl="0"/>
            <a:r>
              <a:rPr lang="en-US" dirty="0"/>
              <a:t>Disrespectfully addressing a game official.</a:t>
            </a:r>
          </a:p>
          <a:p>
            <a:pPr lvl="0"/>
            <a:r>
              <a:rPr lang="en-US" dirty="0"/>
              <a:t>Indicating objections to a game official’s decision.</a:t>
            </a:r>
          </a:p>
          <a:p>
            <a:pPr lvl="0"/>
            <a:r>
              <a:rPr lang="en-US" dirty="0"/>
              <a:t>Being on the field, except as a substitute or a replaced player.</a:t>
            </a:r>
          </a:p>
          <a:p>
            <a:pPr lvl="0"/>
            <a:r>
              <a:rPr lang="en-US" dirty="0"/>
              <a:t>Being outside the team box, but not on the field.</a:t>
            </a:r>
          </a:p>
          <a:p>
            <a:pPr marL="0" indent="0">
              <a:buNone/>
            </a:pPr>
            <a:r>
              <a:rPr lang="en-US" dirty="0"/>
              <a:t>	 </a:t>
            </a:r>
          </a:p>
          <a:p>
            <a:pPr marL="0" indent="0">
              <a:buNone/>
            </a:pPr>
            <a:endParaRPr lang="en-US" u="sng" dirty="0"/>
          </a:p>
          <a:p>
            <a:pPr marL="0" indent="0">
              <a:buNone/>
            </a:pPr>
            <a:endParaRPr lang="en-US" u="sng" dirty="0"/>
          </a:p>
        </p:txBody>
      </p:sp>
    </p:spTree>
    <p:extLst>
      <p:ext uri="{BB962C8B-B14F-4D97-AF65-F5344CB8AC3E}">
        <p14:creationId xmlns:p14="http://schemas.microsoft.com/office/powerpoint/2010/main" val="14363198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5072" y="731520"/>
            <a:ext cx="11740896" cy="5937504"/>
          </a:xfrm>
        </p:spPr>
        <p:txBody>
          <a:bodyPr>
            <a:normAutofit/>
          </a:bodyPr>
          <a:lstStyle/>
          <a:p>
            <a:pPr marL="0" indent="0">
              <a:buNone/>
            </a:pPr>
            <a:r>
              <a:rPr lang="en-US" u="sng" dirty="0" smtClean="0"/>
              <a:t>Coaches Conduct</a:t>
            </a:r>
          </a:p>
          <a:p>
            <a:pPr marL="0" indent="0">
              <a:buNone/>
            </a:pPr>
            <a:endParaRPr lang="en-US" u="sng" dirty="0" smtClean="0"/>
          </a:p>
          <a:p>
            <a:pPr marL="0" indent="0">
              <a:buNone/>
            </a:pPr>
            <a:r>
              <a:rPr lang="en-US" u="sng" dirty="0" smtClean="0"/>
              <a:t>Position of National Federation of State High School Associations (NFHS) and PIAA:</a:t>
            </a:r>
          </a:p>
          <a:p>
            <a:pPr marL="0" indent="0">
              <a:buNone/>
            </a:pPr>
            <a:endParaRPr lang="en-US" u="sng" dirty="0"/>
          </a:p>
          <a:p>
            <a:pPr marL="0" indent="0">
              <a:buNone/>
            </a:pPr>
            <a:r>
              <a:rPr lang="en-US" dirty="0" smtClean="0"/>
              <a:t>Athletic fields and facilities are considered an extension of the classroom.</a:t>
            </a:r>
          </a:p>
          <a:p>
            <a:pPr marL="0" indent="0">
              <a:buNone/>
            </a:pPr>
            <a:r>
              <a:rPr lang="en-US" u="sng" dirty="0" smtClean="0"/>
              <a:t> </a:t>
            </a:r>
          </a:p>
        </p:txBody>
      </p:sp>
    </p:spTree>
    <p:extLst>
      <p:ext uri="{BB962C8B-B14F-4D97-AF65-F5344CB8AC3E}">
        <p14:creationId xmlns:p14="http://schemas.microsoft.com/office/powerpoint/2010/main" val="8005626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5072" y="731520"/>
            <a:ext cx="11740896" cy="5937504"/>
          </a:xfrm>
        </p:spPr>
        <p:txBody>
          <a:bodyPr>
            <a:normAutofit/>
          </a:bodyPr>
          <a:lstStyle/>
          <a:p>
            <a:pPr marL="0" indent="0">
              <a:buNone/>
            </a:pPr>
            <a:r>
              <a:rPr lang="en-US" u="sng" dirty="0" smtClean="0"/>
              <a:t>Coaches Conduct</a:t>
            </a:r>
          </a:p>
          <a:p>
            <a:pPr marL="0" indent="0">
              <a:buNone/>
            </a:pPr>
            <a:endParaRPr lang="en-US" u="sng" dirty="0" smtClean="0"/>
          </a:p>
          <a:p>
            <a:pPr marL="0" indent="0">
              <a:buNone/>
            </a:pPr>
            <a:r>
              <a:rPr lang="en-US" u="sng" dirty="0" smtClean="0"/>
              <a:t>Position of National Federation of State High School Associations (NFHS) and PIAA:</a:t>
            </a:r>
          </a:p>
          <a:p>
            <a:pPr marL="0" indent="0">
              <a:buNone/>
            </a:pPr>
            <a:endParaRPr lang="en-US" u="sng" dirty="0"/>
          </a:p>
          <a:p>
            <a:pPr marL="0" indent="0">
              <a:buNone/>
            </a:pPr>
            <a:r>
              <a:rPr lang="en-US" dirty="0" smtClean="0"/>
              <a:t>Athletic fields and facilities are considered an extension of the classroom.</a:t>
            </a:r>
          </a:p>
          <a:p>
            <a:pPr marL="0" indent="0">
              <a:buNone/>
            </a:pPr>
            <a:r>
              <a:rPr lang="en-US" dirty="0" smtClean="0"/>
              <a:t>Actions and language that is not appropriate for the classroom is not appropriate for the athletic field or facility.</a:t>
            </a:r>
            <a:r>
              <a:rPr lang="en-US" u="sng" dirty="0" smtClean="0"/>
              <a:t> </a:t>
            </a:r>
          </a:p>
        </p:txBody>
      </p:sp>
    </p:spTree>
    <p:extLst>
      <p:ext uri="{BB962C8B-B14F-4D97-AF65-F5344CB8AC3E}">
        <p14:creationId xmlns:p14="http://schemas.microsoft.com/office/powerpoint/2010/main" val="40602888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2"/>
          <a:stretch>
            <a:fillRect/>
          </a:stretch>
        </p:blipFill>
        <p:spPr>
          <a:xfrm>
            <a:off x="438912" y="1048512"/>
            <a:ext cx="11436096" cy="5340096"/>
          </a:xfrm>
          <a:prstGeom prst="rect">
            <a:avLst/>
          </a:prstGeom>
        </p:spPr>
      </p:pic>
    </p:spTree>
    <p:extLst>
      <p:ext uri="{BB962C8B-B14F-4D97-AF65-F5344CB8AC3E}">
        <p14:creationId xmlns:p14="http://schemas.microsoft.com/office/powerpoint/2010/main" val="37764017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08344"/>
            <a:ext cx="10515600" cy="462988"/>
          </a:xfrm>
        </p:spPr>
        <p:txBody>
          <a:bodyPr>
            <a:normAutofit fontScale="90000"/>
          </a:bodyPr>
          <a:lstStyle/>
          <a:p>
            <a:r>
              <a:rPr lang="en-US" dirty="0" smtClean="0"/>
              <a:t>Excerpt from NFHS Football Game Officials Manual</a:t>
            </a:r>
            <a:endParaRPr lang="en-US" dirty="0"/>
          </a:p>
        </p:txBody>
      </p:sp>
      <p:sp>
        <p:nvSpPr>
          <p:cNvPr id="3" name="Content Placeholder 2"/>
          <p:cNvSpPr>
            <a:spLocks noGrp="1"/>
          </p:cNvSpPr>
          <p:nvPr>
            <p:ph idx="1"/>
          </p:nvPr>
        </p:nvSpPr>
        <p:spPr>
          <a:xfrm>
            <a:off x="196770" y="925974"/>
            <a:ext cx="11655706" cy="5706319"/>
          </a:xfrm>
        </p:spPr>
        <p:txBody>
          <a:bodyPr/>
          <a:lstStyle/>
          <a:p>
            <a:pPr marL="0" indent="0">
              <a:buNone/>
            </a:pPr>
            <a:r>
              <a:rPr lang="en-US" dirty="0" smtClean="0"/>
              <a:t>	NFHS Football Rule 9-8-1 states that it is unsportsmanlike conduct and thereby clearly illegal for any non-player (coach) to “attempt to influence a decision by a game official” such as screaming for holding by a defensive coach over and over, or consistently asking for a pass interference call from an offensive coach.</a:t>
            </a:r>
          </a:p>
          <a:p>
            <a:pPr marL="0" indent="0">
              <a:buNone/>
            </a:pPr>
            <a:r>
              <a:rPr lang="en-US" dirty="0"/>
              <a:t>	</a:t>
            </a:r>
            <a:r>
              <a:rPr lang="en-US" dirty="0" smtClean="0"/>
              <a:t>The rule further states that it is unsportsmanlike conduct to “indicate an objection to a game official’s decision.”  While it is likely not appropriate to be calling such a foul unless it is an extreme case, game officials and coaches need to keep in mind that young student-athletes are watching their every move.  If a coach disagrees with a decision, he or she should be requesting a “conference time-out” and respectfully presenting his or her case.</a:t>
            </a:r>
            <a:endParaRPr lang="en-US" dirty="0"/>
          </a:p>
        </p:txBody>
      </p:sp>
    </p:spTree>
    <p:extLst>
      <p:ext uri="{BB962C8B-B14F-4D97-AF65-F5344CB8AC3E}">
        <p14:creationId xmlns:p14="http://schemas.microsoft.com/office/powerpoint/2010/main" val="40196095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5072" y="731520"/>
            <a:ext cx="11740896" cy="5937504"/>
          </a:xfrm>
        </p:spPr>
        <p:txBody>
          <a:bodyPr>
            <a:normAutofit/>
          </a:bodyPr>
          <a:lstStyle/>
          <a:p>
            <a:pPr marL="0" indent="0">
              <a:buNone/>
            </a:pPr>
            <a:r>
              <a:rPr lang="en-US" u="sng" dirty="0" smtClean="0"/>
              <a:t>Coaches Conduct</a:t>
            </a:r>
          </a:p>
          <a:p>
            <a:pPr marL="0" indent="0">
              <a:buNone/>
            </a:pPr>
            <a:r>
              <a:rPr lang="en-US" u="sng" dirty="0" smtClean="0"/>
              <a:t>Excerpts from Referee Magazine Article September 2019</a:t>
            </a:r>
          </a:p>
          <a:p>
            <a:pPr marL="0" indent="0">
              <a:buNone/>
            </a:pPr>
            <a:r>
              <a:rPr lang="en-US" u="sng" dirty="0" smtClean="0"/>
              <a:t> </a:t>
            </a:r>
          </a:p>
        </p:txBody>
      </p:sp>
      <p:pic>
        <p:nvPicPr>
          <p:cNvPr id="2" name="Picture 1"/>
          <p:cNvPicPr>
            <a:picLocks noChangeAspect="1"/>
          </p:cNvPicPr>
          <p:nvPr/>
        </p:nvPicPr>
        <p:blipFill>
          <a:blip r:embed="rId2"/>
          <a:stretch>
            <a:fillRect/>
          </a:stretch>
        </p:blipFill>
        <p:spPr>
          <a:xfrm>
            <a:off x="638654" y="2036064"/>
            <a:ext cx="10187842" cy="4425696"/>
          </a:xfrm>
          <a:prstGeom prst="rect">
            <a:avLst/>
          </a:prstGeom>
        </p:spPr>
      </p:pic>
    </p:spTree>
    <p:extLst>
      <p:ext uri="{BB962C8B-B14F-4D97-AF65-F5344CB8AC3E}">
        <p14:creationId xmlns:p14="http://schemas.microsoft.com/office/powerpoint/2010/main" val="40633162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5552" y="493458"/>
            <a:ext cx="11740896" cy="5937504"/>
          </a:xfrm>
        </p:spPr>
        <p:txBody>
          <a:bodyPr>
            <a:normAutofit/>
          </a:bodyPr>
          <a:lstStyle/>
          <a:p>
            <a:pPr marL="0" indent="0">
              <a:buNone/>
            </a:pPr>
            <a:r>
              <a:rPr lang="en-US" u="sng" dirty="0" smtClean="0"/>
              <a:t>Coaches Conduct</a:t>
            </a:r>
          </a:p>
          <a:p>
            <a:pPr marL="0" indent="0">
              <a:buNone/>
            </a:pPr>
            <a:r>
              <a:rPr lang="en-US" u="sng" dirty="0" smtClean="0"/>
              <a:t>Excerpts from Referee Magazine Article September 2019</a:t>
            </a:r>
          </a:p>
          <a:p>
            <a:pPr marL="0" indent="0">
              <a:buNone/>
            </a:pPr>
            <a:r>
              <a:rPr lang="en-US" u="sng" dirty="0" smtClean="0"/>
              <a:t> </a:t>
            </a:r>
          </a:p>
        </p:txBody>
      </p:sp>
      <p:pic>
        <p:nvPicPr>
          <p:cNvPr id="7" name="Picture 6"/>
          <p:cNvPicPr>
            <a:picLocks noChangeAspect="1"/>
          </p:cNvPicPr>
          <p:nvPr/>
        </p:nvPicPr>
        <p:blipFill>
          <a:blip r:embed="rId2"/>
          <a:stretch>
            <a:fillRect/>
          </a:stretch>
        </p:blipFill>
        <p:spPr>
          <a:xfrm>
            <a:off x="524256" y="1767841"/>
            <a:ext cx="9742052" cy="4547615"/>
          </a:xfrm>
          <a:prstGeom prst="rect">
            <a:avLst/>
          </a:prstGeom>
        </p:spPr>
      </p:pic>
    </p:spTree>
    <p:extLst>
      <p:ext uri="{BB962C8B-B14F-4D97-AF65-F5344CB8AC3E}">
        <p14:creationId xmlns:p14="http://schemas.microsoft.com/office/powerpoint/2010/main" val="82810981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374175543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1648" y="1121664"/>
            <a:ext cx="11679936" cy="5510784"/>
          </a:xfrm>
        </p:spPr>
        <p:txBody>
          <a:bodyPr/>
          <a:lstStyle/>
          <a:p>
            <a:r>
              <a:rPr lang="en-US" dirty="0" smtClean="0"/>
              <a:t>2-3-10	A blindside block is a block against an opponent other than the runner, who does not see the blocker approaching.</a:t>
            </a:r>
          </a:p>
          <a:p>
            <a:pPr marL="0" indent="0">
              <a:buNone/>
            </a:pPr>
            <a:r>
              <a:rPr lang="en-US" dirty="0" smtClean="0"/>
              <a:t>   </a:t>
            </a:r>
          </a:p>
        </p:txBody>
      </p:sp>
      <p:sp>
        <p:nvSpPr>
          <p:cNvPr id="4" name="Title 1"/>
          <p:cNvSpPr>
            <a:spLocks noGrp="1"/>
          </p:cNvSpPr>
          <p:nvPr>
            <p:ph type="title"/>
          </p:nvPr>
        </p:nvSpPr>
        <p:spPr>
          <a:xfrm>
            <a:off x="838200" y="365125"/>
            <a:ext cx="10515600" cy="317627"/>
          </a:xfrm>
        </p:spPr>
        <p:txBody>
          <a:bodyPr>
            <a:normAutofit fontScale="90000"/>
          </a:bodyPr>
          <a:lstStyle/>
          <a:p>
            <a:pPr algn="ctr"/>
            <a:r>
              <a:rPr lang="en-US" dirty="0" smtClean="0"/>
              <a:t>Blindside Blocks</a:t>
            </a:r>
            <a:endParaRPr lang="en-US" dirty="0"/>
          </a:p>
        </p:txBody>
      </p:sp>
    </p:spTree>
    <p:extLst>
      <p:ext uri="{BB962C8B-B14F-4D97-AF65-F5344CB8AC3E}">
        <p14:creationId xmlns:p14="http://schemas.microsoft.com/office/powerpoint/2010/main" val="19718727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5072" y="731520"/>
            <a:ext cx="11740896" cy="5937504"/>
          </a:xfrm>
        </p:spPr>
        <p:txBody>
          <a:bodyPr>
            <a:normAutofit fontScale="92500" lnSpcReduction="10000"/>
          </a:bodyPr>
          <a:lstStyle/>
          <a:p>
            <a:pPr marL="0" indent="0">
              <a:buNone/>
            </a:pPr>
            <a:r>
              <a:rPr lang="en-US" u="sng" dirty="0" smtClean="0"/>
              <a:t>Coaches Conduct-Sidelines</a:t>
            </a:r>
          </a:p>
          <a:p>
            <a:pPr marL="0" indent="0">
              <a:buNone/>
            </a:pPr>
            <a:endParaRPr lang="en-US" u="sng" dirty="0" smtClean="0"/>
          </a:p>
          <a:p>
            <a:pPr marL="0" indent="0">
              <a:buNone/>
            </a:pPr>
            <a:r>
              <a:rPr lang="en-US" u="sng" dirty="0" smtClean="0"/>
              <a:t>Rule 1-2-3g:</a:t>
            </a:r>
            <a:r>
              <a:rPr lang="en-US" dirty="0" smtClean="0"/>
              <a:t>  Team boxes shall be marked on each side of the field outside the coach’s area between the 25 yard lines for use of coaches, substitutes, athletic trainers, etc., affiliated with the team.  The coaches area is a minimum of a 2 yard belt between the front of the team box and the sideline and becomes a restricted area when the ball is live.</a:t>
            </a:r>
          </a:p>
          <a:p>
            <a:pPr marL="0" indent="0">
              <a:buNone/>
            </a:pPr>
            <a:r>
              <a:rPr lang="en-US" u="sng" dirty="0"/>
              <a:t>Rule 9, Section 8-Noncontact Unsportsmanlike Conduct by Non-players:</a:t>
            </a:r>
            <a:endParaRPr lang="en-US" dirty="0"/>
          </a:p>
          <a:p>
            <a:pPr marL="0" indent="0">
              <a:buNone/>
            </a:pPr>
            <a:r>
              <a:rPr lang="en-US" u="sng" dirty="0" smtClean="0"/>
              <a:t>Article 3</a:t>
            </a:r>
            <a:r>
              <a:rPr lang="en-US" dirty="0" smtClean="0"/>
              <a:t>  A non-player shall not be outside his team box unless to become a player or to return as a replaced player.  A maximum of three coaches may be in the restricted area.  No player, non-player or coach shall be in the restricted area when the ball is live.</a:t>
            </a:r>
            <a:endParaRPr lang="en-US" u="sng" dirty="0"/>
          </a:p>
          <a:p>
            <a:pPr marL="0" indent="0">
              <a:buNone/>
            </a:pPr>
            <a:r>
              <a:rPr lang="en-US" dirty="0" smtClean="0"/>
              <a:t>PENALTY: First offense-warning, Second offense- 5 yards, Each subsequent offense-15 yards. </a:t>
            </a:r>
          </a:p>
          <a:p>
            <a:pPr marL="0" indent="0">
              <a:buNone/>
            </a:pPr>
            <a:r>
              <a:rPr lang="en-US" dirty="0" smtClean="0"/>
              <a:t> </a:t>
            </a:r>
          </a:p>
        </p:txBody>
      </p:sp>
    </p:spTree>
    <p:extLst>
      <p:ext uri="{BB962C8B-B14F-4D97-AF65-F5344CB8AC3E}">
        <p14:creationId xmlns:p14="http://schemas.microsoft.com/office/powerpoint/2010/main" val="355579597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1648" y="1121664"/>
            <a:ext cx="11679936" cy="5510784"/>
          </a:xfrm>
        </p:spPr>
        <p:txBody>
          <a:bodyPr/>
          <a:lstStyle/>
          <a:p>
            <a:r>
              <a:rPr lang="en-US" dirty="0" smtClean="0"/>
              <a:t>2-3-10	A blindside block is a block against an opponent other than the runner, who does not see the blocker approaching.</a:t>
            </a:r>
          </a:p>
          <a:p>
            <a:r>
              <a:rPr lang="en-US" dirty="0" smtClean="0"/>
              <a:t>2-32-16	A defenseless player is a player who, because of his physical position and focus of concentration, is especially vulnerable to injury.  A player who initiates contact against a defenseless player is responsible for making legal contact.  When in question, a player is defenseless.          Examples of  defenseless players include, but are not limited to:</a:t>
            </a:r>
          </a:p>
          <a:p>
            <a:pPr lvl="1"/>
            <a:r>
              <a:rPr lang="en-US" dirty="0" smtClean="0"/>
              <a:t>h. A player who receives a blindside block with forceful contact not initiated with open hands.    </a:t>
            </a:r>
          </a:p>
        </p:txBody>
      </p:sp>
      <p:sp>
        <p:nvSpPr>
          <p:cNvPr id="4" name="Title 1"/>
          <p:cNvSpPr>
            <a:spLocks noGrp="1"/>
          </p:cNvSpPr>
          <p:nvPr>
            <p:ph type="title"/>
          </p:nvPr>
        </p:nvSpPr>
        <p:spPr>
          <a:xfrm>
            <a:off x="838200" y="365125"/>
            <a:ext cx="10515600" cy="317627"/>
          </a:xfrm>
        </p:spPr>
        <p:txBody>
          <a:bodyPr>
            <a:normAutofit fontScale="90000"/>
          </a:bodyPr>
          <a:lstStyle/>
          <a:p>
            <a:pPr algn="ctr"/>
            <a:r>
              <a:rPr lang="en-US" dirty="0" smtClean="0"/>
              <a:t>Blindside Blocks</a:t>
            </a:r>
            <a:endParaRPr lang="en-US" dirty="0"/>
          </a:p>
        </p:txBody>
      </p:sp>
    </p:spTree>
    <p:extLst>
      <p:ext uri="{BB962C8B-B14F-4D97-AF65-F5344CB8AC3E}">
        <p14:creationId xmlns:p14="http://schemas.microsoft.com/office/powerpoint/2010/main" val="175457762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1648" y="1121664"/>
            <a:ext cx="11679936" cy="5510784"/>
          </a:xfrm>
        </p:spPr>
        <p:txBody>
          <a:bodyPr/>
          <a:lstStyle/>
          <a:p>
            <a:r>
              <a:rPr lang="en-US" dirty="0" smtClean="0"/>
              <a:t>2-3-10	A blindside block is a block against an opponent other than the runner, who does not see the blocker approaching.</a:t>
            </a:r>
          </a:p>
          <a:p>
            <a:r>
              <a:rPr lang="en-US" dirty="0" smtClean="0"/>
              <a:t>2-32-16	A defenseless player is a player who, because of his physical position and focus of concentration, is especially vulnerable to injury.  A player who initiates contact against a defenseless player is responsible for making legal contact.  When in question, a player is defenseless.          Examples of  defenseless players include, but are not limited to:</a:t>
            </a:r>
          </a:p>
          <a:p>
            <a:pPr lvl="1"/>
            <a:r>
              <a:rPr lang="en-US" dirty="0" smtClean="0"/>
              <a:t>h. A player who receives a blindside block with forceful contact not initiated with open hands.    </a:t>
            </a:r>
          </a:p>
          <a:p>
            <a:pPr marL="0" lvl="1" indent="231775"/>
            <a:r>
              <a:rPr lang="en-US" sz="2800" dirty="0" smtClean="0"/>
              <a:t>9-4-3	Illegal Personal Contact-No player or non-player shall:</a:t>
            </a:r>
          </a:p>
          <a:p>
            <a:pPr marL="457200" lvl="2" indent="231775"/>
            <a:r>
              <a:rPr lang="en-US" sz="2400" dirty="0" smtClean="0"/>
              <a:t>n. Execute a blind side block outside the free-blocking zone with forceful contact unless initiated with open hands.                      </a:t>
            </a:r>
          </a:p>
        </p:txBody>
      </p:sp>
      <p:sp>
        <p:nvSpPr>
          <p:cNvPr id="4" name="Title 1"/>
          <p:cNvSpPr>
            <a:spLocks noGrp="1"/>
          </p:cNvSpPr>
          <p:nvPr>
            <p:ph type="title"/>
          </p:nvPr>
        </p:nvSpPr>
        <p:spPr>
          <a:xfrm>
            <a:off x="838200" y="365125"/>
            <a:ext cx="10515600" cy="317627"/>
          </a:xfrm>
        </p:spPr>
        <p:txBody>
          <a:bodyPr>
            <a:normAutofit fontScale="90000"/>
          </a:bodyPr>
          <a:lstStyle/>
          <a:p>
            <a:pPr algn="ctr"/>
            <a:r>
              <a:rPr lang="en-US" dirty="0" smtClean="0"/>
              <a:t>Blindside Blocks</a:t>
            </a:r>
            <a:endParaRPr lang="en-US" dirty="0"/>
          </a:p>
        </p:txBody>
      </p:sp>
    </p:spTree>
    <p:extLst>
      <p:ext uri="{BB962C8B-B14F-4D97-AF65-F5344CB8AC3E}">
        <p14:creationId xmlns:p14="http://schemas.microsoft.com/office/powerpoint/2010/main" val="358927419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endParaRPr lang="en-US" dirty="0"/>
          </a:p>
        </p:txBody>
      </p:sp>
    </p:spTree>
    <p:extLst>
      <p:ext uri="{BB962C8B-B14F-4D97-AF65-F5344CB8AC3E}">
        <p14:creationId xmlns:p14="http://schemas.microsoft.com/office/powerpoint/2010/main" val="5520686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378587"/>
          </a:xfrm>
        </p:spPr>
        <p:txBody>
          <a:bodyPr>
            <a:normAutofit fontScale="90000"/>
          </a:bodyPr>
          <a:lstStyle/>
          <a:p>
            <a:pPr algn="ctr"/>
            <a:r>
              <a:rPr lang="en-US" dirty="0" smtClean="0"/>
              <a:t>Targeting and Illegal Helmet Contact</a:t>
            </a:r>
            <a:endParaRPr lang="en-US" dirty="0"/>
          </a:p>
        </p:txBody>
      </p:sp>
      <p:sp>
        <p:nvSpPr>
          <p:cNvPr id="3" name="Content Placeholder 2"/>
          <p:cNvSpPr>
            <a:spLocks noGrp="1"/>
          </p:cNvSpPr>
          <p:nvPr>
            <p:ph idx="1"/>
          </p:nvPr>
        </p:nvSpPr>
        <p:spPr>
          <a:xfrm>
            <a:off x="243840" y="975360"/>
            <a:ext cx="11606784" cy="5669280"/>
          </a:xfrm>
        </p:spPr>
        <p:txBody>
          <a:bodyPr/>
          <a:lstStyle/>
          <a:p>
            <a:pPr marL="0" indent="0">
              <a:buNone/>
            </a:pPr>
            <a:r>
              <a:rPr lang="en-US" dirty="0"/>
              <a:t>Definitions</a:t>
            </a:r>
            <a:r>
              <a:rPr lang="en-US" dirty="0" smtClean="0"/>
              <a:t>:</a:t>
            </a:r>
          </a:p>
          <a:p>
            <a:r>
              <a:rPr lang="en-US" dirty="0" smtClean="0"/>
              <a:t>2-20-2	Targeting is an act by any player who takes aim and initiates contact against an opponent above the shoulders with the helmet, forearm, hand, fist, elbow or shoulders.</a:t>
            </a:r>
            <a:endParaRPr lang="en-US" dirty="0"/>
          </a:p>
        </p:txBody>
      </p:sp>
    </p:spTree>
    <p:extLst>
      <p:ext uri="{BB962C8B-B14F-4D97-AF65-F5344CB8AC3E}">
        <p14:creationId xmlns:p14="http://schemas.microsoft.com/office/powerpoint/2010/main" val="32117834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281051"/>
          </a:xfrm>
        </p:spPr>
        <p:txBody>
          <a:bodyPr>
            <a:normAutofit fontScale="90000"/>
          </a:bodyPr>
          <a:lstStyle/>
          <a:p>
            <a:pPr algn="ctr"/>
            <a:r>
              <a:rPr lang="en-US"/>
              <a:t>Targeting and Illegal Helmet Contact</a:t>
            </a:r>
            <a:endParaRPr lang="en-US" dirty="0"/>
          </a:p>
        </p:txBody>
      </p:sp>
      <p:sp>
        <p:nvSpPr>
          <p:cNvPr id="3" name="Content Placeholder 2"/>
          <p:cNvSpPr>
            <a:spLocks noGrp="1"/>
          </p:cNvSpPr>
          <p:nvPr>
            <p:ph idx="1"/>
          </p:nvPr>
        </p:nvSpPr>
        <p:spPr>
          <a:xfrm>
            <a:off x="195072" y="938784"/>
            <a:ext cx="11826240" cy="5779008"/>
          </a:xfrm>
        </p:spPr>
        <p:txBody>
          <a:bodyPr/>
          <a:lstStyle/>
          <a:p>
            <a:pPr marL="0" indent="0">
              <a:buNone/>
            </a:pPr>
            <a:r>
              <a:rPr lang="en-US" dirty="0" smtClean="0"/>
              <a:t>Definitions:</a:t>
            </a:r>
          </a:p>
          <a:p>
            <a:r>
              <a:rPr lang="en-US" dirty="0" smtClean="0"/>
              <a:t>2-20-1	Illegal helmet contact is initiating contact</a:t>
            </a:r>
            <a:r>
              <a:rPr lang="en-US" dirty="0"/>
              <a:t> </a:t>
            </a:r>
            <a:r>
              <a:rPr lang="en-US" dirty="0" smtClean="0"/>
              <a:t>with the helmet against an opponent.  There are several types of illegal helmet contact:</a:t>
            </a:r>
          </a:p>
          <a:p>
            <a:pPr lvl="1"/>
            <a:r>
              <a:rPr lang="en-US" dirty="0" smtClean="0"/>
              <a:t>a. Butt Blocking is an act by any player who initiates contact against an opponent who is not the runner with the front of the helmet</a:t>
            </a:r>
          </a:p>
          <a:p>
            <a:pPr lvl="1"/>
            <a:r>
              <a:rPr lang="en-US" dirty="0" smtClean="0"/>
              <a:t>b. Face Tackling is an act by a defensive player who initiates contact against a runner with the front of his helmet.</a:t>
            </a:r>
          </a:p>
          <a:p>
            <a:pPr lvl="1"/>
            <a:r>
              <a:rPr lang="en-US" dirty="0" smtClean="0"/>
              <a:t>c. Spearing is an act by any player who initiates contact against an opponent at the shoulders or below with the crown of his helmet. </a:t>
            </a:r>
          </a:p>
        </p:txBody>
      </p:sp>
    </p:spTree>
    <p:extLst>
      <p:ext uri="{BB962C8B-B14F-4D97-AF65-F5344CB8AC3E}">
        <p14:creationId xmlns:p14="http://schemas.microsoft.com/office/powerpoint/2010/main" val="194538211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366395"/>
          </a:xfrm>
        </p:spPr>
        <p:txBody>
          <a:bodyPr>
            <a:normAutofit fontScale="90000"/>
          </a:bodyPr>
          <a:lstStyle/>
          <a:p>
            <a:pPr algn="ctr"/>
            <a:r>
              <a:rPr lang="en-US" dirty="0"/>
              <a:t>Targeting and Illegal Helmet Contact</a:t>
            </a:r>
          </a:p>
        </p:txBody>
      </p:sp>
      <p:sp>
        <p:nvSpPr>
          <p:cNvPr id="3" name="Content Placeholder 2"/>
          <p:cNvSpPr>
            <a:spLocks noGrp="1"/>
          </p:cNvSpPr>
          <p:nvPr>
            <p:ph idx="1"/>
          </p:nvPr>
        </p:nvSpPr>
        <p:spPr>
          <a:xfrm>
            <a:off x="292608" y="877824"/>
            <a:ext cx="11655552" cy="5779008"/>
          </a:xfrm>
        </p:spPr>
        <p:txBody>
          <a:bodyPr/>
          <a:lstStyle/>
          <a:p>
            <a:pPr marL="0" indent="0">
              <a:buNone/>
            </a:pPr>
            <a:r>
              <a:rPr lang="en-US" dirty="0" smtClean="0"/>
              <a:t>Illegal Personal Contact:</a:t>
            </a:r>
          </a:p>
          <a:p>
            <a:r>
              <a:rPr lang="en-US" dirty="0" smtClean="0"/>
              <a:t>9-4-3 No player or non-player shall:</a:t>
            </a:r>
          </a:p>
          <a:p>
            <a:pPr lvl="1"/>
            <a:r>
              <a:rPr lang="en-US" dirty="0" err="1" smtClean="0"/>
              <a:t>i</a:t>
            </a:r>
            <a:r>
              <a:rPr lang="en-US" dirty="0" smtClean="0"/>
              <a:t>. Initiate illegal helmet contact (butt block, face tackle or spear).</a:t>
            </a:r>
          </a:p>
          <a:p>
            <a:pPr lvl="1"/>
            <a:r>
              <a:rPr lang="en-US" dirty="0" smtClean="0"/>
              <a:t>m. Target an opponent.</a:t>
            </a:r>
          </a:p>
          <a:p>
            <a:pPr marL="231775" lvl="1" indent="0">
              <a:buNone/>
            </a:pPr>
            <a:r>
              <a:rPr lang="en-US" dirty="0" smtClean="0"/>
              <a:t>NOTE: Illegal helmet contact may be judged by the game official a flagrant act.  Acts that may be judged to be flagrant include but are not limited to:</a:t>
            </a:r>
          </a:p>
          <a:p>
            <a:pPr marL="231775" lvl="1" indent="0">
              <a:buNone/>
            </a:pPr>
            <a:r>
              <a:rPr lang="en-US" dirty="0"/>
              <a:t>	</a:t>
            </a:r>
            <a:r>
              <a:rPr lang="en-US" dirty="0" smtClean="0"/>
              <a:t>1. Illegal helmet contact against an opponent who is lying on the ground.</a:t>
            </a:r>
          </a:p>
          <a:p>
            <a:pPr marL="231775" lvl="1" indent="0">
              <a:buNone/>
            </a:pPr>
            <a:r>
              <a:rPr lang="en-US" dirty="0"/>
              <a:t>	</a:t>
            </a:r>
            <a:r>
              <a:rPr lang="en-US" dirty="0" smtClean="0"/>
              <a:t>2. Illegal helmet contact against an opponent being held up by other players.</a:t>
            </a:r>
          </a:p>
          <a:p>
            <a:pPr marL="231775" lvl="1" indent="0">
              <a:buNone/>
            </a:pPr>
            <a:r>
              <a:rPr lang="en-US" dirty="0"/>
              <a:t>	</a:t>
            </a:r>
            <a:r>
              <a:rPr lang="en-US" dirty="0" smtClean="0"/>
              <a:t>3. Illegal helmet-to-helmet contact against a defenseless player. </a:t>
            </a:r>
            <a:endParaRPr lang="en-US" dirty="0"/>
          </a:p>
        </p:txBody>
      </p:sp>
    </p:spTree>
    <p:extLst>
      <p:ext uri="{BB962C8B-B14F-4D97-AF65-F5344CB8AC3E}">
        <p14:creationId xmlns:p14="http://schemas.microsoft.com/office/powerpoint/2010/main" val="270332032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62046"/>
            <a:ext cx="10515600" cy="416688"/>
          </a:xfrm>
        </p:spPr>
        <p:txBody>
          <a:bodyPr>
            <a:normAutofit fontScale="90000"/>
          </a:bodyPr>
          <a:lstStyle/>
          <a:p>
            <a:pPr algn="ctr"/>
            <a:r>
              <a:rPr lang="en-US" dirty="0"/>
              <a:t>Targeting and Illegal Helmet Contact</a:t>
            </a:r>
          </a:p>
        </p:txBody>
      </p:sp>
      <p:sp>
        <p:nvSpPr>
          <p:cNvPr id="3" name="Content Placeholder 2"/>
          <p:cNvSpPr>
            <a:spLocks noGrp="1"/>
          </p:cNvSpPr>
          <p:nvPr>
            <p:ph idx="1"/>
          </p:nvPr>
        </p:nvSpPr>
        <p:spPr>
          <a:xfrm>
            <a:off x="115747" y="787078"/>
            <a:ext cx="11875625" cy="5879940"/>
          </a:xfrm>
        </p:spPr>
        <p:txBody>
          <a:bodyPr/>
          <a:lstStyle/>
          <a:p>
            <a:r>
              <a:rPr lang="en-US" dirty="0" smtClean="0"/>
              <a:t>Indicators of Targeting:</a:t>
            </a:r>
          </a:p>
          <a:p>
            <a:pPr lvl="1"/>
            <a:r>
              <a:rPr lang="en-US" dirty="0" smtClean="0"/>
              <a:t>Using crown of helmet-Player initiates contact with the crown of the helmet.</a:t>
            </a:r>
          </a:p>
          <a:p>
            <a:pPr lvl="1"/>
            <a:r>
              <a:rPr lang="en-US" dirty="0" smtClean="0"/>
              <a:t>Launching-Player leaves his feet and launches towards the opponent.</a:t>
            </a:r>
          </a:p>
          <a:p>
            <a:pPr lvl="1"/>
            <a:r>
              <a:rPr lang="en-US" dirty="0" smtClean="0"/>
              <a:t>Thrust-Similar to a launch but player does not leave his feet.</a:t>
            </a:r>
          </a:p>
          <a:p>
            <a:pPr lvl="1"/>
            <a:r>
              <a:rPr lang="en-US" dirty="0" smtClean="0"/>
              <a:t>Striking-Player initiates contact with hand, fist, forearm elbow or shoulder in a striking motion.</a:t>
            </a:r>
          </a:p>
          <a:p>
            <a:pPr lvl="1"/>
            <a:endParaRPr lang="en-US" dirty="0"/>
          </a:p>
        </p:txBody>
      </p:sp>
    </p:spTree>
    <p:extLst>
      <p:ext uri="{BB962C8B-B14F-4D97-AF65-F5344CB8AC3E}">
        <p14:creationId xmlns:p14="http://schemas.microsoft.com/office/powerpoint/2010/main" val="250229437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08344"/>
            <a:ext cx="10515600" cy="5968619"/>
          </a:xfrm>
        </p:spPr>
        <p:txBody>
          <a:bodyPr/>
          <a:lstStyle/>
          <a:p>
            <a:pPr marL="0" indent="0">
              <a:buNone/>
            </a:pPr>
            <a:endParaRPr lang="en-US" dirty="0"/>
          </a:p>
        </p:txBody>
      </p:sp>
    </p:spTree>
    <p:extLst>
      <p:ext uri="{BB962C8B-B14F-4D97-AF65-F5344CB8AC3E}">
        <p14:creationId xmlns:p14="http://schemas.microsoft.com/office/powerpoint/2010/main" val="31122509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353568" y="231648"/>
            <a:ext cx="11436096" cy="6437376"/>
          </a:xfrm>
          <a:prstGeom prst="rect">
            <a:avLst/>
          </a:prstGeom>
        </p:spPr>
      </p:pic>
    </p:spTree>
    <p:extLst>
      <p:ext uri="{BB962C8B-B14F-4D97-AF65-F5344CB8AC3E}">
        <p14:creationId xmlns:p14="http://schemas.microsoft.com/office/powerpoint/2010/main" val="22614218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5072" y="731520"/>
            <a:ext cx="11740896" cy="5937504"/>
          </a:xfrm>
        </p:spPr>
        <p:txBody>
          <a:bodyPr>
            <a:normAutofit/>
          </a:bodyPr>
          <a:lstStyle/>
          <a:p>
            <a:pPr marL="0" indent="0">
              <a:buNone/>
            </a:pPr>
            <a:r>
              <a:rPr lang="en-US" u="sng" dirty="0" smtClean="0"/>
              <a:t>Coaches Conduct-Sidelines</a:t>
            </a:r>
          </a:p>
          <a:p>
            <a:pPr marL="0" indent="0">
              <a:buNone/>
            </a:pPr>
            <a:endParaRPr lang="en-US" u="sng" dirty="0" smtClean="0"/>
          </a:p>
          <a:p>
            <a:pPr marL="0" indent="0">
              <a:buNone/>
            </a:pPr>
            <a:r>
              <a:rPr lang="en-US" u="sng" dirty="0" smtClean="0"/>
              <a:t>Rule 9, Section 4-Illegal Personal Contact:</a:t>
            </a:r>
          </a:p>
          <a:p>
            <a:pPr marL="0" indent="0">
              <a:buNone/>
            </a:pPr>
            <a:r>
              <a:rPr lang="en-US" u="sng" dirty="0" smtClean="0"/>
              <a:t>Article 8</a:t>
            </a:r>
            <a:r>
              <a:rPr lang="en-US" dirty="0" smtClean="0"/>
              <a:t>  Unintentional contact between a non-player and a game official in the restricted area while the ball is live.</a:t>
            </a:r>
          </a:p>
          <a:p>
            <a:pPr marL="0" indent="0">
              <a:buNone/>
            </a:pPr>
            <a:r>
              <a:rPr lang="en-US" dirty="0" smtClean="0"/>
              <a:t>PENALTY: First offense-15 yards from the succeeding spot, for the second offense-15 yards from the succeeding spot and disqualification of the head coach. </a:t>
            </a:r>
            <a:endParaRPr lang="en-US" u="sng" dirty="0" smtClean="0"/>
          </a:p>
          <a:p>
            <a:pPr marL="0" indent="0">
              <a:buNone/>
            </a:pPr>
            <a:r>
              <a:rPr lang="en-US" dirty="0" smtClean="0"/>
              <a:t> </a:t>
            </a:r>
          </a:p>
        </p:txBody>
      </p:sp>
    </p:spTree>
    <p:extLst>
      <p:ext uri="{BB962C8B-B14F-4D97-AF65-F5344CB8AC3E}">
        <p14:creationId xmlns:p14="http://schemas.microsoft.com/office/powerpoint/2010/main" val="31220070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5072" y="731520"/>
            <a:ext cx="11740896" cy="5937504"/>
          </a:xfrm>
        </p:spPr>
        <p:txBody>
          <a:bodyPr>
            <a:normAutofit/>
          </a:bodyPr>
          <a:lstStyle/>
          <a:p>
            <a:pPr marL="0" indent="0">
              <a:buNone/>
            </a:pPr>
            <a:r>
              <a:rPr lang="en-US" u="sng" dirty="0" smtClean="0"/>
              <a:t>Coaches Conduct</a:t>
            </a:r>
          </a:p>
          <a:p>
            <a:pPr marL="0" indent="0">
              <a:buNone/>
            </a:pPr>
            <a:endParaRPr lang="en-US" u="sng" dirty="0" smtClean="0"/>
          </a:p>
          <a:p>
            <a:pPr marL="0" indent="0">
              <a:buNone/>
            </a:pPr>
            <a:r>
              <a:rPr lang="en-US" u="sng" dirty="0"/>
              <a:t>Rule 9, Section 8-Noncontact Unsportsmanlike Conduct by Non-players:</a:t>
            </a:r>
            <a:endParaRPr lang="en-US" dirty="0"/>
          </a:p>
          <a:p>
            <a:r>
              <a:rPr lang="en-US" dirty="0"/>
              <a:t>Article 1.	No coach, substitute, athletic trainer or other team attendant shall act in an unsportsmanlike manner once the game officials assume authority for the contest.  Examples are, but not limited to</a:t>
            </a:r>
            <a:r>
              <a:rPr lang="en-US" dirty="0" smtClean="0"/>
              <a:t>:</a:t>
            </a:r>
            <a:endParaRPr lang="en-US" dirty="0"/>
          </a:p>
        </p:txBody>
      </p:sp>
    </p:spTree>
    <p:extLst>
      <p:ext uri="{BB962C8B-B14F-4D97-AF65-F5344CB8AC3E}">
        <p14:creationId xmlns:p14="http://schemas.microsoft.com/office/powerpoint/2010/main" val="35353262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5072" y="731520"/>
            <a:ext cx="11740896" cy="5937504"/>
          </a:xfrm>
        </p:spPr>
        <p:txBody>
          <a:bodyPr>
            <a:normAutofit/>
          </a:bodyPr>
          <a:lstStyle/>
          <a:p>
            <a:pPr marL="0" indent="0">
              <a:buNone/>
            </a:pPr>
            <a:r>
              <a:rPr lang="en-US" u="sng" dirty="0" smtClean="0"/>
              <a:t>Coaches Conduct</a:t>
            </a:r>
          </a:p>
          <a:p>
            <a:pPr marL="0" indent="0">
              <a:buNone/>
            </a:pPr>
            <a:endParaRPr lang="en-US" u="sng" dirty="0" smtClean="0"/>
          </a:p>
          <a:p>
            <a:pPr marL="0" indent="0">
              <a:buNone/>
            </a:pPr>
            <a:r>
              <a:rPr lang="en-US" u="sng" dirty="0"/>
              <a:t>Rule 9, Section 8-Noncontact Unsportsmanlike Conduct by Non-players:</a:t>
            </a:r>
            <a:endParaRPr lang="en-US" dirty="0"/>
          </a:p>
          <a:p>
            <a:r>
              <a:rPr lang="en-US" dirty="0"/>
              <a:t>Article 1.	No coach, substitute, athletic trainer or other team attendant shall act in an unsportsmanlike manner once the game officials assume authority for the contest.  Examples are, but not limited to:</a:t>
            </a:r>
          </a:p>
          <a:p>
            <a:pPr lvl="0"/>
            <a:r>
              <a:rPr lang="en-US" dirty="0"/>
              <a:t>Using profanity, insulting or vulgar language or gestures.</a:t>
            </a:r>
          </a:p>
          <a:p>
            <a:r>
              <a:rPr lang="en-US" dirty="0"/>
              <a:t>NOTE: The NFHS disapproves of any form of taunting which is intended or designed to embarrass, ridicule or demean others under any circumstances</a:t>
            </a:r>
            <a:r>
              <a:rPr lang="en-US" dirty="0" smtClean="0"/>
              <a:t>.</a:t>
            </a:r>
            <a:endParaRPr lang="en-US" dirty="0"/>
          </a:p>
        </p:txBody>
      </p:sp>
    </p:spTree>
    <p:extLst>
      <p:ext uri="{BB962C8B-B14F-4D97-AF65-F5344CB8AC3E}">
        <p14:creationId xmlns:p14="http://schemas.microsoft.com/office/powerpoint/2010/main" val="25137168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5072" y="731520"/>
            <a:ext cx="11740896" cy="5937504"/>
          </a:xfrm>
        </p:spPr>
        <p:txBody>
          <a:bodyPr>
            <a:normAutofit/>
          </a:bodyPr>
          <a:lstStyle/>
          <a:p>
            <a:pPr marL="0" indent="0">
              <a:buNone/>
            </a:pPr>
            <a:r>
              <a:rPr lang="en-US" u="sng" dirty="0" smtClean="0"/>
              <a:t>Coaches Conduct</a:t>
            </a:r>
          </a:p>
          <a:p>
            <a:pPr marL="0" indent="0">
              <a:buNone/>
            </a:pPr>
            <a:endParaRPr lang="en-US" u="sng" dirty="0" smtClean="0"/>
          </a:p>
          <a:p>
            <a:pPr marL="0" indent="0">
              <a:buNone/>
            </a:pPr>
            <a:r>
              <a:rPr lang="en-US" u="sng" dirty="0"/>
              <a:t>Rule 9, Section 8-Noncontact Unsportsmanlike Conduct by Non-players:</a:t>
            </a:r>
            <a:endParaRPr lang="en-US" dirty="0"/>
          </a:p>
          <a:p>
            <a:r>
              <a:rPr lang="en-US" dirty="0"/>
              <a:t>Article 1.	No coach, substitute, athletic trainer or other team attendant shall act in an unsportsmanlike manner once the game officials assume authority for the contest.  Examples are, but not limited to:</a:t>
            </a:r>
          </a:p>
          <a:p>
            <a:pPr lvl="0"/>
            <a:r>
              <a:rPr lang="en-US" dirty="0"/>
              <a:t>Using profanity, insulting or vulgar language or gestures.</a:t>
            </a:r>
          </a:p>
          <a:p>
            <a:r>
              <a:rPr lang="en-US" dirty="0"/>
              <a:t>NOTE: The NFHS disapproves of any form of taunting which is intended or designed to embarrass, ridicule or demean others under any circumstances.</a:t>
            </a:r>
          </a:p>
          <a:p>
            <a:pPr lvl="0"/>
            <a:r>
              <a:rPr lang="en-US" dirty="0"/>
              <a:t>Attempting to influence a decision by a game official</a:t>
            </a:r>
            <a:r>
              <a:rPr lang="en-US" dirty="0" smtClean="0"/>
              <a:t>.</a:t>
            </a:r>
            <a:endParaRPr lang="en-US" dirty="0"/>
          </a:p>
        </p:txBody>
      </p:sp>
    </p:spTree>
    <p:extLst>
      <p:ext uri="{BB962C8B-B14F-4D97-AF65-F5344CB8AC3E}">
        <p14:creationId xmlns:p14="http://schemas.microsoft.com/office/powerpoint/2010/main" val="21666054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5072" y="365125"/>
            <a:ext cx="11740896" cy="6303899"/>
          </a:xfrm>
        </p:spPr>
        <p:txBody>
          <a:bodyPr>
            <a:normAutofit/>
          </a:bodyPr>
          <a:lstStyle/>
          <a:p>
            <a:pPr marL="0" indent="0">
              <a:buNone/>
            </a:pPr>
            <a:r>
              <a:rPr lang="en-US" u="sng" dirty="0" smtClean="0"/>
              <a:t>Coaches Conduct</a:t>
            </a:r>
          </a:p>
          <a:p>
            <a:pPr marL="0" indent="0">
              <a:buNone/>
            </a:pPr>
            <a:endParaRPr lang="en-US" u="sng" dirty="0" smtClean="0"/>
          </a:p>
          <a:p>
            <a:pPr marL="0" indent="0">
              <a:buNone/>
            </a:pPr>
            <a:r>
              <a:rPr lang="en-US" u="sng" dirty="0"/>
              <a:t>Rule 9, Section 8-Noncontact Unsportsmanlike Conduct by Non-players:</a:t>
            </a:r>
            <a:endParaRPr lang="en-US" dirty="0"/>
          </a:p>
          <a:p>
            <a:r>
              <a:rPr lang="en-US" dirty="0"/>
              <a:t>Article 1.	No coach, substitute, athletic trainer or other team attendant shall act in an unsportsmanlike manner once the game officials assume authority for the contest.  Examples are, but not limited to:</a:t>
            </a:r>
          </a:p>
          <a:p>
            <a:pPr lvl="0"/>
            <a:r>
              <a:rPr lang="en-US" dirty="0"/>
              <a:t>Using profanity, insulting or vulgar language or gestures.</a:t>
            </a:r>
          </a:p>
          <a:p>
            <a:r>
              <a:rPr lang="en-US" dirty="0"/>
              <a:t>NOTE: The NFHS disapproves of any form of taunting which is intended or designed to embarrass, ridicule or demean others under any circumstances.</a:t>
            </a:r>
          </a:p>
          <a:p>
            <a:pPr lvl="0"/>
            <a:r>
              <a:rPr lang="en-US" dirty="0"/>
              <a:t>Attempting to influence a decision by a game official.</a:t>
            </a:r>
          </a:p>
          <a:p>
            <a:pPr lvl="0"/>
            <a:r>
              <a:rPr lang="en-US" dirty="0"/>
              <a:t>Disrespectfully addressing a game official.</a:t>
            </a:r>
          </a:p>
          <a:p>
            <a:pPr marL="0" indent="0">
              <a:buNone/>
            </a:pPr>
            <a:endParaRPr lang="en-US" u="sng" dirty="0"/>
          </a:p>
        </p:txBody>
      </p:sp>
      <p:sp>
        <p:nvSpPr>
          <p:cNvPr id="4" name="Title 1"/>
          <p:cNvSpPr>
            <a:spLocks noGrp="1"/>
          </p:cNvSpPr>
          <p:nvPr>
            <p:ph type="title"/>
          </p:nvPr>
        </p:nvSpPr>
        <p:spPr>
          <a:xfrm>
            <a:off x="838200" y="365125"/>
            <a:ext cx="10515600" cy="256667"/>
          </a:xfrm>
        </p:spPr>
        <p:txBody>
          <a:bodyPr>
            <a:normAutofit fontScale="90000"/>
          </a:bodyPr>
          <a:lstStyle/>
          <a:p>
            <a:pPr algn="ctr"/>
            <a:r>
              <a:rPr lang="en-US" dirty="0" smtClean="0"/>
              <a:t/>
            </a:r>
            <a:br>
              <a:rPr lang="en-US" dirty="0" smtClean="0"/>
            </a:br>
            <a:endParaRPr lang="en-US" dirty="0"/>
          </a:p>
        </p:txBody>
      </p:sp>
    </p:spTree>
    <p:extLst>
      <p:ext uri="{BB962C8B-B14F-4D97-AF65-F5344CB8AC3E}">
        <p14:creationId xmlns:p14="http://schemas.microsoft.com/office/powerpoint/2010/main" val="36247660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5072" y="731520"/>
            <a:ext cx="11740896" cy="5937504"/>
          </a:xfrm>
        </p:spPr>
        <p:txBody>
          <a:bodyPr>
            <a:normAutofit/>
          </a:bodyPr>
          <a:lstStyle/>
          <a:p>
            <a:pPr marL="0" indent="0">
              <a:buNone/>
            </a:pPr>
            <a:r>
              <a:rPr lang="en-US" u="sng" dirty="0" smtClean="0"/>
              <a:t>Coaches Conduct</a:t>
            </a:r>
          </a:p>
          <a:p>
            <a:pPr marL="0" indent="0">
              <a:buNone/>
            </a:pPr>
            <a:endParaRPr lang="en-US" u="sng" dirty="0" smtClean="0"/>
          </a:p>
          <a:p>
            <a:pPr marL="0" indent="0">
              <a:buNone/>
            </a:pPr>
            <a:r>
              <a:rPr lang="en-US" u="sng" dirty="0"/>
              <a:t>Rule 9, Section 8-Noncontact Unsportsmanlike Conduct by Non-players:</a:t>
            </a:r>
            <a:endParaRPr lang="en-US" dirty="0"/>
          </a:p>
          <a:p>
            <a:r>
              <a:rPr lang="en-US" dirty="0"/>
              <a:t>Article 1.	No coach, substitute, athletic trainer or other team attendant shall act in an unsportsmanlike manner once the game officials assume authority for the contest.  Examples are, but not limited to:</a:t>
            </a:r>
          </a:p>
          <a:p>
            <a:pPr lvl="0"/>
            <a:r>
              <a:rPr lang="en-US" dirty="0"/>
              <a:t>Using profanity, insulting or vulgar language or gestures.</a:t>
            </a:r>
          </a:p>
          <a:p>
            <a:r>
              <a:rPr lang="en-US" dirty="0"/>
              <a:t>NOTE: The NFHS disapproves of any form of taunting which is intended or designed to embarrass, ridicule or demean others under any circumstances.</a:t>
            </a:r>
          </a:p>
          <a:p>
            <a:pPr lvl="0"/>
            <a:r>
              <a:rPr lang="en-US" dirty="0"/>
              <a:t>Attempting to influence a decision by a game official.</a:t>
            </a:r>
          </a:p>
          <a:p>
            <a:pPr lvl="0"/>
            <a:r>
              <a:rPr lang="en-US" dirty="0"/>
              <a:t>Disrespectfully addressing a game official.</a:t>
            </a:r>
          </a:p>
          <a:p>
            <a:pPr lvl="0"/>
            <a:r>
              <a:rPr lang="en-US" dirty="0"/>
              <a:t>Indicating objections to a game official’s decision.</a:t>
            </a:r>
          </a:p>
          <a:p>
            <a:pPr marL="0" indent="0">
              <a:buNone/>
            </a:pPr>
            <a:endParaRPr lang="en-US" u="sng" dirty="0"/>
          </a:p>
          <a:p>
            <a:pPr marL="0" indent="0">
              <a:buNone/>
            </a:pPr>
            <a:endParaRPr lang="en-US" u="sng" dirty="0"/>
          </a:p>
        </p:txBody>
      </p:sp>
    </p:spTree>
    <p:extLst>
      <p:ext uri="{BB962C8B-B14F-4D97-AF65-F5344CB8AC3E}">
        <p14:creationId xmlns:p14="http://schemas.microsoft.com/office/powerpoint/2010/main" val="385117791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924</TotalTime>
  <Words>652</Words>
  <Application>Microsoft Office PowerPoint</Application>
  <PresentationFormat>Custom</PresentationFormat>
  <Paragraphs>132</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vt:lpstr>
      <vt:lpstr>PowerPoint Presentation</vt:lpstr>
      <vt:lpstr>PowerPoint Presentation</vt:lpstr>
      <vt:lpstr>PowerPoint Presentation</vt:lpstr>
      <vt:lpstr>PowerPoint Presentation</vt:lpstr>
      <vt:lpstr>PowerPoint Presentation</vt:lpstr>
      <vt:lpstr>PowerPoint Presentation</vt:lpstr>
      <vt:lpstr>Excerpt from NFHS Football Game Officials Manual</vt:lpstr>
      <vt:lpstr>PowerPoint Presentation</vt:lpstr>
      <vt:lpstr>PowerPoint Presentation</vt:lpstr>
      <vt:lpstr>PowerPoint Presentation</vt:lpstr>
      <vt:lpstr>Blindside Blocks</vt:lpstr>
      <vt:lpstr>Blindside Blocks</vt:lpstr>
      <vt:lpstr>Blindside Blocks</vt:lpstr>
      <vt:lpstr>PowerPoint Presentation</vt:lpstr>
      <vt:lpstr>Targeting and Illegal Helmet Contact</vt:lpstr>
      <vt:lpstr>Targeting and Illegal Helmet Contact</vt:lpstr>
      <vt:lpstr>Targeting and Illegal Helmet Contact</vt:lpstr>
      <vt:lpstr>Targeting and Illegal Helmet Contact</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Harry Birkhimer</dc:creator>
  <cp:lastModifiedBy>MIke</cp:lastModifiedBy>
  <cp:revision>82</cp:revision>
  <dcterms:created xsi:type="dcterms:W3CDTF">2020-01-15T01:09:29Z</dcterms:created>
  <dcterms:modified xsi:type="dcterms:W3CDTF">2020-09-18T22:16:39Z</dcterms:modified>
</cp:coreProperties>
</file>