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8" r:id="rId1"/>
  </p:sldMasterIdLst>
  <p:notesMasterIdLst>
    <p:notesMasterId r:id="rId15"/>
  </p:notesMasterIdLst>
  <p:sldIdLst>
    <p:sldId id="522" r:id="rId2"/>
    <p:sldId id="509" r:id="rId3"/>
    <p:sldId id="510" r:id="rId4"/>
    <p:sldId id="511" r:id="rId5"/>
    <p:sldId id="512" r:id="rId6"/>
    <p:sldId id="513" r:id="rId7"/>
    <p:sldId id="514" r:id="rId8"/>
    <p:sldId id="515" r:id="rId9"/>
    <p:sldId id="516" r:id="rId10"/>
    <p:sldId id="517" r:id="rId11"/>
    <p:sldId id="518" r:id="rId12"/>
    <p:sldId id="519" r:id="rId13"/>
    <p:sldId id="520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A231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501" autoAdjust="0"/>
    <p:restoredTop sz="94660"/>
  </p:normalViewPr>
  <p:slideViewPr>
    <p:cSldViewPr>
      <p:cViewPr varScale="1">
        <p:scale>
          <a:sx n="65" d="100"/>
          <a:sy n="65" d="100"/>
        </p:scale>
        <p:origin x="-1314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606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1854FF-485F-4253-8B0E-F4DF00923A4F}" type="datetimeFigureOut">
              <a:rPr lang="en-US" smtClean="0"/>
              <a:pPr/>
              <a:t>2/25/2013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6F910B-F58A-4CFB-B06E-5B6BD3B053F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1438A-BB67-4661-81F7-2DE21593F0EB}" type="datetimeFigureOut">
              <a:rPr lang="en-US" smtClean="0"/>
              <a:pPr/>
              <a:t>2/25/2013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AF0F0-8B4C-4BD3-9AEA-D64D228FEA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1438A-BB67-4661-81F7-2DE21593F0EB}" type="datetimeFigureOut">
              <a:rPr lang="en-US" smtClean="0"/>
              <a:pPr/>
              <a:t>2/25/2013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AF0F0-8B4C-4BD3-9AEA-D64D228FEA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1438A-BB67-4661-81F7-2DE21593F0EB}" type="datetimeFigureOut">
              <a:rPr lang="en-US" smtClean="0"/>
              <a:pPr/>
              <a:t>2/25/2013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AF0F0-8B4C-4BD3-9AEA-D64D228FEA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1438A-BB67-4661-81F7-2DE21593F0EB}" type="datetimeFigureOut">
              <a:rPr lang="en-US" smtClean="0"/>
              <a:pPr/>
              <a:t>2/25/2013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AF0F0-8B4C-4BD3-9AEA-D64D228FEA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1438A-BB67-4661-81F7-2DE21593F0EB}" type="datetimeFigureOut">
              <a:rPr lang="en-US" smtClean="0"/>
              <a:pPr/>
              <a:t>2/25/2013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AF0F0-8B4C-4BD3-9AEA-D64D228FEA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1438A-BB67-4661-81F7-2DE21593F0EB}" type="datetimeFigureOut">
              <a:rPr lang="en-US" smtClean="0"/>
              <a:pPr/>
              <a:t>2/25/2013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AF0F0-8B4C-4BD3-9AEA-D64D228FEA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1438A-BB67-4661-81F7-2DE21593F0EB}" type="datetimeFigureOut">
              <a:rPr lang="en-US" smtClean="0"/>
              <a:pPr/>
              <a:t>2/25/2013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AF0F0-8B4C-4BD3-9AEA-D64D228FEA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1438A-BB67-4661-81F7-2DE21593F0EB}" type="datetimeFigureOut">
              <a:rPr lang="en-US" smtClean="0"/>
              <a:pPr/>
              <a:t>2/25/2013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AF0F0-8B4C-4BD3-9AEA-D64D228FEA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1438A-BB67-4661-81F7-2DE21593F0EB}" type="datetimeFigureOut">
              <a:rPr lang="en-US" smtClean="0"/>
              <a:pPr/>
              <a:t>2/25/2013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AF0F0-8B4C-4BD3-9AEA-D64D228FEA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1438A-BB67-4661-81F7-2DE21593F0EB}" type="datetimeFigureOut">
              <a:rPr lang="en-US" smtClean="0"/>
              <a:pPr/>
              <a:t>2/25/2013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AF0F0-8B4C-4BD3-9AEA-D64D228FEA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1438A-BB67-4661-81F7-2DE21593F0EB}" type="datetimeFigureOut">
              <a:rPr lang="en-US" smtClean="0"/>
              <a:pPr/>
              <a:t>2/25/2013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AF0F0-8B4C-4BD3-9AEA-D64D228FEA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71438A-BB67-4661-81F7-2DE21593F0EB}" type="datetimeFigureOut">
              <a:rPr lang="en-US" smtClean="0"/>
              <a:pPr/>
              <a:t>2/25/2013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FAF0F0-8B4C-4BD3-9AEA-D64D228FEAA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  <p:sldLayoutId id="214748378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2000">
              <a:schemeClr val="tx2">
                <a:lumMod val="40000"/>
                <a:lumOff val="60000"/>
              </a:schemeClr>
            </a:gs>
            <a:gs pos="53000">
              <a:schemeClr val="tx2">
                <a:lumMod val="20000"/>
                <a:lumOff val="80000"/>
              </a:schemeClr>
            </a:gs>
            <a:gs pos="53000">
              <a:schemeClr val="tx2">
                <a:lumMod val="40000"/>
                <a:lumOff val="60000"/>
              </a:schemeClr>
            </a:gs>
            <a:gs pos="83000">
              <a:schemeClr val="tx2">
                <a:lumMod val="60000"/>
                <a:lumOff val="40000"/>
              </a:schemeClr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 rot="20615458">
            <a:off x="457200" y="2590800"/>
            <a:ext cx="8229600" cy="1143000"/>
          </a:xfrm>
        </p:spPr>
        <p:txBody>
          <a:bodyPr>
            <a:noAutofit/>
          </a:bodyPr>
          <a:lstStyle/>
          <a:p>
            <a:pPr lvl="0"/>
            <a:r>
              <a:rPr lang="en-US" sz="8000" dirty="0" smtClean="0">
                <a:latin typeface="Highlight LET" pitchFamily="2" charset="0"/>
              </a:rPr>
              <a:t>Rule</a:t>
            </a:r>
            <a:br>
              <a:rPr lang="en-US" sz="8000" dirty="0" smtClean="0">
                <a:latin typeface="Highlight LET" pitchFamily="2" charset="0"/>
              </a:rPr>
            </a:br>
            <a:r>
              <a:rPr lang="en-US" sz="8000" dirty="0" smtClean="0">
                <a:latin typeface="Highlight LET" pitchFamily="2" charset="0"/>
              </a:rPr>
              <a:t>Changes</a:t>
            </a:r>
            <a:endParaRPr lang="en-US" sz="8000" dirty="0">
              <a:latin typeface="Highlight LET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60000"/>
                <a:lumOff val="40000"/>
              </a:schemeClr>
            </a:gs>
            <a:gs pos="50000">
              <a:schemeClr val="bg2"/>
            </a:gs>
            <a:gs pos="100000">
              <a:schemeClr val="tx2">
                <a:lumMod val="20000"/>
                <a:lumOff val="8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Rule 5 Sec 8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/>
              <a:t>Pre-Game Conference </a:t>
            </a:r>
            <a:r>
              <a:rPr lang="en-US" b="1" dirty="0" smtClean="0"/>
              <a:t>– </a:t>
            </a:r>
          </a:p>
          <a:p>
            <a:pPr>
              <a:buNone/>
            </a:pPr>
            <a:r>
              <a:rPr lang="en-US" b="1" dirty="0"/>
              <a:t> </a:t>
            </a:r>
            <a:r>
              <a:rPr lang="en-US" b="1" dirty="0" smtClean="0"/>
              <a:t>   </a:t>
            </a:r>
            <a:r>
              <a:rPr lang="en-US" dirty="0" smtClean="0"/>
              <a:t>The </a:t>
            </a:r>
            <a:r>
              <a:rPr lang="en-US" dirty="0"/>
              <a:t>pre-game shall be conducted by the plate umpire. At least </a:t>
            </a:r>
            <a:r>
              <a:rPr lang="en-US" dirty="0" smtClean="0"/>
              <a:t>one adult </a:t>
            </a:r>
            <a:r>
              <a:rPr lang="en-US" dirty="0"/>
              <a:t>coach from each team must attend.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60000"/>
                <a:lumOff val="40000"/>
              </a:schemeClr>
            </a:gs>
            <a:gs pos="50000">
              <a:schemeClr val="bg2"/>
            </a:gs>
            <a:gs pos="100000">
              <a:schemeClr val="tx2">
                <a:lumMod val="20000"/>
                <a:lumOff val="8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Rule 7 Sec 1. ON-DECK BATTER.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dirty="0"/>
              <a:t>D. The on-deck batter may not interfere with the defensive player’s opportunity to </a:t>
            </a:r>
            <a:r>
              <a:rPr lang="en-US" dirty="0" smtClean="0"/>
              <a:t>make an </a:t>
            </a:r>
            <a:r>
              <a:rPr lang="en-US" dirty="0"/>
              <a:t>out.</a:t>
            </a:r>
          </a:p>
          <a:p>
            <a:pPr>
              <a:buNone/>
            </a:pPr>
            <a:r>
              <a:rPr lang="en-US" b="1" dirty="0">
                <a:solidFill>
                  <a:srgbClr val="FF0000"/>
                </a:solidFill>
              </a:rPr>
              <a:t>ADD</a:t>
            </a:r>
          </a:p>
          <a:p>
            <a:pPr>
              <a:buNone/>
            </a:pPr>
            <a:r>
              <a:rPr lang="en-US" dirty="0"/>
              <a:t>Note: 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/>
              <a:t> </a:t>
            </a:r>
            <a:r>
              <a:rPr lang="en-US" dirty="0" smtClean="0"/>
              <a:t>   When </a:t>
            </a:r>
            <a:r>
              <a:rPr lang="en-US" dirty="0"/>
              <a:t>the interference is with a thrown ball, the ball is dead and the runner closest</a:t>
            </a:r>
          </a:p>
          <a:p>
            <a:pPr>
              <a:buNone/>
            </a:pPr>
            <a:r>
              <a:rPr lang="en-US" dirty="0" smtClean="0"/>
              <a:t>    to </a:t>
            </a:r>
            <a:r>
              <a:rPr lang="en-US" dirty="0"/>
              <a:t>home is declared out. If no play is obvious, no player is out, but runners shall return to</a:t>
            </a:r>
          </a:p>
          <a:p>
            <a:pPr>
              <a:buNone/>
            </a:pPr>
            <a:r>
              <a:rPr lang="en-US" dirty="0" smtClean="0"/>
              <a:t>    the </a:t>
            </a:r>
            <a:r>
              <a:rPr lang="en-US" dirty="0"/>
              <a:t>last base touched at the time </a:t>
            </a:r>
            <a:r>
              <a:rPr lang="en-US" dirty="0" smtClean="0"/>
              <a:t>of interference</a:t>
            </a:r>
            <a:r>
              <a:rPr lang="en-US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60000"/>
                <a:lumOff val="40000"/>
              </a:schemeClr>
            </a:gs>
            <a:gs pos="50000">
              <a:schemeClr val="bg2"/>
            </a:gs>
            <a:gs pos="100000">
              <a:schemeClr val="tx2">
                <a:lumMod val="20000"/>
                <a:lumOff val="8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Rule 8 Sec 19. Double First Base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/>
              <a:t>B. 2</a:t>
            </a:r>
          </a:p>
          <a:p>
            <a:pPr>
              <a:buNone/>
            </a:pPr>
            <a:r>
              <a:rPr lang="en-US" b="1" dirty="0"/>
              <a:t>Exceptions: The defense and batter runner can use either portion when:</a:t>
            </a:r>
          </a:p>
          <a:p>
            <a:pPr>
              <a:buNone/>
            </a:pPr>
            <a:r>
              <a:rPr lang="en-US" b="1" dirty="0">
                <a:solidFill>
                  <a:srgbClr val="FF0000"/>
                </a:solidFill>
              </a:rPr>
              <a:t>ADD</a:t>
            </a:r>
          </a:p>
          <a:p>
            <a:pPr>
              <a:buNone/>
            </a:pPr>
            <a:r>
              <a:rPr lang="en-US" dirty="0"/>
              <a:t>3. on any fair batted ball or errant throw that pulls the defense to foul territory.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60000"/>
                <a:lumOff val="40000"/>
              </a:schemeClr>
            </a:gs>
            <a:gs pos="50000">
              <a:schemeClr val="bg2"/>
            </a:gs>
            <a:gs pos="100000">
              <a:schemeClr val="tx2">
                <a:lumMod val="20000"/>
                <a:lumOff val="8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FORCE PLAY.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0"/>
            <a:ext cx="8229600" cy="3505200"/>
          </a:xfrm>
        </p:spPr>
        <p:txBody>
          <a:bodyPr/>
          <a:lstStyle/>
          <a:p>
            <a:pPr>
              <a:buNone/>
            </a:pPr>
            <a:r>
              <a:rPr lang="en-US" b="1" dirty="0">
                <a:solidFill>
                  <a:srgbClr val="FF0000"/>
                </a:solidFill>
              </a:rPr>
              <a:t>Add</a:t>
            </a:r>
            <a:endParaRPr lang="en-US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dirty="0" smtClean="0"/>
              <a:t>When </a:t>
            </a:r>
            <a:r>
              <a:rPr lang="en-US" dirty="0"/>
              <a:t>a forced runner, after touching the next base, retreats for any reason toward the base she </a:t>
            </a:r>
            <a:r>
              <a:rPr lang="en-US" dirty="0" smtClean="0"/>
              <a:t>last occupied</a:t>
            </a:r>
            <a:r>
              <a:rPr lang="en-US" dirty="0"/>
              <a:t>, the force play is reinstated.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2">
                <a:lumMod val="60000"/>
                <a:lumOff val="40000"/>
              </a:schemeClr>
            </a:gs>
            <a:gs pos="50000">
              <a:schemeClr val="bg2"/>
            </a:gs>
            <a:gs pos="100000">
              <a:schemeClr val="tx2">
                <a:lumMod val="20000"/>
                <a:lumOff val="8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3600" u="sng" dirty="0"/>
              <a:t>Rule 2.4 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Metal </a:t>
            </a:r>
            <a:r>
              <a:rPr lang="en-US" sz="3200" dirty="0"/>
              <a:t>Cleat Penalty: 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2800" dirty="0" smtClean="0"/>
              <a:t>-First Offense: Team Warning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2800" dirty="0" smtClean="0"/>
              <a:t>-Subsequent </a:t>
            </a:r>
            <a:r>
              <a:rPr lang="en-US" sz="2800" dirty="0"/>
              <a:t>Offense: Player Restricted </a:t>
            </a:r>
            <a:r>
              <a:rPr lang="en-US" sz="2800" dirty="0" smtClean="0"/>
              <a:t>to Dugout</a:t>
            </a:r>
            <a:r>
              <a:rPr lang="en-US" sz="2800" dirty="0"/>
              <a:t>; Coach Ejected.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457200" y="4343400"/>
            <a:ext cx="8001000" cy="1752600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This reduces the Metal Cleat Penalty and makes it consistent with other unsportsmanlike acts 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specified in 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Rule 11.2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ighlight LET" pitchFamily="2" charset="0"/>
                <a:ea typeface="+mj-ea"/>
                <a:cs typeface="+mj-cs"/>
              </a:rPr>
              <a:t>Rule Changes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60000"/>
                <a:lumOff val="40000"/>
              </a:schemeClr>
            </a:gs>
            <a:gs pos="50000">
              <a:schemeClr val="bg2"/>
            </a:gs>
            <a:gs pos="100000">
              <a:schemeClr val="tx2">
                <a:lumMod val="20000"/>
                <a:lumOff val="8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Rule 11 PENALTY A-I: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FIRST </a:t>
            </a:r>
            <a:r>
              <a:rPr lang="en-US" b="1" dirty="0"/>
              <a:t>OFFENSE is a team warning. </a:t>
            </a:r>
            <a:endParaRPr lang="en-US" b="1" dirty="0" smtClean="0"/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b="1" dirty="0" smtClean="0"/>
              <a:t>SECOND </a:t>
            </a:r>
            <a:r>
              <a:rPr lang="en-US" b="1" dirty="0"/>
              <a:t>OFFENSE and </a:t>
            </a:r>
            <a:r>
              <a:rPr lang="en-US" b="1" dirty="0" smtClean="0"/>
              <a:t>any subsequent </a:t>
            </a:r>
            <a:r>
              <a:rPr lang="en-US" b="1" dirty="0"/>
              <a:t>violation </a:t>
            </a:r>
            <a:r>
              <a:rPr lang="en-US" dirty="0"/>
              <a:t>the offender is restricted to the bench for the remainder of the </a:t>
            </a:r>
            <a:r>
              <a:rPr lang="en-US" dirty="0" smtClean="0"/>
              <a:t>game and </a:t>
            </a:r>
            <a:r>
              <a:rPr lang="en-US" dirty="0"/>
              <a:t>their current head coach shall be ejected.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60000"/>
                <a:lumOff val="40000"/>
              </a:schemeClr>
            </a:gs>
            <a:gs pos="50000">
              <a:schemeClr val="bg2"/>
            </a:gs>
            <a:gs pos="100000">
              <a:schemeClr val="tx2">
                <a:lumMod val="20000"/>
                <a:lumOff val="8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sz="4000" b="1" dirty="0"/>
              <a:t>Rule 4.5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600" dirty="0" smtClean="0"/>
              <a:t>When </a:t>
            </a:r>
            <a:r>
              <a:rPr lang="en-US" sz="3600" dirty="0"/>
              <a:t>incorrect player is used in tiebreaker, replace with correct player with no penalty.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371600" y="4343400"/>
            <a:ext cx="6400800" cy="1752600"/>
          </a:xfrm>
        </p:spPr>
        <p:txBody>
          <a:bodyPr>
            <a:normAutofit/>
          </a:bodyPr>
          <a:lstStyle/>
          <a:p>
            <a:r>
              <a:rPr lang="en-US" sz="2400" dirty="0"/>
              <a:t>Addresses wrong player placed on second base at start of tiebreaker inning.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ighlight LET" pitchFamily="2" charset="0"/>
                <a:ea typeface="+mj-ea"/>
                <a:cs typeface="+mj-cs"/>
              </a:rPr>
              <a:t>Rule Changes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60000"/>
                <a:lumOff val="40000"/>
              </a:schemeClr>
            </a:gs>
            <a:gs pos="50000">
              <a:schemeClr val="bg2"/>
            </a:gs>
            <a:gs pos="100000">
              <a:schemeClr val="tx2">
                <a:lumMod val="20000"/>
                <a:lumOff val="8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Rule 4 Sec 5. </a:t>
            </a:r>
            <a:br>
              <a:rPr lang="en-US" dirty="0" smtClean="0"/>
            </a:br>
            <a:r>
              <a:rPr lang="en-US" sz="4000" dirty="0" smtClean="0"/>
              <a:t>Address incorrect player in tiebreaker.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27237"/>
            <a:ext cx="8382000" cy="4525963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b="1" dirty="0" smtClean="0"/>
              <a:t>ADD </a:t>
            </a:r>
            <a:r>
              <a:rPr lang="en-US" b="1" dirty="0"/>
              <a:t>- If the wrong player is placed on second base, </a:t>
            </a:r>
            <a:endParaRPr lang="en-US" b="1" dirty="0" smtClean="0"/>
          </a:p>
          <a:p>
            <a:pPr>
              <a:buNone/>
            </a:pPr>
            <a:r>
              <a:rPr lang="en-US" dirty="0" smtClean="0"/>
              <a:t>the </a:t>
            </a:r>
            <a:r>
              <a:rPr lang="en-US" dirty="0"/>
              <a:t>correct runner should be inserted</a:t>
            </a:r>
          </a:p>
          <a:p>
            <a:pPr>
              <a:buNone/>
            </a:pPr>
            <a:r>
              <a:rPr lang="en-US" dirty="0" smtClean="0"/>
              <a:t>    immediately </a:t>
            </a:r>
            <a:r>
              <a:rPr lang="en-US" dirty="0"/>
              <a:t>even if a pitch has been thrown, or the runner has advanced a base. All </a:t>
            </a:r>
            <a:r>
              <a:rPr lang="en-US" dirty="0" smtClean="0"/>
              <a:t>play made </a:t>
            </a:r>
            <a:r>
              <a:rPr lang="en-US" dirty="0"/>
              <a:t>while the incorrect runner was on base stands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/>
              <a:t>It is the responsibility of the umpire and scorekeeper to notify the teams involved as </a:t>
            </a:r>
            <a:r>
              <a:rPr lang="en-US" dirty="0" smtClean="0"/>
              <a:t>to which </a:t>
            </a:r>
            <a:r>
              <a:rPr lang="en-US" dirty="0"/>
              <a:t>player starts the half inning at second base.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60000"/>
                <a:lumOff val="40000"/>
              </a:schemeClr>
            </a:gs>
            <a:gs pos="50000">
              <a:schemeClr val="bg2"/>
            </a:gs>
            <a:gs pos="100000">
              <a:schemeClr val="tx2">
                <a:lumMod val="20000"/>
                <a:lumOff val="8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sz="4000" u="sng" dirty="0"/>
              <a:t>Rule 5.1.B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600" dirty="0" smtClean="0"/>
              <a:t>Name </a:t>
            </a:r>
            <a:r>
              <a:rPr lang="en-US" sz="3600" dirty="0"/>
              <a:t>of player in Lineup, takes precedence over number.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762000" y="4343400"/>
            <a:ext cx="7620000" cy="1752600"/>
          </a:xfrm>
        </p:spPr>
        <p:txBody>
          <a:bodyPr/>
          <a:lstStyle/>
          <a:p>
            <a:r>
              <a:rPr lang="en-US" dirty="0"/>
              <a:t>Addresses resolution of disagreement between name and number in official lineup.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ighlight LET" pitchFamily="2" charset="0"/>
                <a:ea typeface="+mj-ea"/>
                <a:cs typeface="+mj-cs"/>
              </a:rPr>
              <a:t>Rule Changes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60000"/>
                <a:lumOff val="40000"/>
              </a:schemeClr>
            </a:gs>
            <a:gs pos="50000">
              <a:schemeClr val="bg2"/>
            </a:gs>
            <a:gs pos="100000">
              <a:schemeClr val="tx2">
                <a:lumMod val="20000"/>
                <a:lumOff val="8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Rule 5 Sec 1. PLAYERS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dirty="0"/>
              <a:t>B. The team’s lineup card shall include first name, last name, jersey </a:t>
            </a:r>
            <a:r>
              <a:rPr lang="en-US" dirty="0" smtClean="0"/>
              <a:t>number, position </a:t>
            </a:r>
            <a:r>
              <a:rPr lang="en-US" dirty="0"/>
              <a:t>and batting order of each starting player and should include each eligible</a:t>
            </a:r>
          </a:p>
          <a:p>
            <a:pPr>
              <a:buNone/>
            </a:pPr>
            <a:r>
              <a:rPr lang="en-US" dirty="0" smtClean="0"/>
              <a:t>     substitute</a:t>
            </a:r>
            <a:r>
              <a:rPr lang="en-US" dirty="0"/>
              <a:t>. </a:t>
            </a:r>
            <a:r>
              <a:rPr lang="en-US" b="1" i="1" dirty="0"/>
              <a:t>First and last name of eligible player takes precedence over </a:t>
            </a:r>
            <a:r>
              <a:rPr lang="en-US" b="1" i="1" dirty="0" smtClean="0"/>
              <a:t>jersey number </a:t>
            </a:r>
            <a:r>
              <a:rPr lang="en-US" b="1" i="1" dirty="0"/>
              <a:t>whether incorrect on the line up card. </a:t>
            </a:r>
            <a:r>
              <a:rPr lang="en-US" dirty="0"/>
              <a:t>All listed starters must be present in</a:t>
            </a:r>
          </a:p>
          <a:p>
            <a:pPr>
              <a:buNone/>
            </a:pPr>
            <a:r>
              <a:rPr lang="en-US" dirty="0" smtClean="0"/>
              <a:t>     the </a:t>
            </a:r>
            <a:r>
              <a:rPr lang="en-US" dirty="0"/>
              <a:t>team area. Lineups become official after they have been exchanged, verified and </a:t>
            </a:r>
            <a:r>
              <a:rPr lang="en-US" dirty="0" smtClean="0"/>
              <a:t>then accepted </a:t>
            </a:r>
            <a:r>
              <a:rPr lang="en-US" dirty="0"/>
              <a:t>by the Plate Umpire during the pregame conference.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60000"/>
                <a:lumOff val="40000"/>
              </a:schemeClr>
            </a:gs>
            <a:gs pos="50000">
              <a:schemeClr val="bg2"/>
            </a:gs>
            <a:gs pos="100000">
              <a:schemeClr val="tx2">
                <a:lumMod val="20000"/>
                <a:lumOff val="8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sz="4000" u="sng" dirty="0"/>
              <a:t>Rule 5.9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600" dirty="0" smtClean="0"/>
              <a:t>Change </a:t>
            </a:r>
            <a:r>
              <a:rPr lang="en-US" sz="3600" dirty="0"/>
              <a:t>wording in INJURED PLAYER from “apparently unconscious” to “consistent with</a:t>
            </a:r>
            <a:br>
              <a:rPr lang="en-US" sz="3600" dirty="0"/>
            </a:br>
            <a:r>
              <a:rPr lang="en-US" sz="3600" dirty="0"/>
              <a:t>concussion”.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400800" cy="1219200"/>
          </a:xfrm>
        </p:spPr>
        <p:txBody>
          <a:bodyPr>
            <a:normAutofit/>
          </a:bodyPr>
          <a:lstStyle/>
          <a:p>
            <a:r>
              <a:rPr lang="en-US" sz="2400" dirty="0"/>
              <a:t>Expands to more complete description.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ighlight LET" pitchFamily="2" charset="0"/>
                <a:ea typeface="+mj-ea"/>
                <a:cs typeface="+mj-cs"/>
              </a:rPr>
              <a:t>Rule Changes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60000"/>
                <a:lumOff val="40000"/>
              </a:schemeClr>
            </a:gs>
            <a:gs pos="50000">
              <a:schemeClr val="bg2"/>
            </a:gs>
            <a:gs pos="100000">
              <a:schemeClr val="tx2">
                <a:lumMod val="20000"/>
                <a:lumOff val="8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Sec 9. INJURED PLAYER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304800" y="1600200"/>
            <a:ext cx="8534400" cy="452596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dirty="0" smtClean="0"/>
              <a:t>B</a:t>
            </a:r>
            <a:r>
              <a:rPr lang="en-US" dirty="0"/>
              <a:t>. </a:t>
            </a:r>
            <a:r>
              <a:rPr lang="en-US" sz="2800" dirty="0"/>
              <a:t>A player who has been rendered apparently unconscious during a game is </a:t>
            </a:r>
            <a:r>
              <a:rPr lang="en-US" sz="2800" dirty="0" smtClean="0"/>
              <a:t>prohibited to </a:t>
            </a:r>
            <a:r>
              <a:rPr lang="en-US" sz="2800" dirty="0"/>
              <a:t>resume playing that day without written authorization from a physician.</a:t>
            </a:r>
          </a:p>
          <a:p>
            <a:pPr>
              <a:buNone/>
            </a:pPr>
            <a:r>
              <a:rPr lang="en-US" b="1" dirty="0">
                <a:solidFill>
                  <a:srgbClr val="FF0000"/>
                </a:solidFill>
              </a:rPr>
              <a:t>Change to:</a:t>
            </a:r>
          </a:p>
          <a:p>
            <a:pPr>
              <a:buNone/>
            </a:pPr>
            <a:r>
              <a:rPr lang="en-US" b="1" dirty="0"/>
              <a:t>B. </a:t>
            </a:r>
            <a:r>
              <a:rPr lang="en-US" sz="2800" b="1" dirty="0"/>
              <a:t>Any player who exhibits signs, symptoms, or behaviors consistent with </a:t>
            </a:r>
            <a:r>
              <a:rPr lang="en-US" sz="2800" b="1" dirty="0" smtClean="0"/>
              <a:t>a concussion </a:t>
            </a:r>
            <a:r>
              <a:rPr lang="en-US" sz="2800" b="1" dirty="0"/>
              <a:t>(such as loss </a:t>
            </a:r>
            <a:r>
              <a:rPr lang="en-US" sz="2800" b="1" dirty="0" smtClean="0"/>
              <a:t>of consciousness</a:t>
            </a:r>
            <a:r>
              <a:rPr lang="en-US" sz="2800" b="1" dirty="0"/>
              <a:t>, headache, dizziness, confusion, </a:t>
            </a:r>
            <a:r>
              <a:rPr lang="en-US" sz="2800" b="1" dirty="0" smtClean="0"/>
              <a:t>or balance </a:t>
            </a:r>
            <a:r>
              <a:rPr lang="en-US" sz="2800" b="1" dirty="0"/>
              <a:t>problems) shall be immediately removed from the game and shall </a:t>
            </a:r>
            <a:r>
              <a:rPr lang="en-US" sz="2800" b="1" dirty="0" smtClean="0"/>
              <a:t>not return </a:t>
            </a:r>
            <a:r>
              <a:rPr lang="en-US" sz="2800" b="1" dirty="0"/>
              <a:t>to play that day until cleared by an appropriate health-care professional.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998</TotalTime>
  <Words>554</Words>
  <Application>Microsoft Office PowerPoint</Application>
  <PresentationFormat>On-screen Show (4:3)</PresentationFormat>
  <Paragraphs>49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Rule Changes</vt:lpstr>
      <vt:lpstr>Rule 2.4  Metal Cleat Penalty:  -First Offense: Team Warning -Subsequent Offense: Player Restricted to Dugout; Coach Ejected.</vt:lpstr>
      <vt:lpstr>Rule 11 PENALTY A-I:</vt:lpstr>
      <vt:lpstr>Rule 4.5  When incorrect player is used in tiebreaker, replace with correct player with no penalty.</vt:lpstr>
      <vt:lpstr>Rule 4 Sec 5.  Address incorrect player in tiebreaker. </vt:lpstr>
      <vt:lpstr>Rule 5.1.B  Name of player in Lineup, takes precedence over number.</vt:lpstr>
      <vt:lpstr>Rule 5 Sec 1. PLAYERS</vt:lpstr>
      <vt:lpstr>Rule 5.9  Change wording in INJURED PLAYER from “apparently unconscious” to “consistent with concussion”.</vt:lpstr>
      <vt:lpstr>Sec 9. INJURED PLAYER</vt:lpstr>
      <vt:lpstr>Rule 5 Sec 8</vt:lpstr>
      <vt:lpstr>Rule 7 Sec 1. ON-DECK BATTER.</vt:lpstr>
      <vt:lpstr>Rule 8 Sec 19. Double First Base</vt:lpstr>
      <vt:lpstr>FORCE PLAY.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Agenda</dc:title>
  <dc:creator>Keith</dc:creator>
  <cp:lastModifiedBy>Keith</cp:lastModifiedBy>
  <cp:revision>107</cp:revision>
  <dcterms:created xsi:type="dcterms:W3CDTF">2011-03-18T01:26:37Z</dcterms:created>
  <dcterms:modified xsi:type="dcterms:W3CDTF">2013-02-26T02:07:52Z</dcterms:modified>
</cp:coreProperties>
</file>