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notesSlides/notesSlide15.xml" ContentType="application/vnd.openxmlformats-officedocument.presentationml.notesSlide+xml"/>
  <Override PartName="/ppt/charts/chart2.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24"/>
  </p:notesMasterIdLst>
  <p:sldIdLst>
    <p:sldId id="256" r:id="rId2"/>
    <p:sldId id="270" r:id="rId3"/>
    <p:sldId id="257" r:id="rId4"/>
    <p:sldId id="259" r:id="rId5"/>
    <p:sldId id="258" r:id="rId6"/>
    <p:sldId id="260" r:id="rId7"/>
    <p:sldId id="283" r:id="rId8"/>
    <p:sldId id="285" r:id="rId9"/>
    <p:sldId id="263" r:id="rId10"/>
    <p:sldId id="284" r:id="rId11"/>
    <p:sldId id="261" r:id="rId12"/>
    <p:sldId id="289" r:id="rId13"/>
    <p:sldId id="264" r:id="rId14"/>
    <p:sldId id="265" r:id="rId15"/>
    <p:sldId id="393" r:id="rId16"/>
    <p:sldId id="268" r:id="rId17"/>
    <p:sldId id="282" r:id="rId18"/>
    <p:sldId id="281" r:id="rId19"/>
    <p:sldId id="267" r:id="rId20"/>
    <p:sldId id="266" r:id="rId21"/>
    <p:sldId id="394" r:id="rId22"/>
    <p:sldId id="28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5" autoAdjust="0"/>
    <p:restoredTop sz="94660"/>
  </p:normalViewPr>
  <p:slideViewPr>
    <p:cSldViewPr snapToGrid="0">
      <p:cViewPr varScale="1">
        <p:scale>
          <a:sx n="63" d="100"/>
          <a:sy n="63" d="100"/>
        </p:scale>
        <p:origin x="68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dPt>
            <c:idx val="0"/>
            <c:invertIfNegative val="0"/>
            <c:bubble3D val="0"/>
            <c:spPr>
              <a:gradFill>
                <a:gsLst>
                  <a:gs pos="0">
                    <a:srgbClr val="6E4EAE"/>
                  </a:gs>
                  <a:gs pos="100000">
                    <a:srgbClr val="6E4EAE">
                      <a:gamma/>
                      <a:shade val="46275"/>
                      <a:invGamma/>
                    </a:srgbClr>
                  </a:gs>
                </a:gsLst>
                <a:lin ang="5400000" scaled="1"/>
              </a:gradFill>
              <a:ln w="19050">
                <a:solidFill>
                  <a:schemeClr val="tx1"/>
                </a:solidFill>
              </a:ln>
            </c:spPr>
            <c:extLst>
              <c:ext xmlns:c16="http://schemas.microsoft.com/office/drawing/2014/chart" uri="{C3380CC4-5D6E-409C-BE32-E72D297353CC}">
                <c16:uniqueId val="{00000001-DC8B-4B9C-BA9B-4B9C48840C9D}"/>
              </c:ext>
            </c:extLst>
          </c:dPt>
          <c:dPt>
            <c:idx val="2"/>
            <c:invertIfNegative val="0"/>
            <c:bubble3D val="0"/>
            <c:spPr>
              <a:gradFill>
                <a:gsLst>
                  <a:gs pos="0">
                    <a:srgbClr val="339966"/>
                  </a:gs>
                  <a:gs pos="100000">
                    <a:srgbClr val="18472F"/>
                  </a:gs>
                </a:gsLst>
                <a:lin ang="5400000" scaled="0"/>
              </a:gradFill>
              <a:ln w="19050">
                <a:solidFill>
                  <a:schemeClr val="tx1"/>
                </a:solidFill>
              </a:ln>
            </c:spPr>
            <c:extLst>
              <c:ext xmlns:c16="http://schemas.microsoft.com/office/drawing/2014/chart" uri="{C3380CC4-5D6E-409C-BE32-E72D297353CC}">
                <c16:uniqueId val="{00000003-DC8B-4B9C-BA9B-4B9C48840C9D}"/>
              </c:ext>
            </c:extLst>
          </c:dPt>
          <c:dPt>
            <c:idx val="3"/>
            <c:invertIfNegative val="0"/>
            <c:bubble3D val="0"/>
            <c:spPr>
              <a:gradFill>
                <a:gsLst>
                  <a:gs pos="0">
                    <a:srgbClr val="339966"/>
                  </a:gs>
                  <a:gs pos="100000">
                    <a:srgbClr val="18472F"/>
                  </a:gs>
                </a:gsLst>
                <a:lin ang="5400000" scaled="0"/>
              </a:gradFill>
              <a:ln w="19050">
                <a:solidFill>
                  <a:schemeClr val="tx1"/>
                </a:solidFill>
              </a:ln>
            </c:spPr>
            <c:extLst>
              <c:ext xmlns:c16="http://schemas.microsoft.com/office/drawing/2014/chart" uri="{C3380CC4-5D6E-409C-BE32-E72D297353CC}">
                <c16:uniqueId val="{00000005-DC8B-4B9C-BA9B-4B9C48840C9D}"/>
              </c:ext>
            </c:extLst>
          </c:dPt>
          <c:dPt>
            <c:idx val="5"/>
            <c:invertIfNegative val="0"/>
            <c:bubble3D val="0"/>
            <c:spPr>
              <a:gradFill>
                <a:gsLst>
                  <a:gs pos="0">
                    <a:srgbClr val="FFC000"/>
                  </a:gs>
                  <a:gs pos="100000">
                    <a:srgbClr val="FF9900">
                      <a:gamma/>
                      <a:shade val="46275"/>
                      <a:invGamma/>
                    </a:srgbClr>
                  </a:gs>
                </a:gsLst>
                <a:lin ang="5400000" scaled="1"/>
              </a:gradFill>
              <a:ln w="19050">
                <a:solidFill>
                  <a:schemeClr val="tx1"/>
                </a:solidFill>
              </a:ln>
            </c:spPr>
            <c:extLst>
              <c:ext xmlns:c16="http://schemas.microsoft.com/office/drawing/2014/chart" uri="{C3380CC4-5D6E-409C-BE32-E72D297353CC}">
                <c16:uniqueId val="{00000007-DC8B-4B9C-BA9B-4B9C48840C9D}"/>
              </c:ext>
            </c:extLst>
          </c:dPt>
          <c:dPt>
            <c:idx val="6"/>
            <c:invertIfNegative val="0"/>
            <c:bubble3D val="0"/>
            <c:spPr>
              <a:gradFill>
                <a:gsLst>
                  <a:gs pos="0">
                    <a:srgbClr val="FFC000"/>
                  </a:gs>
                  <a:gs pos="100000">
                    <a:srgbClr val="FF9900">
                      <a:gamma/>
                      <a:shade val="46275"/>
                      <a:invGamma/>
                    </a:srgbClr>
                  </a:gs>
                </a:gsLst>
                <a:lin ang="5400000" scaled="1"/>
              </a:gradFill>
              <a:ln w="19050">
                <a:solidFill>
                  <a:schemeClr val="tx1"/>
                </a:solidFill>
              </a:ln>
            </c:spPr>
            <c:extLst>
              <c:ext xmlns:c16="http://schemas.microsoft.com/office/drawing/2014/chart" uri="{C3380CC4-5D6E-409C-BE32-E72D297353CC}">
                <c16:uniqueId val="{00000009-DC8B-4B9C-BA9B-4B9C48840C9D}"/>
              </c:ext>
            </c:extLst>
          </c:dPt>
          <c:dPt>
            <c:idx val="7"/>
            <c:invertIfNegative val="0"/>
            <c:bubble3D val="0"/>
            <c:spPr>
              <a:gradFill>
                <a:gsLst>
                  <a:gs pos="0">
                    <a:srgbClr val="FFC000"/>
                  </a:gs>
                  <a:gs pos="100000">
                    <a:srgbClr val="FF9900">
                      <a:gamma/>
                      <a:shade val="46275"/>
                      <a:invGamma/>
                    </a:srgbClr>
                  </a:gs>
                </a:gsLst>
                <a:lin ang="5400000" scaled="1"/>
              </a:gradFill>
              <a:ln w="19050">
                <a:solidFill>
                  <a:schemeClr val="tx1"/>
                </a:solidFill>
              </a:ln>
            </c:spPr>
            <c:extLst>
              <c:ext xmlns:c16="http://schemas.microsoft.com/office/drawing/2014/chart" uri="{C3380CC4-5D6E-409C-BE32-E72D297353CC}">
                <c16:uniqueId val="{0000000B-DC8B-4B9C-BA9B-4B9C48840C9D}"/>
              </c:ext>
            </c:extLst>
          </c:dPt>
          <c:dPt>
            <c:idx val="8"/>
            <c:invertIfNegative val="0"/>
            <c:bubble3D val="0"/>
            <c:spPr>
              <a:gradFill>
                <a:gsLst>
                  <a:gs pos="0">
                    <a:srgbClr val="FFC000"/>
                  </a:gs>
                  <a:gs pos="100000">
                    <a:srgbClr val="FF9900">
                      <a:gamma/>
                      <a:shade val="46275"/>
                      <a:invGamma/>
                    </a:srgbClr>
                  </a:gs>
                </a:gsLst>
                <a:lin ang="5400000" scaled="1"/>
              </a:gradFill>
              <a:ln w="19050">
                <a:solidFill>
                  <a:schemeClr val="tx1"/>
                </a:solidFill>
              </a:ln>
            </c:spPr>
            <c:extLst>
              <c:ext xmlns:c16="http://schemas.microsoft.com/office/drawing/2014/chart" uri="{C3380CC4-5D6E-409C-BE32-E72D297353CC}">
                <c16:uniqueId val="{0000000D-DC8B-4B9C-BA9B-4B9C48840C9D}"/>
              </c:ext>
            </c:extLst>
          </c:dPt>
          <c:dPt>
            <c:idx val="10"/>
            <c:invertIfNegative val="0"/>
            <c:bubble3D val="0"/>
            <c:spPr>
              <a:gradFill>
                <a:gsLst>
                  <a:gs pos="0">
                    <a:srgbClr val="00B0F0"/>
                  </a:gs>
                  <a:gs pos="100000">
                    <a:srgbClr val="0070C0"/>
                  </a:gs>
                </a:gsLst>
                <a:lin ang="5400000" scaled="1"/>
              </a:gradFill>
              <a:ln w="19050">
                <a:solidFill>
                  <a:schemeClr val="tx1"/>
                </a:solidFill>
              </a:ln>
            </c:spPr>
            <c:extLst>
              <c:ext xmlns:c16="http://schemas.microsoft.com/office/drawing/2014/chart" uri="{C3380CC4-5D6E-409C-BE32-E72D297353CC}">
                <c16:uniqueId val="{0000000F-DC8B-4B9C-BA9B-4B9C48840C9D}"/>
              </c:ext>
            </c:extLst>
          </c:dPt>
          <c:dPt>
            <c:idx val="11"/>
            <c:invertIfNegative val="0"/>
            <c:bubble3D val="0"/>
            <c:spPr>
              <a:gradFill>
                <a:gsLst>
                  <a:gs pos="0">
                    <a:srgbClr val="00B0F0"/>
                  </a:gs>
                  <a:gs pos="100000">
                    <a:srgbClr val="0070C0"/>
                  </a:gs>
                </a:gsLst>
                <a:lin ang="5400000" scaled="1"/>
              </a:gradFill>
              <a:ln w="19050">
                <a:solidFill>
                  <a:schemeClr val="tx1"/>
                </a:solidFill>
              </a:ln>
            </c:spPr>
            <c:extLst>
              <c:ext xmlns:c16="http://schemas.microsoft.com/office/drawing/2014/chart" uri="{C3380CC4-5D6E-409C-BE32-E72D297353CC}">
                <c16:uniqueId val="{00000011-DC8B-4B9C-BA9B-4B9C48840C9D}"/>
              </c:ext>
            </c:extLst>
          </c:dPt>
          <c:dPt>
            <c:idx val="12"/>
            <c:invertIfNegative val="0"/>
            <c:bubble3D val="0"/>
            <c:spPr>
              <a:gradFill>
                <a:gsLst>
                  <a:gs pos="0">
                    <a:srgbClr val="00B0F0"/>
                  </a:gs>
                  <a:gs pos="100000">
                    <a:srgbClr val="0070C0"/>
                  </a:gs>
                </a:gsLst>
                <a:lin ang="5400000" scaled="1"/>
              </a:gradFill>
              <a:ln w="19050">
                <a:solidFill>
                  <a:schemeClr val="tx1"/>
                </a:solidFill>
              </a:ln>
            </c:spPr>
            <c:extLst>
              <c:ext xmlns:c16="http://schemas.microsoft.com/office/drawing/2014/chart" uri="{C3380CC4-5D6E-409C-BE32-E72D297353CC}">
                <c16:uniqueId val="{00000013-DC8B-4B9C-BA9B-4B9C48840C9D}"/>
              </c:ext>
            </c:extLst>
          </c:dPt>
          <c:dPt>
            <c:idx val="13"/>
            <c:invertIfNegative val="0"/>
            <c:bubble3D val="0"/>
            <c:spPr>
              <a:gradFill>
                <a:gsLst>
                  <a:gs pos="0">
                    <a:srgbClr val="00B0F0"/>
                  </a:gs>
                  <a:gs pos="100000">
                    <a:srgbClr val="0070C0"/>
                  </a:gs>
                </a:gsLst>
                <a:lin ang="5400000" scaled="1"/>
              </a:gradFill>
              <a:ln w="19050">
                <a:solidFill>
                  <a:schemeClr val="tx1"/>
                </a:solidFill>
              </a:ln>
            </c:spPr>
            <c:extLst>
              <c:ext xmlns:c16="http://schemas.microsoft.com/office/drawing/2014/chart" uri="{C3380CC4-5D6E-409C-BE32-E72D297353CC}">
                <c16:uniqueId val="{00000015-DC8B-4B9C-BA9B-4B9C48840C9D}"/>
              </c:ext>
            </c:extLst>
          </c:dPt>
          <c:dPt>
            <c:idx val="14"/>
            <c:invertIfNegative val="0"/>
            <c:bubble3D val="0"/>
            <c:spPr>
              <a:gradFill>
                <a:gsLst>
                  <a:gs pos="0">
                    <a:srgbClr val="00B0F0"/>
                  </a:gs>
                  <a:gs pos="100000">
                    <a:srgbClr val="0070C0"/>
                  </a:gs>
                </a:gsLst>
                <a:lin ang="5400000" scaled="1"/>
              </a:gradFill>
              <a:ln w="19050">
                <a:solidFill>
                  <a:schemeClr val="tx1"/>
                </a:solidFill>
              </a:ln>
            </c:spPr>
            <c:extLst>
              <c:ext xmlns:c16="http://schemas.microsoft.com/office/drawing/2014/chart" uri="{C3380CC4-5D6E-409C-BE32-E72D297353CC}">
                <c16:uniqueId val="{00000017-DC8B-4B9C-BA9B-4B9C48840C9D}"/>
              </c:ext>
            </c:extLst>
          </c:dPt>
          <c:dLbls>
            <c:numFmt formatCode="#,##0.0" sourceLinked="0"/>
            <c:spPr>
              <a:noFill/>
              <a:ln>
                <a:noFill/>
              </a:ln>
              <a:effectLst/>
            </c:spPr>
            <c:txPr>
              <a:bodyPr/>
              <a:lstStyle/>
              <a:p>
                <a:pPr>
                  <a:defRPr sz="900" b="1" baseline="0">
                    <a:latin typeface="+mj-lt"/>
                  </a:defRPr>
                </a:pPr>
                <a:endParaRPr lang="en-US"/>
              </a:p>
            </c:txPr>
            <c:showLegendKey val="0"/>
            <c:showVal val="1"/>
            <c:showCatName val="0"/>
            <c:showSerName val="0"/>
            <c:showPercent val="0"/>
            <c:showBubbleSize val="0"/>
            <c:showLeaderLines val="0"/>
            <c:extLst xmlns:c15="http://schemas.microsoft.com/office/drawing/2012/chart" xmlns:c14="http://schemas.microsoft.com/office/drawing/2007/8/2/chart" xmlns:mc="http://schemas.openxmlformats.org/markup-compatibility/2006">
              <c:ext xmlns:c15="http://schemas.microsoft.com/office/drawing/2012/chart" uri="{CE6537A1-D6FC-4f65-9D91-7224C49458BB}">
                <c15:showLeaderLines val="0"/>
              </c:ext>
            </c:extLst>
          </c:dLbls>
          <c:cat>
            <c:strRef>
              <c:f>Sheet1!$A$2:$A$15</c:f>
              <c:strCache>
                <c:ptCount val="14"/>
                <c:pt idx="0">
                  <c:v>Total</c:v>
                </c:pt>
                <c:pt idx="2">
                  <c:v>Male</c:v>
                </c:pt>
                <c:pt idx="3">
                  <c:v>Female</c:v>
                </c:pt>
                <c:pt idx="5">
                  <c:v>9th</c:v>
                </c:pt>
                <c:pt idx="6">
                  <c:v>10th</c:v>
                </c:pt>
                <c:pt idx="7">
                  <c:v>11th</c:v>
                </c:pt>
                <c:pt idx="8">
                  <c:v>12th</c:v>
                </c:pt>
                <c:pt idx="10">
                  <c:v>Asian</c:v>
                </c:pt>
                <c:pt idx="11">
                  <c:v>Black</c:v>
                </c:pt>
                <c:pt idx="12">
                  <c:v>Hispanic</c:v>
                </c:pt>
                <c:pt idx="13">
                  <c:v>White</c:v>
                </c:pt>
              </c:strCache>
            </c:strRef>
          </c:cat>
          <c:val>
            <c:numRef>
              <c:f>Sheet1!$B$2:$B$15</c:f>
              <c:numCache>
                <c:formatCode>General</c:formatCode>
                <c:ptCount val="14"/>
                <c:pt idx="0">
                  <c:v>6.2</c:v>
                </c:pt>
                <c:pt idx="2">
                  <c:v>4.9000000000000004</c:v>
                </c:pt>
                <c:pt idx="3">
                  <c:v>7.6</c:v>
                </c:pt>
                <c:pt idx="5">
                  <c:v>6.8</c:v>
                </c:pt>
                <c:pt idx="6">
                  <c:v>5.5</c:v>
                </c:pt>
                <c:pt idx="7">
                  <c:v>7.3</c:v>
                </c:pt>
                <c:pt idx="8">
                  <c:v>4.8</c:v>
                </c:pt>
                <c:pt idx="11">
                  <c:v>4.9000000000000004</c:v>
                </c:pt>
                <c:pt idx="12">
                  <c:v>6.6</c:v>
                </c:pt>
                <c:pt idx="13">
                  <c:v>6.7</c:v>
                </c:pt>
              </c:numCache>
            </c:numRef>
          </c:val>
          <c:extLst>
            <c:ext xmlns:c16="http://schemas.microsoft.com/office/drawing/2014/chart" uri="{C3380CC4-5D6E-409C-BE32-E72D297353CC}">
              <c16:uniqueId val="{00000018-DC8B-4B9C-BA9B-4B9C48840C9D}"/>
            </c:ext>
          </c:extLst>
        </c:ser>
        <c:dLbls>
          <c:showLegendKey val="0"/>
          <c:showVal val="0"/>
          <c:showCatName val="0"/>
          <c:showSerName val="0"/>
          <c:showPercent val="0"/>
          <c:showBubbleSize val="0"/>
        </c:dLbls>
        <c:gapWidth val="31"/>
        <c:overlap val="100"/>
        <c:axId val="200789960"/>
        <c:axId val="330852504"/>
      </c:barChart>
      <c:catAx>
        <c:axId val="200789960"/>
        <c:scaling>
          <c:orientation val="minMax"/>
        </c:scaling>
        <c:delete val="0"/>
        <c:axPos val="b"/>
        <c:numFmt formatCode="General" sourceLinked="0"/>
        <c:majorTickMark val="none"/>
        <c:minorTickMark val="none"/>
        <c:tickLblPos val="nextTo"/>
        <c:spPr>
          <a:ln w="25400">
            <a:solidFill>
              <a:schemeClr val="tx1"/>
            </a:solidFill>
          </a:ln>
        </c:spPr>
        <c:txPr>
          <a:bodyPr/>
          <a:lstStyle/>
          <a:p>
            <a:pPr>
              <a:defRPr sz="900" b="1" baseline="0">
                <a:latin typeface="+mj-lt"/>
              </a:defRPr>
            </a:pPr>
            <a:endParaRPr lang="en-US"/>
          </a:p>
        </c:txPr>
        <c:crossAx val="330852504"/>
        <c:crosses val="autoZero"/>
        <c:auto val="1"/>
        <c:lblAlgn val="ctr"/>
        <c:lblOffset val="100"/>
        <c:noMultiLvlLbl val="0"/>
      </c:catAx>
      <c:valAx>
        <c:axId val="330852504"/>
        <c:scaling>
          <c:orientation val="minMax"/>
          <c:max val="100"/>
          <c:min val="0"/>
        </c:scaling>
        <c:delete val="0"/>
        <c:axPos val="l"/>
        <c:majorGridlines>
          <c:spPr>
            <a:ln>
              <a:noFill/>
            </a:ln>
          </c:spPr>
        </c:majorGridlines>
        <c:title>
          <c:tx>
            <c:rich>
              <a:bodyPr rot="-5400000" vert="horz"/>
              <a:lstStyle/>
              <a:p>
                <a:pPr>
                  <a:defRPr sz="1100" baseline="0"/>
                </a:pPr>
                <a:r>
                  <a:rPr lang="en-US" sz="1100" baseline="0" dirty="0"/>
                  <a:t>Percent</a:t>
                </a:r>
              </a:p>
            </c:rich>
          </c:tx>
          <c:layout>
            <c:manualLayout>
              <c:xMode val="edge"/>
              <c:yMode val="edge"/>
              <c:x val="1.6115676642697339E-2"/>
              <c:y val="0.38642630557751345"/>
            </c:manualLayout>
          </c:layout>
          <c:overlay val="0"/>
        </c:title>
        <c:numFmt formatCode="General" sourceLinked="1"/>
        <c:majorTickMark val="out"/>
        <c:minorTickMark val="none"/>
        <c:tickLblPos val="nextTo"/>
        <c:spPr>
          <a:ln w="25400">
            <a:solidFill>
              <a:schemeClr val="tx1"/>
            </a:solidFill>
          </a:ln>
        </c:spPr>
        <c:txPr>
          <a:bodyPr/>
          <a:lstStyle/>
          <a:p>
            <a:pPr>
              <a:defRPr sz="900" b="1" baseline="0">
                <a:latin typeface="+mj-lt"/>
              </a:defRPr>
            </a:pPr>
            <a:endParaRPr lang="en-US"/>
          </a:p>
        </c:txPr>
        <c:crossAx val="200789960"/>
        <c:crosses val="autoZero"/>
        <c:crossBetween val="between"/>
        <c:majorUnit val="20"/>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dPt>
            <c:idx val="0"/>
            <c:invertIfNegative val="0"/>
            <c:bubble3D val="0"/>
            <c:spPr>
              <a:gradFill>
                <a:gsLst>
                  <a:gs pos="0">
                    <a:srgbClr val="6E4EAE"/>
                  </a:gs>
                  <a:gs pos="100000">
                    <a:srgbClr val="6E4EAE">
                      <a:gamma/>
                      <a:shade val="46275"/>
                      <a:invGamma/>
                    </a:srgbClr>
                  </a:gs>
                </a:gsLst>
                <a:lin ang="5400000" scaled="1"/>
              </a:gradFill>
              <a:ln w="19050">
                <a:solidFill>
                  <a:schemeClr val="tx1"/>
                </a:solidFill>
              </a:ln>
            </c:spPr>
            <c:extLst>
              <c:ext xmlns:c16="http://schemas.microsoft.com/office/drawing/2014/chart" uri="{C3380CC4-5D6E-409C-BE32-E72D297353CC}">
                <c16:uniqueId val="{00000001-E689-4702-A033-380ABBDEF3AE}"/>
              </c:ext>
            </c:extLst>
          </c:dPt>
          <c:dPt>
            <c:idx val="2"/>
            <c:invertIfNegative val="0"/>
            <c:bubble3D val="0"/>
            <c:spPr>
              <a:gradFill>
                <a:gsLst>
                  <a:gs pos="0">
                    <a:srgbClr val="339966"/>
                  </a:gs>
                  <a:gs pos="100000">
                    <a:srgbClr val="18472F"/>
                  </a:gs>
                </a:gsLst>
                <a:lin ang="5400000" scaled="0"/>
              </a:gradFill>
              <a:ln w="19050">
                <a:solidFill>
                  <a:schemeClr val="tx1"/>
                </a:solidFill>
              </a:ln>
            </c:spPr>
            <c:extLst>
              <c:ext xmlns:c16="http://schemas.microsoft.com/office/drawing/2014/chart" uri="{C3380CC4-5D6E-409C-BE32-E72D297353CC}">
                <c16:uniqueId val="{00000003-E689-4702-A033-380ABBDEF3AE}"/>
              </c:ext>
            </c:extLst>
          </c:dPt>
          <c:dPt>
            <c:idx val="3"/>
            <c:invertIfNegative val="0"/>
            <c:bubble3D val="0"/>
            <c:spPr>
              <a:gradFill>
                <a:gsLst>
                  <a:gs pos="0">
                    <a:srgbClr val="339966"/>
                  </a:gs>
                  <a:gs pos="100000">
                    <a:srgbClr val="18472F"/>
                  </a:gs>
                </a:gsLst>
                <a:lin ang="5400000" scaled="0"/>
              </a:gradFill>
              <a:ln w="19050">
                <a:solidFill>
                  <a:schemeClr val="tx1"/>
                </a:solidFill>
              </a:ln>
            </c:spPr>
            <c:extLst>
              <c:ext xmlns:c16="http://schemas.microsoft.com/office/drawing/2014/chart" uri="{C3380CC4-5D6E-409C-BE32-E72D297353CC}">
                <c16:uniqueId val="{00000005-E689-4702-A033-380ABBDEF3AE}"/>
              </c:ext>
            </c:extLst>
          </c:dPt>
          <c:dPt>
            <c:idx val="5"/>
            <c:invertIfNegative val="0"/>
            <c:bubble3D val="0"/>
            <c:spPr>
              <a:gradFill>
                <a:gsLst>
                  <a:gs pos="0">
                    <a:srgbClr val="FFC000"/>
                  </a:gs>
                  <a:gs pos="100000">
                    <a:srgbClr val="FF9900">
                      <a:gamma/>
                      <a:shade val="46275"/>
                      <a:invGamma/>
                    </a:srgbClr>
                  </a:gs>
                </a:gsLst>
                <a:lin ang="5400000" scaled="1"/>
              </a:gradFill>
              <a:ln w="19050">
                <a:solidFill>
                  <a:schemeClr val="tx1"/>
                </a:solidFill>
              </a:ln>
            </c:spPr>
            <c:extLst>
              <c:ext xmlns:c16="http://schemas.microsoft.com/office/drawing/2014/chart" uri="{C3380CC4-5D6E-409C-BE32-E72D297353CC}">
                <c16:uniqueId val="{00000007-E689-4702-A033-380ABBDEF3AE}"/>
              </c:ext>
            </c:extLst>
          </c:dPt>
          <c:dPt>
            <c:idx val="6"/>
            <c:invertIfNegative val="0"/>
            <c:bubble3D val="0"/>
            <c:spPr>
              <a:gradFill>
                <a:gsLst>
                  <a:gs pos="0">
                    <a:srgbClr val="FFC000"/>
                  </a:gs>
                  <a:gs pos="100000">
                    <a:srgbClr val="FF9900">
                      <a:gamma/>
                      <a:shade val="46275"/>
                      <a:invGamma/>
                    </a:srgbClr>
                  </a:gs>
                </a:gsLst>
                <a:lin ang="5400000" scaled="1"/>
              </a:gradFill>
              <a:ln w="19050">
                <a:solidFill>
                  <a:schemeClr val="tx1"/>
                </a:solidFill>
              </a:ln>
            </c:spPr>
            <c:extLst>
              <c:ext xmlns:c16="http://schemas.microsoft.com/office/drawing/2014/chart" uri="{C3380CC4-5D6E-409C-BE32-E72D297353CC}">
                <c16:uniqueId val="{00000009-E689-4702-A033-380ABBDEF3AE}"/>
              </c:ext>
            </c:extLst>
          </c:dPt>
          <c:dPt>
            <c:idx val="7"/>
            <c:invertIfNegative val="0"/>
            <c:bubble3D val="0"/>
            <c:spPr>
              <a:gradFill>
                <a:gsLst>
                  <a:gs pos="0">
                    <a:srgbClr val="FFC000"/>
                  </a:gs>
                  <a:gs pos="100000">
                    <a:srgbClr val="FF9900">
                      <a:gamma/>
                      <a:shade val="46275"/>
                      <a:invGamma/>
                    </a:srgbClr>
                  </a:gs>
                </a:gsLst>
                <a:lin ang="5400000" scaled="1"/>
              </a:gradFill>
              <a:ln w="19050">
                <a:solidFill>
                  <a:schemeClr val="tx1"/>
                </a:solidFill>
              </a:ln>
            </c:spPr>
            <c:extLst>
              <c:ext xmlns:c16="http://schemas.microsoft.com/office/drawing/2014/chart" uri="{C3380CC4-5D6E-409C-BE32-E72D297353CC}">
                <c16:uniqueId val="{0000000B-E689-4702-A033-380ABBDEF3AE}"/>
              </c:ext>
            </c:extLst>
          </c:dPt>
          <c:dPt>
            <c:idx val="8"/>
            <c:invertIfNegative val="0"/>
            <c:bubble3D val="0"/>
            <c:spPr>
              <a:gradFill>
                <a:gsLst>
                  <a:gs pos="0">
                    <a:srgbClr val="FFC000"/>
                  </a:gs>
                  <a:gs pos="100000">
                    <a:srgbClr val="FF9900">
                      <a:gamma/>
                      <a:shade val="46275"/>
                      <a:invGamma/>
                    </a:srgbClr>
                  </a:gs>
                </a:gsLst>
                <a:lin ang="5400000" scaled="1"/>
              </a:gradFill>
              <a:ln w="19050">
                <a:solidFill>
                  <a:schemeClr val="tx1"/>
                </a:solidFill>
              </a:ln>
            </c:spPr>
            <c:extLst>
              <c:ext xmlns:c16="http://schemas.microsoft.com/office/drawing/2014/chart" uri="{C3380CC4-5D6E-409C-BE32-E72D297353CC}">
                <c16:uniqueId val="{0000000D-E689-4702-A033-380ABBDEF3AE}"/>
              </c:ext>
            </c:extLst>
          </c:dPt>
          <c:dPt>
            <c:idx val="10"/>
            <c:invertIfNegative val="0"/>
            <c:bubble3D val="0"/>
            <c:spPr>
              <a:gradFill>
                <a:gsLst>
                  <a:gs pos="0">
                    <a:srgbClr val="00B0F0"/>
                  </a:gs>
                  <a:gs pos="100000">
                    <a:srgbClr val="0070C0"/>
                  </a:gs>
                </a:gsLst>
                <a:lin ang="5400000" scaled="1"/>
              </a:gradFill>
              <a:ln w="19050">
                <a:solidFill>
                  <a:schemeClr val="tx1"/>
                </a:solidFill>
              </a:ln>
            </c:spPr>
            <c:extLst>
              <c:ext xmlns:c16="http://schemas.microsoft.com/office/drawing/2014/chart" uri="{C3380CC4-5D6E-409C-BE32-E72D297353CC}">
                <c16:uniqueId val="{0000000F-E689-4702-A033-380ABBDEF3AE}"/>
              </c:ext>
            </c:extLst>
          </c:dPt>
          <c:dPt>
            <c:idx val="11"/>
            <c:invertIfNegative val="0"/>
            <c:bubble3D val="0"/>
            <c:spPr>
              <a:gradFill>
                <a:gsLst>
                  <a:gs pos="0">
                    <a:srgbClr val="00B0F0"/>
                  </a:gs>
                  <a:gs pos="100000">
                    <a:srgbClr val="0070C0"/>
                  </a:gs>
                </a:gsLst>
                <a:lin ang="5400000" scaled="1"/>
              </a:gradFill>
              <a:ln w="19050">
                <a:solidFill>
                  <a:schemeClr val="tx1"/>
                </a:solidFill>
              </a:ln>
            </c:spPr>
            <c:extLst>
              <c:ext xmlns:c16="http://schemas.microsoft.com/office/drawing/2014/chart" uri="{C3380CC4-5D6E-409C-BE32-E72D297353CC}">
                <c16:uniqueId val="{00000011-E689-4702-A033-380ABBDEF3AE}"/>
              </c:ext>
            </c:extLst>
          </c:dPt>
          <c:dPt>
            <c:idx val="12"/>
            <c:invertIfNegative val="0"/>
            <c:bubble3D val="0"/>
            <c:spPr>
              <a:gradFill>
                <a:gsLst>
                  <a:gs pos="0">
                    <a:srgbClr val="00B0F0"/>
                  </a:gs>
                  <a:gs pos="100000">
                    <a:srgbClr val="0070C0"/>
                  </a:gs>
                </a:gsLst>
                <a:lin ang="5400000" scaled="1"/>
              </a:gradFill>
              <a:ln w="19050">
                <a:solidFill>
                  <a:schemeClr val="tx1"/>
                </a:solidFill>
              </a:ln>
            </c:spPr>
            <c:extLst>
              <c:ext xmlns:c16="http://schemas.microsoft.com/office/drawing/2014/chart" uri="{C3380CC4-5D6E-409C-BE32-E72D297353CC}">
                <c16:uniqueId val="{00000013-E689-4702-A033-380ABBDEF3AE}"/>
              </c:ext>
            </c:extLst>
          </c:dPt>
          <c:dPt>
            <c:idx val="13"/>
            <c:invertIfNegative val="0"/>
            <c:bubble3D val="0"/>
            <c:spPr>
              <a:gradFill>
                <a:gsLst>
                  <a:gs pos="0">
                    <a:srgbClr val="00B0F0"/>
                  </a:gs>
                  <a:gs pos="100000">
                    <a:srgbClr val="0070C0"/>
                  </a:gs>
                </a:gsLst>
                <a:lin ang="5400000" scaled="1"/>
              </a:gradFill>
              <a:ln w="19050">
                <a:solidFill>
                  <a:schemeClr val="tx1"/>
                </a:solidFill>
              </a:ln>
            </c:spPr>
            <c:extLst>
              <c:ext xmlns:c16="http://schemas.microsoft.com/office/drawing/2014/chart" uri="{C3380CC4-5D6E-409C-BE32-E72D297353CC}">
                <c16:uniqueId val="{00000015-E689-4702-A033-380ABBDEF3AE}"/>
              </c:ext>
            </c:extLst>
          </c:dPt>
          <c:dPt>
            <c:idx val="14"/>
            <c:invertIfNegative val="0"/>
            <c:bubble3D val="0"/>
            <c:spPr>
              <a:gradFill>
                <a:gsLst>
                  <a:gs pos="0">
                    <a:srgbClr val="00B0F0"/>
                  </a:gs>
                  <a:gs pos="100000">
                    <a:srgbClr val="0070C0"/>
                  </a:gs>
                </a:gsLst>
                <a:lin ang="5400000" scaled="1"/>
              </a:gradFill>
              <a:ln w="19050">
                <a:solidFill>
                  <a:schemeClr val="tx1"/>
                </a:solidFill>
              </a:ln>
            </c:spPr>
            <c:extLst>
              <c:ext xmlns:c16="http://schemas.microsoft.com/office/drawing/2014/chart" uri="{C3380CC4-5D6E-409C-BE32-E72D297353CC}">
                <c16:uniqueId val="{00000017-E689-4702-A033-380ABBDEF3AE}"/>
              </c:ext>
            </c:extLst>
          </c:dPt>
          <c:dLbls>
            <c:numFmt formatCode="#,##0.0" sourceLinked="0"/>
            <c:spPr>
              <a:noFill/>
              <a:ln>
                <a:noFill/>
              </a:ln>
              <a:effectLst/>
            </c:spPr>
            <c:txPr>
              <a:bodyPr/>
              <a:lstStyle/>
              <a:p>
                <a:pPr>
                  <a:defRPr sz="900" b="1" baseline="0">
                    <a:latin typeface="+mj-lt"/>
                  </a:defRPr>
                </a:pPr>
                <a:endParaRPr lang="en-US"/>
              </a:p>
            </c:txPr>
            <c:showLegendKey val="0"/>
            <c:showVal val="1"/>
            <c:showCatName val="0"/>
            <c:showSerName val="0"/>
            <c:showPercent val="0"/>
            <c:showBubbleSize val="0"/>
            <c:showLeaderLines val="0"/>
            <c:extLst xmlns:c15="http://schemas.microsoft.com/office/drawing/2012/chart" xmlns:c14="http://schemas.microsoft.com/office/drawing/2007/8/2/chart" xmlns:mc="http://schemas.openxmlformats.org/markup-compatibility/2006">
              <c:ext xmlns:c15="http://schemas.microsoft.com/office/drawing/2012/chart" uri="{CE6537A1-D6FC-4f65-9D91-7224C49458BB}">
                <c15:showLeaderLines val="0"/>
              </c:ext>
            </c:extLst>
          </c:dLbls>
          <c:cat>
            <c:strRef>
              <c:f>Sheet1!$A$2:$A$15</c:f>
              <c:strCache>
                <c:ptCount val="14"/>
                <c:pt idx="0">
                  <c:v>Total</c:v>
                </c:pt>
                <c:pt idx="2">
                  <c:v>Male</c:v>
                </c:pt>
                <c:pt idx="3">
                  <c:v>Female</c:v>
                </c:pt>
                <c:pt idx="5">
                  <c:v>9th</c:v>
                </c:pt>
                <c:pt idx="6">
                  <c:v>10th</c:v>
                </c:pt>
                <c:pt idx="7">
                  <c:v>11th</c:v>
                </c:pt>
                <c:pt idx="8">
                  <c:v>12th</c:v>
                </c:pt>
                <c:pt idx="10">
                  <c:v>Asian</c:v>
                </c:pt>
                <c:pt idx="11">
                  <c:v>Black</c:v>
                </c:pt>
                <c:pt idx="12">
                  <c:v>Hispanic</c:v>
                </c:pt>
                <c:pt idx="13">
                  <c:v>White</c:v>
                </c:pt>
              </c:strCache>
            </c:strRef>
          </c:cat>
          <c:val>
            <c:numRef>
              <c:f>Sheet1!$B$2:$B$15</c:f>
              <c:numCache>
                <c:formatCode>General</c:formatCode>
                <c:ptCount val="14"/>
                <c:pt idx="0">
                  <c:v>9.9</c:v>
                </c:pt>
                <c:pt idx="2">
                  <c:v>7</c:v>
                </c:pt>
                <c:pt idx="3">
                  <c:v>12.8</c:v>
                </c:pt>
                <c:pt idx="5">
                  <c:v>10.199999999999999</c:v>
                </c:pt>
                <c:pt idx="6">
                  <c:v>9.5</c:v>
                </c:pt>
                <c:pt idx="7">
                  <c:v>9.6999999999999993</c:v>
                </c:pt>
                <c:pt idx="8">
                  <c:v>9.9</c:v>
                </c:pt>
                <c:pt idx="10">
                  <c:v>7.4</c:v>
                </c:pt>
                <c:pt idx="11">
                  <c:v>9.3000000000000007</c:v>
                </c:pt>
                <c:pt idx="12">
                  <c:v>10.199999999999999</c:v>
                </c:pt>
                <c:pt idx="13">
                  <c:v>9.8000000000000007</c:v>
                </c:pt>
              </c:numCache>
            </c:numRef>
          </c:val>
          <c:extLst>
            <c:ext xmlns:c16="http://schemas.microsoft.com/office/drawing/2014/chart" uri="{C3380CC4-5D6E-409C-BE32-E72D297353CC}">
              <c16:uniqueId val="{00000018-E689-4702-A033-380ABBDEF3AE}"/>
            </c:ext>
          </c:extLst>
        </c:ser>
        <c:dLbls>
          <c:showLegendKey val="0"/>
          <c:showVal val="0"/>
          <c:showCatName val="0"/>
          <c:showSerName val="0"/>
          <c:showPercent val="0"/>
          <c:showBubbleSize val="0"/>
        </c:dLbls>
        <c:gapWidth val="31"/>
        <c:overlap val="100"/>
        <c:axId val="200789960"/>
        <c:axId val="330852504"/>
      </c:barChart>
      <c:catAx>
        <c:axId val="200789960"/>
        <c:scaling>
          <c:orientation val="minMax"/>
        </c:scaling>
        <c:delete val="0"/>
        <c:axPos val="b"/>
        <c:numFmt formatCode="General" sourceLinked="0"/>
        <c:majorTickMark val="none"/>
        <c:minorTickMark val="none"/>
        <c:tickLblPos val="nextTo"/>
        <c:spPr>
          <a:ln w="25400">
            <a:solidFill>
              <a:schemeClr val="tx1"/>
            </a:solidFill>
          </a:ln>
        </c:spPr>
        <c:txPr>
          <a:bodyPr/>
          <a:lstStyle/>
          <a:p>
            <a:pPr>
              <a:defRPr sz="900" b="1" baseline="0">
                <a:latin typeface="+mj-lt"/>
              </a:defRPr>
            </a:pPr>
            <a:endParaRPr lang="en-US"/>
          </a:p>
        </c:txPr>
        <c:crossAx val="330852504"/>
        <c:crosses val="autoZero"/>
        <c:auto val="1"/>
        <c:lblAlgn val="ctr"/>
        <c:lblOffset val="100"/>
        <c:noMultiLvlLbl val="0"/>
      </c:catAx>
      <c:valAx>
        <c:axId val="330852504"/>
        <c:scaling>
          <c:orientation val="minMax"/>
          <c:max val="100"/>
          <c:min val="0"/>
        </c:scaling>
        <c:delete val="0"/>
        <c:axPos val="l"/>
        <c:majorGridlines>
          <c:spPr>
            <a:ln>
              <a:noFill/>
            </a:ln>
          </c:spPr>
        </c:majorGridlines>
        <c:title>
          <c:tx>
            <c:rich>
              <a:bodyPr rot="-5400000" vert="horz"/>
              <a:lstStyle/>
              <a:p>
                <a:pPr>
                  <a:defRPr sz="1100" baseline="0"/>
                </a:pPr>
                <a:r>
                  <a:rPr lang="en-US" sz="1100" baseline="0" dirty="0"/>
                  <a:t>Percent</a:t>
                </a:r>
              </a:p>
            </c:rich>
          </c:tx>
          <c:layout>
            <c:manualLayout>
              <c:xMode val="edge"/>
              <c:yMode val="edge"/>
              <c:x val="1.6115676642697339E-2"/>
              <c:y val="0.38642630557751345"/>
            </c:manualLayout>
          </c:layout>
          <c:overlay val="0"/>
        </c:title>
        <c:numFmt formatCode="General" sourceLinked="1"/>
        <c:majorTickMark val="out"/>
        <c:minorTickMark val="none"/>
        <c:tickLblPos val="nextTo"/>
        <c:spPr>
          <a:ln w="25400">
            <a:solidFill>
              <a:schemeClr val="tx1"/>
            </a:solidFill>
          </a:ln>
        </c:spPr>
        <c:txPr>
          <a:bodyPr/>
          <a:lstStyle/>
          <a:p>
            <a:pPr>
              <a:defRPr sz="900" b="1" baseline="0">
                <a:latin typeface="+mj-lt"/>
              </a:defRPr>
            </a:pPr>
            <a:endParaRPr lang="en-US"/>
          </a:p>
        </c:txPr>
        <c:crossAx val="200789960"/>
        <c:crosses val="autoZero"/>
        <c:crossBetween val="between"/>
        <c:majorUnit val="20"/>
      </c:valAx>
    </c:plotArea>
    <c:plotVisOnly val="1"/>
    <c:dispBlanksAs val="gap"/>
    <c:showDLblsOverMax val="0"/>
  </c:chart>
  <c:txPr>
    <a:bodyPr/>
    <a:lstStyle/>
    <a:p>
      <a:pPr>
        <a:defRPr sz="1800"/>
      </a:pPr>
      <a:endParaRPr lang="en-US"/>
    </a:p>
  </c:txPr>
  <c:externalData r:id="rId1">
    <c:autoUpdate val="0"/>
  </c:externalData>
</c:chartSpace>
</file>

<file path=ppt/diagrams/_rels/data1.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F34EB4-4AED-4662-B7C0-96C6A79F3FFA}" type="doc">
      <dgm:prSet loTypeId="urn:microsoft.com/office/officeart/2018/2/layout/IconVerticalSolidList" loCatId="icon" qsTypeId="urn:microsoft.com/office/officeart/2005/8/quickstyle/simple4" qsCatId="simple" csTypeId="urn:microsoft.com/office/officeart/2018/5/colors/Iconchunking_neutralbg_colorful1" csCatId="colorful" phldr="1"/>
      <dgm:spPr/>
      <dgm:t>
        <a:bodyPr/>
        <a:lstStyle/>
        <a:p>
          <a:endParaRPr lang="en-US"/>
        </a:p>
      </dgm:t>
    </dgm:pt>
    <dgm:pt modelId="{5BB5FDAA-C934-42FA-875A-03A77FED2CE6}">
      <dgm:prSet/>
      <dgm:spPr/>
      <dgm:t>
        <a:bodyPr/>
        <a:lstStyle/>
        <a:p>
          <a:r>
            <a:rPr lang="en-US"/>
            <a:t>The egg and sperm are gametes</a:t>
          </a:r>
        </a:p>
      </dgm:t>
    </dgm:pt>
    <dgm:pt modelId="{E3189369-0990-4726-8AEB-1368DBF79BD6}" type="parTrans" cxnId="{88D26965-CBE0-4242-A51E-7EFEA388019D}">
      <dgm:prSet/>
      <dgm:spPr/>
      <dgm:t>
        <a:bodyPr/>
        <a:lstStyle/>
        <a:p>
          <a:endParaRPr lang="en-US"/>
        </a:p>
      </dgm:t>
    </dgm:pt>
    <dgm:pt modelId="{F86DC5FB-6D0F-4161-8191-1751D3611311}" type="sibTrans" cxnId="{88D26965-CBE0-4242-A51E-7EFEA388019D}">
      <dgm:prSet/>
      <dgm:spPr/>
      <dgm:t>
        <a:bodyPr/>
        <a:lstStyle/>
        <a:p>
          <a:endParaRPr lang="en-US"/>
        </a:p>
      </dgm:t>
    </dgm:pt>
    <dgm:pt modelId="{F1FD6DC3-A861-422E-93B8-585860E36DF8}">
      <dgm:prSet/>
      <dgm:spPr/>
      <dgm:t>
        <a:bodyPr/>
        <a:lstStyle/>
        <a:p>
          <a:r>
            <a:rPr lang="en-US"/>
            <a:t>Fertilization occurs in the uterus</a:t>
          </a:r>
        </a:p>
      </dgm:t>
    </dgm:pt>
    <dgm:pt modelId="{AC30D1B7-7BE0-4BB4-939B-A536D56E24E7}" type="parTrans" cxnId="{27A46F01-2889-4C97-9FB0-46431737E6C6}">
      <dgm:prSet/>
      <dgm:spPr/>
      <dgm:t>
        <a:bodyPr/>
        <a:lstStyle/>
        <a:p>
          <a:endParaRPr lang="en-US"/>
        </a:p>
      </dgm:t>
    </dgm:pt>
    <dgm:pt modelId="{A7238628-2F8B-4158-AAAF-F3C738927C4C}" type="sibTrans" cxnId="{27A46F01-2889-4C97-9FB0-46431737E6C6}">
      <dgm:prSet/>
      <dgm:spPr/>
      <dgm:t>
        <a:bodyPr/>
        <a:lstStyle/>
        <a:p>
          <a:endParaRPr lang="en-US"/>
        </a:p>
      </dgm:t>
    </dgm:pt>
    <dgm:pt modelId="{C448E191-1D74-4500-914C-5F656DEF1565}">
      <dgm:prSet/>
      <dgm:spPr/>
      <dgm:t>
        <a:bodyPr/>
        <a:lstStyle/>
        <a:p>
          <a:r>
            <a:rPr lang="en-US"/>
            <a:t>Viral STIs can be cured</a:t>
          </a:r>
        </a:p>
      </dgm:t>
    </dgm:pt>
    <dgm:pt modelId="{49534DB8-9045-4EE1-9FD7-AF6C3B6A940A}" type="parTrans" cxnId="{274DDE0B-E047-4BC1-B4B8-52DAD51BB503}">
      <dgm:prSet/>
      <dgm:spPr/>
      <dgm:t>
        <a:bodyPr/>
        <a:lstStyle/>
        <a:p>
          <a:endParaRPr lang="en-US"/>
        </a:p>
      </dgm:t>
    </dgm:pt>
    <dgm:pt modelId="{E73C9526-8980-4044-A313-D9F1089A5AC9}" type="sibTrans" cxnId="{274DDE0B-E047-4BC1-B4B8-52DAD51BB503}">
      <dgm:prSet/>
      <dgm:spPr/>
      <dgm:t>
        <a:bodyPr/>
        <a:lstStyle/>
        <a:p>
          <a:endParaRPr lang="en-US"/>
        </a:p>
      </dgm:t>
    </dgm:pt>
    <dgm:pt modelId="{BC7BB249-9D04-4710-974E-F778DD91AA8E}">
      <dgm:prSet/>
      <dgm:spPr/>
      <dgm:t>
        <a:bodyPr/>
        <a:lstStyle/>
        <a:p>
          <a:r>
            <a:rPr lang="en-US" dirty="0"/>
            <a:t>HIV is transmitted by kissing</a:t>
          </a:r>
        </a:p>
      </dgm:t>
    </dgm:pt>
    <dgm:pt modelId="{F65B49BD-D88E-4917-958D-46510F72F0A9}" type="parTrans" cxnId="{1E57D116-EE52-4C65-BDAC-EA11E3A550F7}">
      <dgm:prSet/>
      <dgm:spPr/>
      <dgm:t>
        <a:bodyPr/>
        <a:lstStyle/>
        <a:p>
          <a:endParaRPr lang="en-US"/>
        </a:p>
      </dgm:t>
    </dgm:pt>
    <dgm:pt modelId="{A533DD2E-B8CC-453B-85A0-E25393A7DEBE}" type="sibTrans" cxnId="{1E57D116-EE52-4C65-BDAC-EA11E3A550F7}">
      <dgm:prSet/>
      <dgm:spPr/>
      <dgm:t>
        <a:bodyPr/>
        <a:lstStyle/>
        <a:p>
          <a:endParaRPr lang="en-US"/>
        </a:p>
      </dgm:t>
    </dgm:pt>
    <dgm:pt modelId="{1F69E959-7628-4760-A977-31DC203F5D72}" type="pres">
      <dgm:prSet presAssocID="{E7F34EB4-4AED-4662-B7C0-96C6A79F3FFA}" presName="root" presStyleCnt="0">
        <dgm:presLayoutVars>
          <dgm:dir/>
          <dgm:resizeHandles val="exact"/>
        </dgm:presLayoutVars>
      </dgm:prSet>
      <dgm:spPr/>
    </dgm:pt>
    <dgm:pt modelId="{3B939BE8-CC42-4802-9A55-860C0448E890}" type="pres">
      <dgm:prSet presAssocID="{5BB5FDAA-C934-42FA-875A-03A77FED2CE6}" presName="compNode" presStyleCnt="0"/>
      <dgm:spPr/>
    </dgm:pt>
    <dgm:pt modelId="{DCB58E10-7CC6-4282-9A94-F7334BA6A539}" type="pres">
      <dgm:prSet presAssocID="{5BB5FDAA-C934-42FA-875A-03A77FED2CE6}" presName="bgRect" presStyleLbl="bgShp" presStyleIdx="0" presStyleCnt="4"/>
      <dgm:spPr/>
    </dgm:pt>
    <dgm:pt modelId="{5AF2836D-AE4F-4CBE-A01A-393EF1D2A39C}" type="pres">
      <dgm:prSet presAssocID="{5BB5FDAA-C934-42FA-875A-03A77FED2CE6}"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ish"/>
        </a:ext>
      </dgm:extLst>
    </dgm:pt>
    <dgm:pt modelId="{0678750B-E09E-4AA6-8094-558B4B635016}" type="pres">
      <dgm:prSet presAssocID="{5BB5FDAA-C934-42FA-875A-03A77FED2CE6}" presName="spaceRect" presStyleCnt="0"/>
      <dgm:spPr/>
    </dgm:pt>
    <dgm:pt modelId="{D98E5F0B-4DD9-4688-9193-2805EEDDA553}" type="pres">
      <dgm:prSet presAssocID="{5BB5FDAA-C934-42FA-875A-03A77FED2CE6}" presName="parTx" presStyleLbl="revTx" presStyleIdx="0" presStyleCnt="4">
        <dgm:presLayoutVars>
          <dgm:chMax val="0"/>
          <dgm:chPref val="0"/>
        </dgm:presLayoutVars>
      </dgm:prSet>
      <dgm:spPr/>
    </dgm:pt>
    <dgm:pt modelId="{175DF318-CB83-4708-87D9-D748AFCD88C6}" type="pres">
      <dgm:prSet presAssocID="{F86DC5FB-6D0F-4161-8191-1751D3611311}" presName="sibTrans" presStyleCnt="0"/>
      <dgm:spPr/>
    </dgm:pt>
    <dgm:pt modelId="{263B03C1-270F-43C9-865E-30739549EA92}" type="pres">
      <dgm:prSet presAssocID="{F1FD6DC3-A861-422E-93B8-585860E36DF8}" presName="compNode" presStyleCnt="0"/>
      <dgm:spPr/>
    </dgm:pt>
    <dgm:pt modelId="{C989C9B9-F971-4366-ACA3-211171877A91}" type="pres">
      <dgm:prSet presAssocID="{F1FD6DC3-A861-422E-93B8-585860E36DF8}" presName="bgRect" presStyleLbl="bgShp" presStyleIdx="1" presStyleCnt="4"/>
      <dgm:spPr/>
    </dgm:pt>
    <dgm:pt modelId="{7A8D815F-0F2D-4007-A399-BD5356EBAC8D}" type="pres">
      <dgm:prSet presAssocID="{F1FD6DC3-A861-422E-93B8-585860E36DF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by"/>
        </a:ext>
      </dgm:extLst>
    </dgm:pt>
    <dgm:pt modelId="{84DFCF7F-49D2-40E0-BBC6-76336B6B89B2}" type="pres">
      <dgm:prSet presAssocID="{F1FD6DC3-A861-422E-93B8-585860E36DF8}" presName="spaceRect" presStyleCnt="0"/>
      <dgm:spPr/>
    </dgm:pt>
    <dgm:pt modelId="{E492A395-EDBE-4DFC-BDEC-974104662E3F}" type="pres">
      <dgm:prSet presAssocID="{F1FD6DC3-A861-422E-93B8-585860E36DF8}" presName="parTx" presStyleLbl="revTx" presStyleIdx="1" presStyleCnt="4">
        <dgm:presLayoutVars>
          <dgm:chMax val="0"/>
          <dgm:chPref val="0"/>
        </dgm:presLayoutVars>
      </dgm:prSet>
      <dgm:spPr/>
    </dgm:pt>
    <dgm:pt modelId="{001A851A-FB39-46B3-9D89-3E393175D90A}" type="pres">
      <dgm:prSet presAssocID="{A7238628-2F8B-4158-AAAF-F3C738927C4C}" presName="sibTrans" presStyleCnt="0"/>
      <dgm:spPr/>
    </dgm:pt>
    <dgm:pt modelId="{31B0924C-1374-484F-84CF-2402D4D47C2B}" type="pres">
      <dgm:prSet presAssocID="{C448E191-1D74-4500-914C-5F656DEF1565}" presName="compNode" presStyleCnt="0"/>
      <dgm:spPr/>
    </dgm:pt>
    <dgm:pt modelId="{430FD07D-1858-4C82-8C93-86587EB3B9D8}" type="pres">
      <dgm:prSet presAssocID="{C448E191-1D74-4500-914C-5F656DEF1565}" presName="bgRect" presStyleLbl="bgShp" presStyleIdx="2" presStyleCnt="4"/>
      <dgm:spPr/>
    </dgm:pt>
    <dgm:pt modelId="{DE60DE43-05AD-4081-9BBB-48118B566BB5}" type="pres">
      <dgm:prSet presAssocID="{C448E191-1D74-4500-914C-5F656DEF1565}"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ose"/>
        </a:ext>
      </dgm:extLst>
    </dgm:pt>
    <dgm:pt modelId="{08645BDB-F647-4EF5-B858-F0AE2AE0D2F2}" type="pres">
      <dgm:prSet presAssocID="{C448E191-1D74-4500-914C-5F656DEF1565}" presName="spaceRect" presStyleCnt="0"/>
      <dgm:spPr/>
    </dgm:pt>
    <dgm:pt modelId="{5A0725B6-B36C-4E77-8BC0-BB7678AFAF64}" type="pres">
      <dgm:prSet presAssocID="{C448E191-1D74-4500-914C-5F656DEF1565}" presName="parTx" presStyleLbl="revTx" presStyleIdx="2" presStyleCnt="4">
        <dgm:presLayoutVars>
          <dgm:chMax val="0"/>
          <dgm:chPref val="0"/>
        </dgm:presLayoutVars>
      </dgm:prSet>
      <dgm:spPr/>
    </dgm:pt>
    <dgm:pt modelId="{1123178B-B31C-4BE7-877C-9A86EE4C9BC1}" type="pres">
      <dgm:prSet presAssocID="{E73C9526-8980-4044-A313-D9F1089A5AC9}" presName="sibTrans" presStyleCnt="0"/>
      <dgm:spPr/>
    </dgm:pt>
    <dgm:pt modelId="{2E6BB92E-B0B6-492C-9B45-C4A120F6576F}" type="pres">
      <dgm:prSet presAssocID="{BC7BB249-9D04-4710-974E-F778DD91AA8E}" presName="compNode" presStyleCnt="0"/>
      <dgm:spPr/>
    </dgm:pt>
    <dgm:pt modelId="{0CC0B44E-6103-48D9-A43D-A61D7AAAC0AB}" type="pres">
      <dgm:prSet presAssocID="{BC7BB249-9D04-4710-974E-F778DD91AA8E}" presName="bgRect" presStyleLbl="bgShp" presStyleIdx="3" presStyleCnt="4"/>
      <dgm:spPr/>
    </dgm:pt>
    <dgm:pt modelId="{1C875EE3-71BB-4994-9BEF-909D63201E4F}" type="pres">
      <dgm:prSet presAssocID="{BC7BB249-9D04-4710-974E-F778DD91AA8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Needle"/>
        </a:ext>
      </dgm:extLst>
    </dgm:pt>
    <dgm:pt modelId="{254989C5-A4F4-438D-A3AB-E087C97044FB}" type="pres">
      <dgm:prSet presAssocID="{BC7BB249-9D04-4710-974E-F778DD91AA8E}" presName="spaceRect" presStyleCnt="0"/>
      <dgm:spPr/>
    </dgm:pt>
    <dgm:pt modelId="{CDD23465-8879-48EF-9BCB-DA2509AE5C2F}" type="pres">
      <dgm:prSet presAssocID="{BC7BB249-9D04-4710-974E-F778DD91AA8E}" presName="parTx" presStyleLbl="revTx" presStyleIdx="3" presStyleCnt="4">
        <dgm:presLayoutVars>
          <dgm:chMax val="0"/>
          <dgm:chPref val="0"/>
        </dgm:presLayoutVars>
      </dgm:prSet>
      <dgm:spPr/>
    </dgm:pt>
  </dgm:ptLst>
  <dgm:cxnLst>
    <dgm:cxn modelId="{27A46F01-2889-4C97-9FB0-46431737E6C6}" srcId="{E7F34EB4-4AED-4662-B7C0-96C6A79F3FFA}" destId="{F1FD6DC3-A861-422E-93B8-585860E36DF8}" srcOrd="1" destOrd="0" parTransId="{AC30D1B7-7BE0-4BB4-939B-A536D56E24E7}" sibTransId="{A7238628-2F8B-4158-AAAF-F3C738927C4C}"/>
    <dgm:cxn modelId="{274DDE0B-E047-4BC1-B4B8-52DAD51BB503}" srcId="{E7F34EB4-4AED-4662-B7C0-96C6A79F3FFA}" destId="{C448E191-1D74-4500-914C-5F656DEF1565}" srcOrd="2" destOrd="0" parTransId="{49534DB8-9045-4EE1-9FD7-AF6C3B6A940A}" sibTransId="{E73C9526-8980-4044-A313-D9F1089A5AC9}"/>
    <dgm:cxn modelId="{1E57D116-EE52-4C65-BDAC-EA11E3A550F7}" srcId="{E7F34EB4-4AED-4662-B7C0-96C6A79F3FFA}" destId="{BC7BB249-9D04-4710-974E-F778DD91AA8E}" srcOrd="3" destOrd="0" parTransId="{F65B49BD-D88E-4917-958D-46510F72F0A9}" sibTransId="{A533DD2E-B8CC-453B-85A0-E25393A7DEBE}"/>
    <dgm:cxn modelId="{88D26965-CBE0-4242-A51E-7EFEA388019D}" srcId="{E7F34EB4-4AED-4662-B7C0-96C6A79F3FFA}" destId="{5BB5FDAA-C934-42FA-875A-03A77FED2CE6}" srcOrd="0" destOrd="0" parTransId="{E3189369-0990-4726-8AEB-1368DBF79BD6}" sibTransId="{F86DC5FB-6D0F-4161-8191-1751D3611311}"/>
    <dgm:cxn modelId="{968B1D8D-AB2D-479E-85C2-1A7470DE6F48}" type="presOf" srcId="{E7F34EB4-4AED-4662-B7C0-96C6A79F3FFA}" destId="{1F69E959-7628-4760-A977-31DC203F5D72}" srcOrd="0" destOrd="0" presId="urn:microsoft.com/office/officeart/2018/2/layout/IconVerticalSolidList"/>
    <dgm:cxn modelId="{74713C98-56E8-4134-924B-B8A13460937F}" type="presOf" srcId="{5BB5FDAA-C934-42FA-875A-03A77FED2CE6}" destId="{D98E5F0B-4DD9-4688-9193-2805EEDDA553}" srcOrd="0" destOrd="0" presId="urn:microsoft.com/office/officeart/2018/2/layout/IconVerticalSolidList"/>
    <dgm:cxn modelId="{20173CA4-A713-4DB3-8FB3-CF71943DA1B7}" type="presOf" srcId="{BC7BB249-9D04-4710-974E-F778DD91AA8E}" destId="{CDD23465-8879-48EF-9BCB-DA2509AE5C2F}" srcOrd="0" destOrd="0" presId="urn:microsoft.com/office/officeart/2018/2/layout/IconVerticalSolidList"/>
    <dgm:cxn modelId="{4FB07CBC-E4FB-4B52-AB5D-0ED1DB901087}" type="presOf" srcId="{F1FD6DC3-A861-422E-93B8-585860E36DF8}" destId="{E492A395-EDBE-4DFC-BDEC-974104662E3F}" srcOrd="0" destOrd="0" presId="urn:microsoft.com/office/officeart/2018/2/layout/IconVerticalSolidList"/>
    <dgm:cxn modelId="{D679E1D1-101F-490D-B5F5-74BAF22060D1}" type="presOf" srcId="{C448E191-1D74-4500-914C-5F656DEF1565}" destId="{5A0725B6-B36C-4E77-8BC0-BB7678AFAF64}" srcOrd="0" destOrd="0" presId="urn:microsoft.com/office/officeart/2018/2/layout/IconVerticalSolidList"/>
    <dgm:cxn modelId="{E9ADA62C-E905-4073-998F-EB090888BBBB}" type="presParOf" srcId="{1F69E959-7628-4760-A977-31DC203F5D72}" destId="{3B939BE8-CC42-4802-9A55-860C0448E890}" srcOrd="0" destOrd="0" presId="urn:microsoft.com/office/officeart/2018/2/layout/IconVerticalSolidList"/>
    <dgm:cxn modelId="{44D7E129-F122-4791-9040-D072846A8653}" type="presParOf" srcId="{3B939BE8-CC42-4802-9A55-860C0448E890}" destId="{DCB58E10-7CC6-4282-9A94-F7334BA6A539}" srcOrd="0" destOrd="0" presId="urn:microsoft.com/office/officeart/2018/2/layout/IconVerticalSolidList"/>
    <dgm:cxn modelId="{F4F388BF-BDD8-4EEB-9D1C-AAA43C1352E0}" type="presParOf" srcId="{3B939BE8-CC42-4802-9A55-860C0448E890}" destId="{5AF2836D-AE4F-4CBE-A01A-393EF1D2A39C}" srcOrd="1" destOrd="0" presId="urn:microsoft.com/office/officeart/2018/2/layout/IconVerticalSolidList"/>
    <dgm:cxn modelId="{B4217006-47E3-4724-BCD7-48F5432648EA}" type="presParOf" srcId="{3B939BE8-CC42-4802-9A55-860C0448E890}" destId="{0678750B-E09E-4AA6-8094-558B4B635016}" srcOrd="2" destOrd="0" presId="urn:microsoft.com/office/officeart/2018/2/layout/IconVerticalSolidList"/>
    <dgm:cxn modelId="{0CEE76E3-22D3-4635-8618-0DBE6D8DE392}" type="presParOf" srcId="{3B939BE8-CC42-4802-9A55-860C0448E890}" destId="{D98E5F0B-4DD9-4688-9193-2805EEDDA553}" srcOrd="3" destOrd="0" presId="urn:microsoft.com/office/officeart/2018/2/layout/IconVerticalSolidList"/>
    <dgm:cxn modelId="{2E83012C-6D13-4849-94E7-FB5B15371B7E}" type="presParOf" srcId="{1F69E959-7628-4760-A977-31DC203F5D72}" destId="{175DF318-CB83-4708-87D9-D748AFCD88C6}" srcOrd="1" destOrd="0" presId="urn:microsoft.com/office/officeart/2018/2/layout/IconVerticalSolidList"/>
    <dgm:cxn modelId="{36288679-C6AD-48B2-A316-9BCBCBED7A03}" type="presParOf" srcId="{1F69E959-7628-4760-A977-31DC203F5D72}" destId="{263B03C1-270F-43C9-865E-30739549EA92}" srcOrd="2" destOrd="0" presId="urn:microsoft.com/office/officeart/2018/2/layout/IconVerticalSolidList"/>
    <dgm:cxn modelId="{F978917C-6138-425D-B6C1-A05D074890F1}" type="presParOf" srcId="{263B03C1-270F-43C9-865E-30739549EA92}" destId="{C989C9B9-F971-4366-ACA3-211171877A91}" srcOrd="0" destOrd="0" presId="urn:microsoft.com/office/officeart/2018/2/layout/IconVerticalSolidList"/>
    <dgm:cxn modelId="{28541F3A-FCF3-406E-AF7F-E3A87C47CF00}" type="presParOf" srcId="{263B03C1-270F-43C9-865E-30739549EA92}" destId="{7A8D815F-0F2D-4007-A399-BD5356EBAC8D}" srcOrd="1" destOrd="0" presId="urn:microsoft.com/office/officeart/2018/2/layout/IconVerticalSolidList"/>
    <dgm:cxn modelId="{C6A9CFDA-B8D6-4D7A-93A6-6D1D26E16699}" type="presParOf" srcId="{263B03C1-270F-43C9-865E-30739549EA92}" destId="{84DFCF7F-49D2-40E0-BBC6-76336B6B89B2}" srcOrd="2" destOrd="0" presId="urn:microsoft.com/office/officeart/2018/2/layout/IconVerticalSolidList"/>
    <dgm:cxn modelId="{C87C79E8-6684-4606-B621-2CCA1C48D692}" type="presParOf" srcId="{263B03C1-270F-43C9-865E-30739549EA92}" destId="{E492A395-EDBE-4DFC-BDEC-974104662E3F}" srcOrd="3" destOrd="0" presId="urn:microsoft.com/office/officeart/2018/2/layout/IconVerticalSolidList"/>
    <dgm:cxn modelId="{37DBC133-81C8-4030-9174-4BC00E487366}" type="presParOf" srcId="{1F69E959-7628-4760-A977-31DC203F5D72}" destId="{001A851A-FB39-46B3-9D89-3E393175D90A}" srcOrd="3" destOrd="0" presId="urn:microsoft.com/office/officeart/2018/2/layout/IconVerticalSolidList"/>
    <dgm:cxn modelId="{7B06E994-6417-40BF-B5E7-DC04845F93DF}" type="presParOf" srcId="{1F69E959-7628-4760-A977-31DC203F5D72}" destId="{31B0924C-1374-484F-84CF-2402D4D47C2B}" srcOrd="4" destOrd="0" presId="urn:microsoft.com/office/officeart/2018/2/layout/IconVerticalSolidList"/>
    <dgm:cxn modelId="{7179BB59-F251-4C8D-BE04-1C776250A90C}" type="presParOf" srcId="{31B0924C-1374-484F-84CF-2402D4D47C2B}" destId="{430FD07D-1858-4C82-8C93-86587EB3B9D8}" srcOrd="0" destOrd="0" presId="urn:microsoft.com/office/officeart/2018/2/layout/IconVerticalSolidList"/>
    <dgm:cxn modelId="{24AE5F16-B762-4D59-8E33-976DF7E71FE3}" type="presParOf" srcId="{31B0924C-1374-484F-84CF-2402D4D47C2B}" destId="{DE60DE43-05AD-4081-9BBB-48118B566BB5}" srcOrd="1" destOrd="0" presId="urn:microsoft.com/office/officeart/2018/2/layout/IconVerticalSolidList"/>
    <dgm:cxn modelId="{8BD86D01-E722-4868-A427-21520242CB1D}" type="presParOf" srcId="{31B0924C-1374-484F-84CF-2402D4D47C2B}" destId="{08645BDB-F647-4EF5-B858-F0AE2AE0D2F2}" srcOrd="2" destOrd="0" presId="urn:microsoft.com/office/officeart/2018/2/layout/IconVerticalSolidList"/>
    <dgm:cxn modelId="{FB73B5E6-0942-4845-9A5C-5E63A4B8E6A7}" type="presParOf" srcId="{31B0924C-1374-484F-84CF-2402D4D47C2B}" destId="{5A0725B6-B36C-4E77-8BC0-BB7678AFAF64}" srcOrd="3" destOrd="0" presId="urn:microsoft.com/office/officeart/2018/2/layout/IconVerticalSolidList"/>
    <dgm:cxn modelId="{8432A7BC-5E51-47D2-AA9B-9F1AB9FDB855}" type="presParOf" srcId="{1F69E959-7628-4760-A977-31DC203F5D72}" destId="{1123178B-B31C-4BE7-877C-9A86EE4C9BC1}" srcOrd="5" destOrd="0" presId="urn:microsoft.com/office/officeart/2018/2/layout/IconVerticalSolidList"/>
    <dgm:cxn modelId="{86115A95-DF41-423F-9E6E-F30A202D065F}" type="presParOf" srcId="{1F69E959-7628-4760-A977-31DC203F5D72}" destId="{2E6BB92E-B0B6-492C-9B45-C4A120F6576F}" srcOrd="6" destOrd="0" presId="urn:microsoft.com/office/officeart/2018/2/layout/IconVerticalSolidList"/>
    <dgm:cxn modelId="{4B079359-CF4B-4DE2-A143-465EFC3B7943}" type="presParOf" srcId="{2E6BB92E-B0B6-492C-9B45-C4A120F6576F}" destId="{0CC0B44E-6103-48D9-A43D-A61D7AAAC0AB}" srcOrd="0" destOrd="0" presId="urn:microsoft.com/office/officeart/2018/2/layout/IconVerticalSolidList"/>
    <dgm:cxn modelId="{DF76E48B-1BFC-42F3-B667-B70066CC10C7}" type="presParOf" srcId="{2E6BB92E-B0B6-492C-9B45-C4A120F6576F}" destId="{1C875EE3-71BB-4994-9BEF-909D63201E4F}" srcOrd="1" destOrd="0" presId="urn:microsoft.com/office/officeart/2018/2/layout/IconVerticalSolidList"/>
    <dgm:cxn modelId="{2630828E-37B7-4C9F-9874-E5C85D8896AC}" type="presParOf" srcId="{2E6BB92E-B0B6-492C-9B45-C4A120F6576F}" destId="{254989C5-A4F4-438D-A3AB-E087C97044FB}" srcOrd="2" destOrd="0" presId="urn:microsoft.com/office/officeart/2018/2/layout/IconVerticalSolidList"/>
    <dgm:cxn modelId="{95274010-84C7-40F4-861E-67A690F92E88}" type="presParOf" srcId="{2E6BB92E-B0B6-492C-9B45-C4A120F6576F}" destId="{CDD23465-8879-48EF-9BCB-DA2509AE5C2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B58E10-7CC6-4282-9A94-F7334BA6A539}">
      <dsp:nvSpPr>
        <dsp:cNvPr id="0" name=""/>
        <dsp:cNvSpPr/>
      </dsp:nvSpPr>
      <dsp:spPr>
        <a:xfrm>
          <a:off x="0" y="2111"/>
          <a:ext cx="7728267" cy="10701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AF2836D-AE4F-4CBE-A01A-393EF1D2A39C}">
      <dsp:nvSpPr>
        <dsp:cNvPr id="0" name=""/>
        <dsp:cNvSpPr/>
      </dsp:nvSpPr>
      <dsp:spPr>
        <a:xfrm>
          <a:off x="323713" y="242889"/>
          <a:ext cx="588569" cy="58856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D98E5F0B-4DD9-4688-9193-2805EEDDA553}">
      <dsp:nvSpPr>
        <dsp:cNvPr id="0" name=""/>
        <dsp:cNvSpPr/>
      </dsp:nvSpPr>
      <dsp:spPr>
        <a:xfrm>
          <a:off x="1235996" y="2111"/>
          <a:ext cx="6492270" cy="1070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255" tIns="113255" rIns="113255" bIns="113255" numCol="1" spcCol="1270" anchor="ctr" anchorCtr="0">
          <a:noAutofit/>
        </a:bodyPr>
        <a:lstStyle/>
        <a:p>
          <a:pPr marL="0" lvl="0" indent="0" algn="l" defTabSz="977900">
            <a:lnSpc>
              <a:spcPct val="90000"/>
            </a:lnSpc>
            <a:spcBef>
              <a:spcPct val="0"/>
            </a:spcBef>
            <a:spcAft>
              <a:spcPct val="35000"/>
            </a:spcAft>
            <a:buNone/>
          </a:pPr>
          <a:r>
            <a:rPr lang="en-US" sz="2200" kern="1200"/>
            <a:t>The egg and sperm are gametes</a:t>
          </a:r>
        </a:p>
      </dsp:txBody>
      <dsp:txXfrm>
        <a:off x="1235996" y="2111"/>
        <a:ext cx="6492270" cy="1070126"/>
      </dsp:txXfrm>
    </dsp:sp>
    <dsp:sp modelId="{C989C9B9-F971-4366-ACA3-211171877A91}">
      <dsp:nvSpPr>
        <dsp:cNvPr id="0" name=""/>
        <dsp:cNvSpPr/>
      </dsp:nvSpPr>
      <dsp:spPr>
        <a:xfrm>
          <a:off x="0" y="1339769"/>
          <a:ext cx="7728267" cy="10701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7A8D815F-0F2D-4007-A399-BD5356EBAC8D}">
      <dsp:nvSpPr>
        <dsp:cNvPr id="0" name=""/>
        <dsp:cNvSpPr/>
      </dsp:nvSpPr>
      <dsp:spPr>
        <a:xfrm>
          <a:off x="323713" y="1580548"/>
          <a:ext cx="588569" cy="58856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E492A395-EDBE-4DFC-BDEC-974104662E3F}">
      <dsp:nvSpPr>
        <dsp:cNvPr id="0" name=""/>
        <dsp:cNvSpPr/>
      </dsp:nvSpPr>
      <dsp:spPr>
        <a:xfrm>
          <a:off x="1235996" y="1339769"/>
          <a:ext cx="6492270" cy="1070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255" tIns="113255" rIns="113255" bIns="113255" numCol="1" spcCol="1270" anchor="ctr" anchorCtr="0">
          <a:noAutofit/>
        </a:bodyPr>
        <a:lstStyle/>
        <a:p>
          <a:pPr marL="0" lvl="0" indent="0" algn="l" defTabSz="977900">
            <a:lnSpc>
              <a:spcPct val="90000"/>
            </a:lnSpc>
            <a:spcBef>
              <a:spcPct val="0"/>
            </a:spcBef>
            <a:spcAft>
              <a:spcPct val="35000"/>
            </a:spcAft>
            <a:buNone/>
          </a:pPr>
          <a:r>
            <a:rPr lang="en-US" sz="2200" kern="1200"/>
            <a:t>Fertilization occurs in the uterus</a:t>
          </a:r>
        </a:p>
      </dsp:txBody>
      <dsp:txXfrm>
        <a:off x="1235996" y="1339769"/>
        <a:ext cx="6492270" cy="1070126"/>
      </dsp:txXfrm>
    </dsp:sp>
    <dsp:sp modelId="{430FD07D-1858-4C82-8C93-86587EB3B9D8}">
      <dsp:nvSpPr>
        <dsp:cNvPr id="0" name=""/>
        <dsp:cNvSpPr/>
      </dsp:nvSpPr>
      <dsp:spPr>
        <a:xfrm>
          <a:off x="0" y="2677427"/>
          <a:ext cx="7728267" cy="10701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E60DE43-05AD-4081-9BBB-48118B566BB5}">
      <dsp:nvSpPr>
        <dsp:cNvPr id="0" name=""/>
        <dsp:cNvSpPr/>
      </dsp:nvSpPr>
      <dsp:spPr>
        <a:xfrm>
          <a:off x="323713" y="2918206"/>
          <a:ext cx="588569" cy="58856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5A0725B6-B36C-4E77-8BC0-BB7678AFAF64}">
      <dsp:nvSpPr>
        <dsp:cNvPr id="0" name=""/>
        <dsp:cNvSpPr/>
      </dsp:nvSpPr>
      <dsp:spPr>
        <a:xfrm>
          <a:off x="1235996" y="2677427"/>
          <a:ext cx="6492270" cy="1070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255" tIns="113255" rIns="113255" bIns="113255" numCol="1" spcCol="1270" anchor="ctr" anchorCtr="0">
          <a:noAutofit/>
        </a:bodyPr>
        <a:lstStyle/>
        <a:p>
          <a:pPr marL="0" lvl="0" indent="0" algn="l" defTabSz="977900">
            <a:lnSpc>
              <a:spcPct val="90000"/>
            </a:lnSpc>
            <a:spcBef>
              <a:spcPct val="0"/>
            </a:spcBef>
            <a:spcAft>
              <a:spcPct val="35000"/>
            </a:spcAft>
            <a:buNone/>
          </a:pPr>
          <a:r>
            <a:rPr lang="en-US" sz="2200" kern="1200"/>
            <a:t>Viral STIs can be cured</a:t>
          </a:r>
        </a:p>
      </dsp:txBody>
      <dsp:txXfrm>
        <a:off x="1235996" y="2677427"/>
        <a:ext cx="6492270" cy="1070126"/>
      </dsp:txXfrm>
    </dsp:sp>
    <dsp:sp modelId="{0CC0B44E-6103-48D9-A43D-A61D7AAAC0AB}">
      <dsp:nvSpPr>
        <dsp:cNvPr id="0" name=""/>
        <dsp:cNvSpPr/>
      </dsp:nvSpPr>
      <dsp:spPr>
        <a:xfrm>
          <a:off x="0" y="4015086"/>
          <a:ext cx="7728267" cy="10701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C875EE3-71BB-4994-9BEF-909D63201E4F}">
      <dsp:nvSpPr>
        <dsp:cNvPr id="0" name=""/>
        <dsp:cNvSpPr/>
      </dsp:nvSpPr>
      <dsp:spPr>
        <a:xfrm>
          <a:off x="323713" y="4255864"/>
          <a:ext cx="588569" cy="58856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CDD23465-8879-48EF-9BCB-DA2509AE5C2F}">
      <dsp:nvSpPr>
        <dsp:cNvPr id="0" name=""/>
        <dsp:cNvSpPr/>
      </dsp:nvSpPr>
      <dsp:spPr>
        <a:xfrm>
          <a:off x="1235996" y="4015086"/>
          <a:ext cx="6492270" cy="1070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255" tIns="113255" rIns="113255" bIns="113255" numCol="1" spcCol="1270" anchor="ctr" anchorCtr="0">
          <a:noAutofit/>
        </a:bodyPr>
        <a:lstStyle/>
        <a:p>
          <a:pPr marL="0" lvl="0" indent="0" algn="l" defTabSz="977900">
            <a:lnSpc>
              <a:spcPct val="90000"/>
            </a:lnSpc>
            <a:spcBef>
              <a:spcPct val="0"/>
            </a:spcBef>
            <a:spcAft>
              <a:spcPct val="35000"/>
            </a:spcAft>
            <a:buNone/>
          </a:pPr>
          <a:r>
            <a:rPr lang="en-US" sz="2200" kern="1200" dirty="0"/>
            <a:t>HIV is transmitted by kissing</a:t>
          </a:r>
        </a:p>
      </dsp:txBody>
      <dsp:txXfrm>
        <a:off x="1235996" y="4015086"/>
        <a:ext cx="6492270" cy="107012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1A1C2-2433-4FB2-B20D-55C89448A451}" type="datetimeFigureOut">
              <a:rPr lang="en-US" smtClean="0"/>
              <a:t>4/25/2019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740331-F41C-4801-9FDB-B5F65C91230A}" type="slidenum">
              <a:rPr lang="en-US" smtClean="0"/>
              <a:t>‹#›</a:t>
            </a:fld>
            <a:endParaRPr lang="en-US" dirty="0"/>
          </a:p>
        </p:txBody>
      </p:sp>
    </p:spTree>
    <p:extLst>
      <p:ext uri="{BB962C8B-B14F-4D97-AF65-F5344CB8AC3E}">
        <p14:creationId xmlns:p14="http://schemas.microsoft.com/office/powerpoint/2010/main" val="3660856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Pituitary gland-&gt;estrogen/testosterone. Mood swings, rebellion from parents, risky behaviors...pressure from peers, both positive and negative</a:t>
            </a:r>
          </a:p>
          <a:p>
            <a:endParaRPr lang="en-US" dirty="0"/>
          </a:p>
        </p:txBody>
      </p:sp>
      <p:sp>
        <p:nvSpPr>
          <p:cNvPr id="4" name="Slide Number Placeholder 3"/>
          <p:cNvSpPr>
            <a:spLocks noGrp="1"/>
          </p:cNvSpPr>
          <p:nvPr>
            <p:ph type="sldNum" sz="quarter" idx="10"/>
          </p:nvPr>
        </p:nvSpPr>
        <p:spPr/>
        <p:txBody>
          <a:bodyPr/>
          <a:lstStyle/>
          <a:p>
            <a:fld id="{2E740331-F41C-4801-9FDB-B5F65C91230A}" type="slidenum">
              <a:rPr lang="en-US" smtClean="0"/>
              <a:t>3</a:t>
            </a:fld>
            <a:endParaRPr lang="en-US" dirty="0"/>
          </a:p>
        </p:txBody>
      </p:sp>
    </p:spTree>
    <p:extLst>
      <p:ext uri="{BB962C8B-B14F-4D97-AF65-F5344CB8AC3E}">
        <p14:creationId xmlns:p14="http://schemas.microsoft.com/office/powerpoint/2010/main" val="1197137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 the rise…and this is only those who have been tested. Many have not been tested and do not yet know they carry the infection. </a:t>
            </a:r>
          </a:p>
          <a:p>
            <a:endParaRPr lang="en-US" dirty="0"/>
          </a:p>
        </p:txBody>
      </p:sp>
      <p:sp>
        <p:nvSpPr>
          <p:cNvPr id="4" name="Slide Number Placeholder 3"/>
          <p:cNvSpPr>
            <a:spLocks noGrp="1"/>
          </p:cNvSpPr>
          <p:nvPr>
            <p:ph type="sldNum" sz="quarter" idx="10"/>
          </p:nvPr>
        </p:nvSpPr>
        <p:spPr/>
        <p:txBody>
          <a:bodyPr/>
          <a:lstStyle/>
          <a:p>
            <a:fld id="{2E740331-F41C-4801-9FDB-B5F65C91230A}" type="slidenum">
              <a:rPr lang="en-US" smtClean="0"/>
              <a:t>12</a:t>
            </a:fld>
            <a:endParaRPr lang="en-US" dirty="0"/>
          </a:p>
        </p:txBody>
      </p:sp>
    </p:spTree>
    <p:extLst>
      <p:ext uri="{BB962C8B-B14F-4D97-AF65-F5344CB8AC3E}">
        <p14:creationId xmlns:p14="http://schemas.microsoft.com/office/powerpoint/2010/main" val="12119974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Genitals are the external reproductive organs of males and females.</a:t>
            </a:r>
          </a:p>
          <a:p>
            <a:endParaRPr lang="en-US" dirty="0"/>
          </a:p>
        </p:txBody>
      </p:sp>
      <p:sp>
        <p:nvSpPr>
          <p:cNvPr id="4" name="Slide Number Placeholder 3"/>
          <p:cNvSpPr>
            <a:spLocks noGrp="1"/>
          </p:cNvSpPr>
          <p:nvPr>
            <p:ph type="sldNum" sz="quarter" idx="10"/>
          </p:nvPr>
        </p:nvSpPr>
        <p:spPr/>
        <p:txBody>
          <a:bodyPr/>
          <a:lstStyle/>
          <a:p>
            <a:fld id="{2E740331-F41C-4801-9FDB-B5F65C91230A}" type="slidenum">
              <a:rPr lang="en-US" smtClean="0"/>
              <a:t>13</a:t>
            </a:fld>
            <a:endParaRPr lang="en-US" dirty="0"/>
          </a:p>
        </p:txBody>
      </p:sp>
    </p:spTree>
    <p:extLst>
      <p:ext uri="{BB962C8B-B14F-4D97-AF65-F5344CB8AC3E}">
        <p14:creationId xmlns:p14="http://schemas.microsoft.com/office/powerpoint/2010/main" val="2993058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ABSTINENCE! </a:t>
            </a:r>
          </a:p>
          <a:p>
            <a:endParaRPr lang="en-US" dirty="0"/>
          </a:p>
        </p:txBody>
      </p:sp>
      <p:sp>
        <p:nvSpPr>
          <p:cNvPr id="4" name="Slide Number Placeholder 3"/>
          <p:cNvSpPr>
            <a:spLocks noGrp="1"/>
          </p:cNvSpPr>
          <p:nvPr>
            <p:ph type="sldNum" sz="quarter" idx="10"/>
          </p:nvPr>
        </p:nvSpPr>
        <p:spPr/>
        <p:txBody>
          <a:bodyPr/>
          <a:lstStyle/>
          <a:p>
            <a:fld id="{2E740331-F41C-4801-9FDB-B5F65C91230A}" type="slidenum">
              <a:rPr lang="en-US" smtClean="0"/>
              <a:t>14</a:t>
            </a:fld>
            <a:endParaRPr lang="en-US" dirty="0"/>
          </a:p>
        </p:txBody>
      </p:sp>
    </p:spTree>
    <p:extLst>
      <p:ext uri="{BB962C8B-B14F-4D97-AF65-F5344CB8AC3E}">
        <p14:creationId xmlns:p14="http://schemas.microsoft.com/office/powerpoint/2010/main" val="38910721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http://pe.dadeschools.net/healthliteracy/HS%20Activity%20The%20Crowded%20Bed.pdf</a:t>
            </a:r>
          </a:p>
        </p:txBody>
      </p:sp>
      <p:sp>
        <p:nvSpPr>
          <p:cNvPr id="4" name="Slide Number Placeholder 3"/>
          <p:cNvSpPr>
            <a:spLocks noGrp="1"/>
          </p:cNvSpPr>
          <p:nvPr>
            <p:ph type="sldNum" sz="quarter" idx="10"/>
          </p:nvPr>
        </p:nvSpPr>
        <p:spPr/>
        <p:txBody>
          <a:bodyPr/>
          <a:lstStyle/>
          <a:p>
            <a:fld id="{2E740331-F41C-4801-9FDB-B5F65C91230A}" type="slidenum">
              <a:rPr lang="en-US" smtClean="0"/>
              <a:t>16</a:t>
            </a:fld>
            <a:endParaRPr lang="en-US" dirty="0"/>
          </a:p>
        </p:txBody>
      </p:sp>
    </p:spTree>
    <p:extLst>
      <p:ext uri="{BB962C8B-B14F-4D97-AF65-F5344CB8AC3E}">
        <p14:creationId xmlns:p14="http://schemas.microsoft.com/office/powerpoint/2010/main" val="25897001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latin typeface="Arial" panose="020B0604020202020204" pitchFamily="34" charset="0"/>
              </a:rPr>
              <a:t>Data for this slide are from the 2017 Florida Youth Risk Behavior Survey. This slide shows the percentage of high school students who experienced sexual dating violence (being forced by someone they were dating or going out with to do sexual things [counting such things as kissing, touching, or being physically forced to have sexual intercourse] that they did not want to, one or more times during the 12 months before the survey, among students who dated or went out with someone during the 12 months before the survey). Without consent, this is sexual assault. </a:t>
            </a:r>
            <a:endParaRPr lang="en-US" dirty="0"/>
          </a:p>
          <a:p>
            <a:pPr>
              <a:spcBef>
                <a:spcPct val="0"/>
              </a:spcBef>
            </a:pPr>
            <a:endParaRPr lang="en-US" baseline="0" dirty="0">
              <a:latin typeface="Arial" pitchFamily="34" charset="0"/>
            </a:endParaRPr>
          </a:p>
          <a:p>
            <a:pPr>
              <a:spcBef>
                <a:spcPct val="0"/>
              </a:spcBef>
            </a:pPr>
            <a:r>
              <a:rPr lang="en-US" sz="1000" baseline="0" dirty="0">
                <a:latin typeface="Arial" pitchFamily="34" charset="0"/>
              </a:rPr>
              <a:t>The percentage for all students is 6.2. The percentage for Male students is 4.9. The percentage for Female students is 7.6. The percentage for 9th grade students is 6.8. The percentage for 10th grade students is 5.5. The percentage for 11th grade students is 7.3. The percentage for 12th grade students is 4.8. The percentage for Black students is 4.9. The percentage for Hispanic students is 6.6. The percentage for White students is 6.7. All Hispanic students are included in the Hispanic category.  All other races are non-Hispanic. Note: This graph contains weighted results. Missing bar indicates fewer than 100 students in this subgroup.</a:t>
            </a:r>
            <a:endParaRPr lang="en-US" dirty="0">
              <a:latin typeface="Arial" pitchFamily="34" charset="0"/>
            </a:endParaRPr>
          </a:p>
          <a:p>
            <a:pPr>
              <a:spcBef>
                <a:spcPct val="0"/>
              </a:spcBef>
            </a:pPr>
            <a:endParaRPr lang="en-US" baseline="0" dirty="0">
              <a:latin typeface="Arial" pitchFamily="34" charset="0"/>
            </a:endParaRPr>
          </a:p>
          <a:p>
            <a:pPr>
              <a:spcBef>
                <a:spcPct val="0"/>
              </a:spcBef>
            </a:pPr>
            <a:r>
              <a:rPr lang="en-US" sz="1000" baseline="0" dirty="0">
                <a:latin typeface="Arial" pitchFamily="34" charset="0"/>
              </a:rPr>
              <a:t>For this behavior, the prevalence for female students is higher than for male students. (Based on t-test analysis, p &lt; 0.05.)</a:t>
            </a:r>
            <a:endParaRPr lang="en-US" dirty="0">
              <a:latin typeface="Arial" pitchFamily="34" charset="0"/>
            </a:endParaRPr>
          </a:p>
        </p:txBody>
      </p:sp>
      <p:sp>
        <p:nvSpPr>
          <p:cNvPr id="4" name="Slide Number Placeholder 3"/>
          <p:cNvSpPr>
            <a:spLocks noGrp="1"/>
          </p:cNvSpPr>
          <p:nvPr>
            <p:ph type="sldNum" sz="quarter" idx="10"/>
          </p:nvPr>
        </p:nvSpPr>
        <p:spPr/>
        <p:txBody>
          <a:bodyPr/>
          <a:lstStyle/>
          <a:p>
            <a:pPr>
              <a:defRPr/>
            </a:pPr>
            <a:fld id="{F357B3D8-D94B-43BD-BD5D-DB0C895CAD9B}" type="slidenum">
              <a:rPr lang="en-US" sz="1000"/>
              <a:pPr>
                <a:defRPr/>
              </a:pPr>
              <a:t>17</a:t>
            </a:fld>
            <a:endParaRPr lang="en-US" dirty="0"/>
          </a:p>
        </p:txBody>
      </p:sp>
    </p:spTree>
    <p:extLst>
      <p:ext uri="{BB962C8B-B14F-4D97-AF65-F5344CB8AC3E}">
        <p14:creationId xmlns:p14="http://schemas.microsoft.com/office/powerpoint/2010/main" val="10549603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latin typeface="Arial" panose="020B0604020202020204" pitchFamily="34" charset="0"/>
              </a:rPr>
              <a:t>Data for this slide are from the 2017 Florida Youth Risk Behavior Survey. This slide shows the percentage of high school students who experienced sexual violence (being forced by anyone to do sexual things [counting such things as kissing, touching, or being physically forced to have sexual intercourse] that they did not want to, one or more times during the 12 months before the survey). Without consent, this is sexual assault.   </a:t>
            </a:r>
            <a:endParaRPr lang="en-US" dirty="0"/>
          </a:p>
          <a:p>
            <a:pPr>
              <a:spcBef>
                <a:spcPct val="0"/>
              </a:spcBef>
            </a:pPr>
            <a:endParaRPr lang="en-US" baseline="0" dirty="0">
              <a:latin typeface="Arial" pitchFamily="34" charset="0"/>
            </a:endParaRPr>
          </a:p>
          <a:p>
            <a:pPr>
              <a:spcBef>
                <a:spcPct val="0"/>
              </a:spcBef>
            </a:pPr>
            <a:r>
              <a:rPr lang="en-US" sz="1000" baseline="0" dirty="0">
                <a:latin typeface="Arial" pitchFamily="34" charset="0"/>
              </a:rPr>
              <a:t>The percentage for all students is 9.9. The percentage for Male students is 7.0. The percentage for Female students is 12.8. The percentage for 9th grade students is 10.2. The percentage for 10th grade students is 9.5. The percentage for 11th grade students is 9.7. The percentage for 12th grade students is 9.9. The percentage for Asian students is 7.4. The percentage for Black students is 9.3. The percentage for Hispanic students is 10.2. The percentage for White students is 9.8. All Hispanic students are included in the Hispanic category.  All other races are non-Hispanic. Note: This graph contains weighted results.</a:t>
            </a:r>
            <a:endParaRPr lang="en-US" dirty="0">
              <a:latin typeface="Arial" pitchFamily="34" charset="0"/>
            </a:endParaRPr>
          </a:p>
          <a:p>
            <a:pPr>
              <a:spcBef>
                <a:spcPct val="0"/>
              </a:spcBef>
            </a:pPr>
            <a:endParaRPr lang="en-US" baseline="0" dirty="0">
              <a:latin typeface="Arial" pitchFamily="34" charset="0"/>
            </a:endParaRPr>
          </a:p>
          <a:p>
            <a:pPr>
              <a:spcBef>
                <a:spcPct val="0"/>
              </a:spcBef>
            </a:pPr>
            <a:r>
              <a:rPr lang="en-US" sz="1000" baseline="0" dirty="0">
                <a:latin typeface="Arial" pitchFamily="34" charset="0"/>
              </a:rPr>
              <a:t>For this behavior, the prevalence for female students is higher than for male students. (Based on t-test analysis, p &lt; 0.05.)</a:t>
            </a:r>
            <a:endParaRPr lang="en-US" dirty="0">
              <a:latin typeface="Arial" pitchFamily="34" charset="0"/>
            </a:endParaRPr>
          </a:p>
        </p:txBody>
      </p:sp>
      <p:sp>
        <p:nvSpPr>
          <p:cNvPr id="4" name="Slide Number Placeholder 3"/>
          <p:cNvSpPr>
            <a:spLocks noGrp="1"/>
          </p:cNvSpPr>
          <p:nvPr>
            <p:ph type="sldNum" sz="quarter" idx="10"/>
          </p:nvPr>
        </p:nvSpPr>
        <p:spPr/>
        <p:txBody>
          <a:bodyPr/>
          <a:lstStyle/>
          <a:p>
            <a:pPr>
              <a:defRPr/>
            </a:pPr>
            <a:fld id="{F357B3D8-D94B-43BD-BD5D-DB0C895CAD9B}" type="slidenum">
              <a:rPr lang="en-US" sz="1000"/>
              <a:pPr>
                <a:defRPr/>
              </a:pPr>
              <a:t>18</a:t>
            </a:fld>
            <a:endParaRPr lang="en-US" dirty="0"/>
          </a:p>
        </p:txBody>
      </p:sp>
    </p:spTree>
    <p:extLst>
      <p:ext uri="{BB962C8B-B14F-4D97-AF65-F5344CB8AC3E}">
        <p14:creationId xmlns:p14="http://schemas.microsoft.com/office/powerpoint/2010/main" val="10549603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E740331-F41C-4801-9FDB-B5F65C91230A}" type="slidenum">
              <a:rPr lang="en-US" smtClean="0"/>
              <a:t>19</a:t>
            </a:fld>
            <a:endParaRPr lang="en-US" dirty="0"/>
          </a:p>
        </p:txBody>
      </p:sp>
    </p:spTree>
    <p:extLst>
      <p:ext uri="{BB962C8B-B14F-4D97-AF65-F5344CB8AC3E}">
        <p14:creationId xmlns:p14="http://schemas.microsoft.com/office/powerpoint/2010/main" val="38997369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completion of this activity, students volunteer to share their group’s “not sure” cards. Discussion of those leads to: healthy/unhealthy behaviors depends upon the INTENT of one person towards the other. An attempt to CONTROL is always </a:t>
            </a:r>
            <a:r>
              <a:rPr lang="en-US"/>
              <a:t>unhealthy.  </a:t>
            </a:r>
            <a:endParaRPr lang="en-US" dirty="0"/>
          </a:p>
          <a:p>
            <a:r>
              <a:rPr lang="en-US" dirty="0"/>
              <a:t>Cards: https://bit.ly/2BFxFLD</a:t>
            </a:r>
            <a:endParaRPr lang="en-US" dirty="0">
              <a:cs typeface="Calibri"/>
            </a:endParaRPr>
          </a:p>
          <a:p>
            <a:r>
              <a:rPr lang="en-US" dirty="0"/>
              <a:t>  </a:t>
            </a:r>
          </a:p>
        </p:txBody>
      </p:sp>
      <p:sp>
        <p:nvSpPr>
          <p:cNvPr id="4" name="Slide Number Placeholder 3"/>
          <p:cNvSpPr>
            <a:spLocks noGrp="1"/>
          </p:cNvSpPr>
          <p:nvPr>
            <p:ph type="sldNum" sz="quarter" idx="10"/>
          </p:nvPr>
        </p:nvSpPr>
        <p:spPr/>
        <p:txBody>
          <a:bodyPr/>
          <a:lstStyle/>
          <a:p>
            <a:fld id="{2E740331-F41C-4801-9FDB-B5F65C91230A}" type="slidenum">
              <a:rPr lang="en-US" smtClean="0"/>
              <a:t>20</a:t>
            </a:fld>
            <a:endParaRPr lang="en-US" dirty="0"/>
          </a:p>
        </p:txBody>
      </p:sp>
    </p:spTree>
    <p:extLst>
      <p:ext uri="{BB962C8B-B14F-4D97-AF65-F5344CB8AC3E}">
        <p14:creationId xmlns:p14="http://schemas.microsoft.com/office/powerpoint/2010/main" val="3067805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Eggs stored in ovaries, released into fallopian tubes, unfertilized egg does not implant and uterine lining is shed approximately every 28 days, a menstrual cycle. </a:t>
            </a:r>
          </a:p>
          <a:p>
            <a:endParaRPr lang="en-US" dirty="0"/>
          </a:p>
        </p:txBody>
      </p:sp>
      <p:sp>
        <p:nvSpPr>
          <p:cNvPr id="4" name="Slide Number Placeholder 3"/>
          <p:cNvSpPr>
            <a:spLocks noGrp="1"/>
          </p:cNvSpPr>
          <p:nvPr>
            <p:ph type="sldNum" sz="quarter" idx="10"/>
          </p:nvPr>
        </p:nvSpPr>
        <p:spPr/>
        <p:txBody>
          <a:bodyPr/>
          <a:lstStyle/>
          <a:p>
            <a:fld id="{2E740331-F41C-4801-9FDB-B5F65C91230A}" type="slidenum">
              <a:rPr lang="en-US" smtClean="0"/>
              <a:t>4</a:t>
            </a:fld>
            <a:endParaRPr lang="en-US" dirty="0"/>
          </a:p>
        </p:txBody>
      </p:sp>
    </p:spTree>
    <p:extLst>
      <p:ext uri="{BB962C8B-B14F-4D97-AF65-F5344CB8AC3E}">
        <p14:creationId xmlns:p14="http://schemas.microsoft.com/office/powerpoint/2010/main" val="1055087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Calibri"/>
              </a:rPr>
              <a:t>Sperm is created in the testis, where testosterone is also produced, stored in the vas deferens, carried out of the testicle through the epididymis. In order to survive, sperm require slightly lower than body temperature, which is why the testes descend out of the body into the scrotal sac.   </a:t>
            </a:r>
          </a:p>
          <a:p>
            <a:endParaRPr lang="en-US" dirty="0"/>
          </a:p>
        </p:txBody>
      </p:sp>
      <p:sp>
        <p:nvSpPr>
          <p:cNvPr id="4" name="Slide Number Placeholder 3"/>
          <p:cNvSpPr>
            <a:spLocks noGrp="1"/>
          </p:cNvSpPr>
          <p:nvPr>
            <p:ph type="sldNum" sz="quarter" idx="10"/>
          </p:nvPr>
        </p:nvSpPr>
        <p:spPr/>
        <p:txBody>
          <a:bodyPr/>
          <a:lstStyle/>
          <a:p>
            <a:fld id="{2E740331-F41C-4801-9FDB-B5F65C91230A}" type="slidenum">
              <a:rPr lang="en-US" smtClean="0"/>
              <a:t>5</a:t>
            </a:fld>
            <a:endParaRPr lang="en-US" dirty="0"/>
          </a:p>
        </p:txBody>
      </p:sp>
    </p:spTree>
    <p:extLst>
      <p:ext uri="{BB962C8B-B14F-4D97-AF65-F5344CB8AC3E}">
        <p14:creationId xmlns:p14="http://schemas.microsoft.com/office/powerpoint/2010/main" val="2043180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Egg and sperm are gametes, each possessing a half set of DNA. A sperm lives for up to 5 days and an egg lives for 12-24 hours. A fertilized egg is called a zygote (2 gametes=&gt;a full set of DNA. The zygote implants in the wall of the uterus. At 2 months it is called a fetus. Gestation is typically 9 months and a baby is born. USDA reports that on average, it costs $233,610 to raise a child in the USA, not including college. (Jan 2017, looking at March 2015 data) </a:t>
            </a:r>
          </a:p>
          <a:p>
            <a:endParaRPr lang="en-US" dirty="0"/>
          </a:p>
        </p:txBody>
      </p:sp>
      <p:sp>
        <p:nvSpPr>
          <p:cNvPr id="4" name="Slide Number Placeholder 3"/>
          <p:cNvSpPr>
            <a:spLocks noGrp="1"/>
          </p:cNvSpPr>
          <p:nvPr>
            <p:ph type="sldNum" sz="quarter" idx="10"/>
          </p:nvPr>
        </p:nvSpPr>
        <p:spPr/>
        <p:txBody>
          <a:bodyPr/>
          <a:lstStyle/>
          <a:p>
            <a:fld id="{2E740331-F41C-4801-9FDB-B5F65C91230A}" type="slidenum">
              <a:rPr lang="en-US" smtClean="0"/>
              <a:t>6</a:t>
            </a:fld>
            <a:endParaRPr lang="en-US" dirty="0"/>
          </a:p>
        </p:txBody>
      </p:sp>
    </p:spTree>
    <p:extLst>
      <p:ext uri="{BB962C8B-B14F-4D97-AF65-F5344CB8AC3E}">
        <p14:creationId xmlns:p14="http://schemas.microsoft.com/office/powerpoint/2010/main" val="1238571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Abstinence is the only 100% way to not get pregnant. </a:t>
            </a:r>
          </a:p>
          <a:p>
            <a:endParaRPr lang="en-US" dirty="0"/>
          </a:p>
        </p:txBody>
      </p:sp>
      <p:sp>
        <p:nvSpPr>
          <p:cNvPr id="4" name="Slide Number Placeholder 3"/>
          <p:cNvSpPr>
            <a:spLocks noGrp="1"/>
          </p:cNvSpPr>
          <p:nvPr>
            <p:ph type="sldNum" sz="quarter" idx="10"/>
          </p:nvPr>
        </p:nvSpPr>
        <p:spPr/>
        <p:txBody>
          <a:bodyPr/>
          <a:lstStyle/>
          <a:p>
            <a:fld id="{2E740331-F41C-4801-9FDB-B5F65C91230A}" type="slidenum">
              <a:rPr lang="en-US" smtClean="0"/>
              <a:t>7</a:t>
            </a:fld>
            <a:endParaRPr lang="en-US" dirty="0"/>
          </a:p>
        </p:txBody>
      </p:sp>
    </p:spTree>
    <p:extLst>
      <p:ext uri="{BB962C8B-B14F-4D97-AF65-F5344CB8AC3E}">
        <p14:creationId xmlns:p14="http://schemas.microsoft.com/office/powerpoint/2010/main" val="18220414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Only 42% of high schoolers have had sex at least once. Your peers are not all having sex. You have a choice.   </a:t>
            </a:r>
          </a:p>
        </p:txBody>
      </p:sp>
      <p:sp>
        <p:nvSpPr>
          <p:cNvPr id="4" name="Slide Number Placeholder 3"/>
          <p:cNvSpPr>
            <a:spLocks noGrp="1"/>
          </p:cNvSpPr>
          <p:nvPr>
            <p:ph type="sldNum" sz="quarter" idx="10"/>
          </p:nvPr>
        </p:nvSpPr>
        <p:spPr/>
        <p:txBody>
          <a:bodyPr/>
          <a:lstStyle/>
          <a:p>
            <a:fld id="{2E740331-F41C-4801-9FDB-B5F65C91230A}" type="slidenum">
              <a:rPr lang="en-US" smtClean="0"/>
              <a:t>8</a:t>
            </a:fld>
            <a:endParaRPr lang="en-US" dirty="0"/>
          </a:p>
        </p:txBody>
      </p:sp>
    </p:spTree>
    <p:extLst>
      <p:ext uri="{BB962C8B-B14F-4D97-AF65-F5344CB8AC3E}">
        <p14:creationId xmlns:p14="http://schemas.microsoft.com/office/powerpoint/2010/main" val="642751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 number of women / 100 who had unintended pregnancy with 1</a:t>
            </a:r>
            <a:r>
              <a:rPr lang="en-US" baseline="30000" dirty="0"/>
              <a:t>st</a:t>
            </a:r>
            <a:r>
              <a:rPr lang="en-US" dirty="0"/>
              <a:t> year of use (CDC data)</a:t>
            </a:r>
          </a:p>
        </p:txBody>
      </p:sp>
      <p:sp>
        <p:nvSpPr>
          <p:cNvPr id="4" name="Slide Number Placeholder 3"/>
          <p:cNvSpPr>
            <a:spLocks noGrp="1"/>
          </p:cNvSpPr>
          <p:nvPr>
            <p:ph type="sldNum" sz="quarter" idx="10"/>
          </p:nvPr>
        </p:nvSpPr>
        <p:spPr/>
        <p:txBody>
          <a:bodyPr/>
          <a:lstStyle/>
          <a:p>
            <a:fld id="{2E740331-F41C-4801-9FDB-B5F65C91230A}" type="slidenum">
              <a:rPr lang="en-US" smtClean="0"/>
              <a:t>9</a:t>
            </a:fld>
            <a:endParaRPr lang="en-US" dirty="0"/>
          </a:p>
        </p:txBody>
      </p:sp>
    </p:spTree>
    <p:extLst>
      <p:ext uri="{BB962C8B-B14F-4D97-AF65-F5344CB8AC3E}">
        <p14:creationId xmlns:p14="http://schemas.microsoft.com/office/powerpoint/2010/main" val="563267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Sexual activity is risky behavior; it carries the risk of diseases, as well as pregnancy. On the rise…</a:t>
            </a:r>
          </a:p>
        </p:txBody>
      </p:sp>
      <p:sp>
        <p:nvSpPr>
          <p:cNvPr id="4" name="Slide Number Placeholder 3"/>
          <p:cNvSpPr>
            <a:spLocks noGrp="1"/>
          </p:cNvSpPr>
          <p:nvPr>
            <p:ph type="sldNum" sz="quarter" idx="10"/>
          </p:nvPr>
        </p:nvSpPr>
        <p:spPr/>
        <p:txBody>
          <a:bodyPr/>
          <a:lstStyle/>
          <a:p>
            <a:fld id="{2E740331-F41C-4801-9FDB-B5F65C91230A}" type="slidenum">
              <a:rPr lang="en-US" smtClean="0"/>
              <a:t>10</a:t>
            </a:fld>
            <a:endParaRPr lang="en-US" dirty="0"/>
          </a:p>
        </p:txBody>
      </p:sp>
    </p:spTree>
    <p:extLst>
      <p:ext uri="{BB962C8B-B14F-4D97-AF65-F5344CB8AC3E}">
        <p14:creationId xmlns:p14="http://schemas.microsoft.com/office/powerpoint/2010/main" val="39061387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HPV is linked to cervical cancer in females and throat cancer in males. It can be immunized.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is no cure for viral infections. </a:t>
            </a:r>
          </a:p>
          <a:p>
            <a:endParaRPr lang="en-US" dirty="0"/>
          </a:p>
        </p:txBody>
      </p:sp>
      <p:sp>
        <p:nvSpPr>
          <p:cNvPr id="4" name="Slide Number Placeholder 3"/>
          <p:cNvSpPr>
            <a:spLocks noGrp="1"/>
          </p:cNvSpPr>
          <p:nvPr>
            <p:ph type="sldNum" sz="quarter" idx="10"/>
          </p:nvPr>
        </p:nvSpPr>
        <p:spPr/>
        <p:txBody>
          <a:bodyPr/>
          <a:lstStyle/>
          <a:p>
            <a:fld id="{2E740331-F41C-4801-9FDB-B5F65C91230A}" type="slidenum">
              <a:rPr lang="en-US" smtClean="0"/>
              <a:t>11</a:t>
            </a:fld>
            <a:endParaRPr lang="en-US" dirty="0"/>
          </a:p>
        </p:txBody>
      </p:sp>
    </p:spTree>
    <p:extLst>
      <p:ext uri="{BB962C8B-B14F-4D97-AF65-F5344CB8AC3E}">
        <p14:creationId xmlns:p14="http://schemas.microsoft.com/office/powerpoint/2010/main" val="3204973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4/25/2019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4/25/2019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4/25/2019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0" y="342900"/>
            <a:ext cx="12192000" cy="1104900"/>
          </a:xfrm>
          <a:prstGeom prst="rect">
            <a:avLst/>
          </a:prstGeom>
        </p:spPr>
        <p:txBody>
          <a:bodyPr/>
          <a:lstStyle/>
          <a:p>
            <a:r>
              <a:rPr lang="en-US" dirty="0"/>
              <a:t>Click to edit Master title style</a:t>
            </a:r>
          </a:p>
        </p:txBody>
      </p:sp>
      <p:sp>
        <p:nvSpPr>
          <p:cNvPr id="3" name="Chart Placeholder 2"/>
          <p:cNvSpPr>
            <a:spLocks noGrp="1"/>
          </p:cNvSpPr>
          <p:nvPr>
            <p:ph type="chart" idx="1"/>
          </p:nvPr>
        </p:nvSpPr>
        <p:spPr>
          <a:xfrm>
            <a:off x="812800" y="1524000"/>
            <a:ext cx="10746317" cy="4114800"/>
          </a:xfrm>
          <a:prstGeom prst="rect">
            <a:avLst/>
          </a:prstGeom>
        </p:spPr>
        <p:txBody>
          <a:bodyPr/>
          <a:lstStyle/>
          <a:p>
            <a:pPr lvl="0"/>
            <a:endParaRPr lang="en-US" noProof="0" dirty="0"/>
          </a:p>
        </p:txBody>
      </p:sp>
    </p:spTree>
    <p:extLst>
      <p:ext uri="{BB962C8B-B14F-4D97-AF65-F5344CB8AC3E}">
        <p14:creationId xmlns:p14="http://schemas.microsoft.com/office/powerpoint/2010/main" val="1151017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4/25/2019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4/25/2019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4/25/2019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4/25/2019</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4/25/2019</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4/25/2019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4/25/2019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4/25/2019</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4/25/2019</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hyperlink" Target="http://pe.dadeschools.net/healthliteracy/HS%20Activity%20The%20Crowded%20Bed.pdf" TargetMode="Externa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s://youtu.be/QDhKM8qWWBM" TargetMode="External"/><Relationship Id="rId2" Type="http://schemas.openxmlformats.org/officeDocument/2006/relationships/notesSlide" Target="../notesSlides/notesSlide16.xml"/><Relationship Id="rId1" Type="http://schemas.openxmlformats.org/officeDocument/2006/relationships/slideLayout" Target="../slideLayouts/slideLayout8.xml"/><Relationship Id="rId4" Type="http://schemas.openxmlformats.org/officeDocument/2006/relationships/image" Target="../media/image1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4B5CC49-6FAE-42FA-99B6-A3FDA8C688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27EBE92-1F5A-48C0-87D1-3DE2FFD2CD96}"/>
              </a:ext>
            </a:extLst>
          </p:cNvPr>
          <p:cNvSpPr>
            <a:spLocks noGrp="1"/>
          </p:cNvSpPr>
          <p:nvPr>
            <p:ph type="ctrTitle"/>
          </p:nvPr>
        </p:nvSpPr>
        <p:spPr>
          <a:xfrm>
            <a:off x="1703295" y="1083732"/>
            <a:ext cx="5509628" cy="4690534"/>
          </a:xfrm>
        </p:spPr>
        <p:txBody>
          <a:bodyPr anchor="ctr">
            <a:normAutofit/>
          </a:bodyPr>
          <a:lstStyle/>
          <a:p>
            <a:pPr algn="r"/>
            <a:r>
              <a:rPr lang="en-US" sz="7200" dirty="0">
                <a:solidFill>
                  <a:schemeClr val="tx1">
                    <a:lumMod val="75000"/>
                    <a:lumOff val="25000"/>
                  </a:schemeClr>
                </a:solidFill>
              </a:rPr>
              <a:t>Sexual Health</a:t>
            </a:r>
            <a:br>
              <a:rPr lang="en-US" sz="7200">
                <a:solidFill>
                  <a:schemeClr val="tx1">
                    <a:lumMod val="75000"/>
                    <a:lumOff val="25000"/>
                  </a:schemeClr>
                </a:solidFill>
              </a:rPr>
            </a:br>
            <a:r>
              <a:rPr lang="en-US" sz="7200">
                <a:solidFill>
                  <a:schemeClr val="tx1">
                    <a:lumMod val="75000"/>
                    <a:lumOff val="25000"/>
                  </a:schemeClr>
                </a:solidFill>
              </a:rPr>
              <a:t>Education</a:t>
            </a:r>
          </a:p>
        </p:txBody>
      </p:sp>
      <p:sp>
        <p:nvSpPr>
          <p:cNvPr id="3" name="Subtitle 2">
            <a:extLst>
              <a:ext uri="{FF2B5EF4-FFF2-40B4-BE49-F238E27FC236}">
                <a16:creationId xmlns:a16="http://schemas.microsoft.com/office/drawing/2014/main" id="{DF4D051F-D21A-4DE4-8503-BCCA07B9FAB2}"/>
              </a:ext>
            </a:extLst>
          </p:cNvPr>
          <p:cNvSpPr>
            <a:spLocks noGrp="1"/>
          </p:cNvSpPr>
          <p:nvPr>
            <p:ph type="subTitle" idx="1"/>
          </p:nvPr>
        </p:nvSpPr>
        <p:spPr>
          <a:xfrm>
            <a:off x="7856389" y="1083732"/>
            <a:ext cx="3507654" cy="4690534"/>
          </a:xfrm>
        </p:spPr>
        <p:txBody>
          <a:bodyPr anchor="ctr">
            <a:normAutofit/>
          </a:bodyPr>
          <a:lstStyle/>
          <a:p>
            <a:r>
              <a:rPr lang="en-US" sz="2800" dirty="0">
                <a:solidFill>
                  <a:schemeClr val="tx1">
                    <a:lumMod val="75000"/>
                    <a:lumOff val="25000"/>
                  </a:schemeClr>
                </a:solidFill>
              </a:rPr>
              <a:t>Volusia County Schools</a:t>
            </a:r>
          </a:p>
          <a:p>
            <a:r>
              <a:rPr lang="en-US" sz="2800" dirty="0">
                <a:solidFill>
                  <a:schemeClr val="tx1">
                    <a:lumMod val="75000"/>
                    <a:lumOff val="25000"/>
                  </a:schemeClr>
                </a:solidFill>
              </a:rPr>
              <a:t>Grades 9-12 Abstinence Plus</a:t>
            </a:r>
          </a:p>
        </p:txBody>
      </p:sp>
      <p:sp>
        <p:nvSpPr>
          <p:cNvPr id="10" name="Rectangle 9">
            <a:extLst>
              <a:ext uri="{FF2B5EF4-FFF2-40B4-BE49-F238E27FC236}">
                <a16:creationId xmlns:a16="http://schemas.microsoft.com/office/drawing/2014/main" id="{E6BC9B4A-2119-4645-B4CA-7817D5FAF4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158D888F-D87A-4C3C-BD82-273E4C8C5E8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A2CD81-3BB6-4ED6-A50F-DC14F37A95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577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90987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7" name="Rectangle 16">
            <a:extLst>
              <a:ext uri="{FF2B5EF4-FFF2-40B4-BE49-F238E27FC236}">
                <a16:creationId xmlns:a16="http://schemas.microsoft.com/office/drawing/2014/main" id="{0864E5C9-52C9-4572-AC75-548B9B9C2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5CC6500-4DBD-4C34-BC14-2387FB483B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Title 4">
            <a:extLst>
              <a:ext uri="{FF2B5EF4-FFF2-40B4-BE49-F238E27FC236}">
                <a16:creationId xmlns:a16="http://schemas.microsoft.com/office/drawing/2014/main" id="{77E01F36-3406-4BF7-AC78-5C2D681F94CA}"/>
              </a:ext>
            </a:extLst>
          </p:cNvPr>
          <p:cNvSpPr>
            <a:spLocks noGrp="1"/>
          </p:cNvSpPr>
          <p:nvPr>
            <p:ph type="title"/>
          </p:nvPr>
        </p:nvSpPr>
        <p:spPr>
          <a:xfrm>
            <a:off x="1069849" y="1298448"/>
            <a:ext cx="3258688" cy="3255264"/>
          </a:xfrm>
        </p:spPr>
        <p:txBody>
          <a:bodyPr vert="horz" lIns="91440" tIns="45720" rIns="91440" bIns="45720" rtlCol="0" anchor="b">
            <a:normAutofit/>
          </a:bodyPr>
          <a:lstStyle/>
          <a:p>
            <a:r>
              <a:rPr lang="en-US" sz="5900" spc="-100" dirty="0"/>
              <a:t>Bacterial STI’s</a:t>
            </a:r>
          </a:p>
        </p:txBody>
      </p:sp>
      <p:pic>
        <p:nvPicPr>
          <p:cNvPr id="8" name="Content Placeholder 7" descr="A screenshot of a cell phone&#10;&#10;Description generated with high confidence">
            <a:extLst>
              <a:ext uri="{FF2B5EF4-FFF2-40B4-BE49-F238E27FC236}">
                <a16:creationId xmlns:a16="http://schemas.microsoft.com/office/drawing/2014/main" id="{B0915CE7-5E07-457F-B8BE-310DA370BABF}"/>
              </a:ext>
            </a:extLst>
          </p:cNvPr>
          <p:cNvPicPr>
            <a:picLocks noGrp="1" noChangeAspect="1"/>
          </p:cNvPicPr>
          <p:nvPr>
            <p:ph idx="1"/>
          </p:nvPr>
        </p:nvPicPr>
        <p:blipFill>
          <a:blip r:embed="rId3"/>
          <a:stretch>
            <a:fillRect/>
          </a:stretch>
        </p:blipFill>
        <p:spPr>
          <a:xfrm>
            <a:off x="5120640" y="1231448"/>
            <a:ext cx="6367271" cy="4719186"/>
          </a:xfrm>
          <a:prstGeom prst="rect">
            <a:avLst/>
          </a:prstGeom>
        </p:spPr>
      </p:pic>
      <p:sp>
        <p:nvSpPr>
          <p:cNvPr id="21" name="Rectangle 20">
            <a:extLst>
              <a:ext uri="{FF2B5EF4-FFF2-40B4-BE49-F238E27FC236}">
                <a16:creationId xmlns:a16="http://schemas.microsoft.com/office/drawing/2014/main" id="{4E34A3B6-BAD2-4156-BDC6-4736248BF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extBox 1">
            <a:extLst>
              <a:ext uri="{FF2B5EF4-FFF2-40B4-BE49-F238E27FC236}">
                <a16:creationId xmlns:a16="http://schemas.microsoft.com/office/drawing/2014/main" id="{5F9C52D0-7063-4BCC-9C2B-3B62BFE8B062}"/>
              </a:ext>
            </a:extLst>
          </p:cNvPr>
          <p:cNvSpPr txBox="1"/>
          <p:nvPr/>
        </p:nvSpPr>
        <p:spPr>
          <a:xfrm>
            <a:off x="7680960" y="6089904"/>
            <a:ext cx="3502855" cy="369332"/>
          </a:xfrm>
          <a:prstGeom prst="rect">
            <a:avLst/>
          </a:prstGeom>
          <a:noFill/>
        </p:spPr>
        <p:txBody>
          <a:bodyPr wrap="square" rtlCol="0">
            <a:spAutoFit/>
          </a:bodyPr>
          <a:lstStyle/>
          <a:p>
            <a:r>
              <a:rPr lang="en-US" dirty="0"/>
              <a:t>Source: FL Department of Health</a:t>
            </a:r>
          </a:p>
        </p:txBody>
      </p:sp>
    </p:spTree>
    <p:extLst>
      <p:ext uri="{BB962C8B-B14F-4D97-AF65-F5344CB8AC3E}">
        <p14:creationId xmlns:p14="http://schemas.microsoft.com/office/powerpoint/2010/main" val="121853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D811B-2D71-4085-B546-38DA6B9F0D72}"/>
              </a:ext>
            </a:extLst>
          </p:cNvPr>
          <p:cNvSpPr>
            <a:spLocks noGrp="1"/>
          </p:cNvSpPr>
          <p:nvPr>
            <p:ph type="title"/>
          </p:nvPr>
        </p:nvSpPr>
        <p:spPr/>
        <p:txBody>
          <a:bodyPr/>
          <a:lstStyle/>
          <a:p>
            <a:r>
              <a:rPr lang="en-US" dirty="0"/>
              <a:t>Sexually-transmitted infections</a:t>
            </a:r>
          </a:p>
        </p:txBody>
      </p:sp>
      <p:sp>
        <p:nvSpPr>
          <p:cNvPr id="5" name="Content Placeholder 4">
            <a:extLst>
              <a:ext uri="{FF2B5EF4-FFF2-40B4-BE49-F238E27FC236}">
                <a16:creationId xmlns:a16="http://schemas.microsoft.com/office/drawing/2014/main" id="{8104BD34-5930-4B2D-B2FC-DB4C191A8D5A}"/>
              </a:ext>
            </a:extLst>
          </p:cNvPr>
          <p:cNvSpPr>
            <a:spLocks noGrp="1"/>
          </p:cNvSpPr>
          <p:nvPr>
            <p:ph idx="1"/>
          </p:nvPr>
        </p:nvSpPr>
        <p:spPr/>
        <p:txBody>
          <a:bodyPr/>
          <a:lstStyle/>
          <a:p>
            <a:r>
              <a:rPr lang="en-US" dirty="0"/>
              <a:t>Bacterial STI’s:</a:t>
            </a:r>
          </a:p>
          <a:p>
            <a:pPr lvl="1"/>
            <a:r>
              <a:rPr lang="en-US" dirty="0"/>
              <a:t>Chlamydia</a:t>
            </a:r>
          </a:p>
          <a:p>
            <a:pPr lvl="1"/>
            <a:r>
              <a:rPr lang="en-US" dirty="0"/>
              <a:t>Syphilis</a:t>
            </a:r>
          </a:p>
          <a:p>
            <a:pPr lvl="1"/>
            <a:r>
              <a:rPr lang="en-US" dirty="0"/>
              <a:t>Gonorrhea</a:t>
            </a:r>
          </a:p>
          <a:p>
            <a:r>
              <a:rPr lang="en-US" dirty="0"/>
              <a:t>Viral STI’s:</a:t>
            </a:r>
          </a:p>
          <a:p>
            <a:pPr lvl="1"/>
            <a:r>
              <a:rPr lang="en-US" dirty="0"/>
              <a:t>Genital warts/Human Papilloma Virus (HPV) </a:t>
            </a:r>
          </a:p>
          <a:p>
            <a:pPr lvl="1"/>
            <a:r>
              <a:rPr lang="en-US" dirty="0"/>
              <a:t>Herpes</a:t>
            </a:r>
          </a:p>
          <a:p>
            <a:pPr lvl="1"/>
            <a:r>
              <a:rPr lang="en-US" dirty="0"/>
              <a:t>HIV/AIDS</a:t>
            </a:r>
          </a:p>
          <a:p>
            <a:endParaRPr lang="en-US" dirty="0"/>
          </a:p>
        </p:txBody>
      </p:sp>
      <p:sp>
        <p:nvSpPr>
          <p:cNvPr id="6" name="Text Placeholder 5">
            <a:extLst>
              <a:ext uri="{FF2B5EF4-FFF2-40B4-BE49-F238E27FC236}">
                <a16:creationId xmlns:a16="http://schemas.microsoft.com/office/drawing/2014/main" id="{59476209-D3B2-45CD-8737-4AA50CF5A4E9}"/>
              </a:ext>
            </a:extLst>
          </p:cNvPr>
          <p:cNvSpPr>
            <a:spLocks noGrp="1"/>
          </p:cNvSpPr>
          <p:nvPr>
            <p:ph type="body" sz="half" idx="2"/>
          </p:nvPr>
        </p:nvSpPr>
        <p:spPr/>
        <p:txBody>
          <a:bodyPr/>
          <a:lstStyle/>
          <a:p>
            <a:pPr marL="285750" indent="-285750">
              <a:buFontTx/>
              <a:buChar char="-"/>
            </a:pPr>
            <a:r>
              <a:rPr lang="en-US" dirty="0"/>
              <a:t>Bacterial STI’s can be cured with antibiotics.</a:t>
            </a:r>
          </a:p>
          <a:p>
            <a:pPr marL="285750" indent="-285750">
              <a:buFontTx/>
              <a:buChar char="-"/>
            </a:pPr>
            <a:r>
              <a:rPr lang="en-US" dirty="0"/>
              <a:t>Viral STI’s cannot be cured.  They can only be controlled.  Once you contact a viral STI, you will have it for the rest of your life.</a:t>
            </a:r>
          </a:p>
        </p:txBody>
      </p:sp>
    </p:spTree>
    <p:extLst>
      <p:ext uri="{BB962C8B-B14F-4D97-AF65-F5344CB8AC3E}">
        <p14:creationId xmlns:p14="http://schemas.microsoft.com/office/powerpoint/2010/main" val="3305025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7E01F36-3406-4BF7-AC78-5C2D681F94CA}"/>
              </a:ext>
            </a:extLst>
          </p:cNvPr>
          <p:cNvSpPr>
            <a:spLocks noGrp="1"/>
          </p:cNvSpPr>
          <p:nvPr>
            <p:ph type="title"/>
          </p:nvPr>
        </p:nvSpPr>
        <p:spPr>
          <a:xfrm>
            <a:off x="252919" y="1123837"/>
            <a:ext cx="3193666" cy="4601183"/>
          </a:xfrm>
        </p:spPr>
        <p:txBody>
          <a:bodyPr vert="horz" lIns="91440" tIns="45720" rIns="91440" bIns="45720" rtlCol="0" anchor="b">
            <a:normAutofit/>
          </a:bodyPr>
          <a:lstStyle/>
          <a:p>
            <a:r>
              <a:rPr lang="en-US" sz="5900" spc="-100" dirty="0"/>
              <a:t>AIDS infections</a:t>
            </a:r>
            <a:br>
              <a:rPr lang="en-US" sz="5900" spc="-100" dirty="0"/>
            </a:br>
            <a:endParaRPr lang="en-US" sz="5900" spc="-100" dirty="0"/>
          </a:p>
        </p:txBody>
      </p:sp>
      <p:sp>
        <p:nvSpPr>
          <p:cNvPr id="2" name="TextBox 1">
            <a:extLst>
              <a:ext uri="{FF2B5EF4-FFF2-40B4-BE49-F238E27FC236}">
                <a16:creationId xmlns:a16="http://schemas.microsoft.com/office/drawing/2014/main" id="{5F9C52D0-7063-4BCC-9C2B-3B62BFE8B062}"/>
              </a:ext>
            </a:extLst>
          </p:cNvPr>
          <p:cNvSpPr txBox="1"/>
          <p:nvPr/>
        </p:nvSpPr>
        <p:spPr>
          <a:xfrm>
            <a:off x="7680960" y="6089904"/>
            <a:ext cx="3502855" cy="369332"/>
          </a:xfrm>
          <a:prstGeom prst="rect">
            <a:avLst/>
          </a:prstGeom>
          <a:noFill/>
        </p:spPr>
        <p:txBody>
          <a:bodyPr wrap="square" rtlCol="0">
            <a:spAutoFit/>
          </a:bodyPr>
          <a:lstStyle/>
          <a:p>
            <a:r>
              <a:rPr lang="en-US" dirty="0"/>
              <a:t>Source: FL Department of Health</a:t>
            </a:r>
          </a:p>
        </p:txBody>
      </p:sp>
      <p:pic>
        <p:nvPicPr>
          <p:cNvPr id="7" name="Content Placeholder 6" descr="A close up of a map&#10;&#10;Description generated with high confidence">
            <a:extLst>
              <a:ext uri="{FF2B5EF4-FFF2-40B4-BE49-F238E27FC236}">
                <a16:creationId xmlns:a16="http://schemas.microsoft.com/office/drawing/2014/main" id="{3A6498BA-DABC-4C3A-92E2-1C4BF35361F1}"/>
              </a:ext>
            </a:extLst>
          </p:cNvPr>
          <p:cNvPicPr>
            <a:picLocks noGrp="1" noChangeAspect="1"/>
          </p:cNvPicPr>
          <p:nvPr>
            <p:ph idx="1"/>
          </p:nvPr>
        </p:nvPicPr>
        <p:blipFill>
          <a:blip r:embed="rId3"/>
          <a:stretch>
            <a:fillRect/>
          </a:stretch>
        </p:blipFill>
        <p:spPr>
          <a:xfrm>
            <a:off x="4398017" y="580662"/>
            <a:ext cx="6565886" cy="5336590"/>
          </a:xfrm>
        </p:spPr>
      </p:pic>
    </p:spTree>
    <p:extLst>
      <p:ext uri="{BB962C8B-B14F-4D97-AF65-F5344CB8AC3E}">
        <p14:creationId xmlns:p14="http://schemas.microsoft.com/office/powerpoint/2010/main" val="1230365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D82AA-9EA2-4FB6-968B-464B73C52BCA}"/>
              </a:ext>
            </a:extLst>
          </p:cNvPr>
          <p:cNvSpPr>
            <a:spLocks noGrp="1"/>
          </p:cNvSpPr>
          <p:nvPr>
            <p:ph type="title"/>
          </p:nvPr>
        </p:nvSpPr>
        <p:spPr>
          <a:xfrm>
            <a:off x="256032" y="1143000"/>
            <a:ext cx="3066288" cy="2377440"/>
          </a:xfrm>
        </p:spPr>
        <p:txBody>
          <a:bodyPr>
            <a:normAutofit/>
          </a:bodyPr>
          <a:lstStyle/>
          <a:p>
            <a:pPr algn="ctr"/>
            <a:r>
              <a:rPr lang="en-US" sz="4000" dirty="0"/>
              <a:t>Transmission of</a:t>
            </a:r>
            <a:br>
              <a:rPr lang="en-US" sz="4000" dirty="0"/>
            </a:br>
            <a:r>
              <a:rPr lang="en-US" sz="4000" dirty="0"/>
              <a:t>HIV/AIDS</a:t>
            </a:r>
          </a:p>
        </p:txBody>
      </p:sp>
      <p:sp>
        <p:nvSpPr>
          <p:cNvPr id="3" name="Content Placeholder 2">
            <a:extLst>
              <a:ext uri="{FF2B5EF4-FFF2-40B4-BE49-F238E27FC236}">
                <a16:creationId xmlns:a16="http://schemas.microsoft.com/office/drawing/2014/main" id="{32F568FA-716A-4793-A8C0-D0881C6C4BC9}"/>
              </a:ext>
            </a:extLst>
          </p:cNvPr>
          <p:cNvSpPr>
            <a:spLocks noGrp="1"/>
          </p:cNvSpPr>
          <p:nvPr>
            <p:ph idx="1"/>
          </p:nvPr>
        </p:nvSpPr>
        <p:spPr/>
        <p:txBody>
          <a:bodyPr/>
          <a:lstStyle/>
          <a:p>
            <a:r>
              <a:rPr lang="en-US" sz="3600" dirty="0"/>
              <a:t>Blood</a:t>
            </a:r>
          </a:p>
          <a:p>
            <a:r>
              <a:rPr lang="en-US" sz="3600" dirty="0"/>
              <a:t>Breast milk </a:t>
            </a:r>
          </a:p>
          <a:p>
            <a:r>
              <a:rPr lang="en-US" sz="3600" dirty="0"/>
              <a:t>Genital fluids</a:t>
            </a:r>
          </a:p>
          <a:p>
            <a:pPr marL="0" indent="0">
              <a:buNone/>
            </a:pPr>
            <a:endParaRPr lang="en-US" dirty="0"/>
          </a:p>
        </p:txBody>
      </p:sp>
      <p:sp>
        <p:nvSpPr>
          <p:cNvPr id="4" name="Text Placeholder 3">
            <a:extLst>
              <a:ext uri="{FF2B5EF4-FFF2-40B4-BE49-F238E27FC236}">
                <a16:creationId xmlns:a16="http://schemas.microsoft.com/office/drawing/2014/main" id="{57052445-F3EA-4728-9E87-638BC061BA99}"/>
              </a:ext>
            </a:extLst>
          </p:cNvPr>
          <p:cNvSpPr>
            <a:spLocks noGrp="1"/>
          </p:cNvSpPr>
          <p:nvPr>
            <p:ph type="body" sz="half" idx="2"/>
          </p:nvPr>
        </p:nvSpPr>
        <p:spPr/>
        <p:txBody>
          <a:bodyPr>
            <a:normAutofit/>
          </a:bodyPr>
          <a:lstStyle/>
          <a:p>
            <a:r>
              <a:rPr lang="en-US" sz="2000" dirty="0"/>
              <a:t>Three ways HIV/AIDS can be transmitted.</a:t>
            </a:r>
          </a:p>
        </p:txBody>
      </p:sp>
    </p:spTree>
    <p:extLst>
      <p:ext uri="{BB962C8B-B14F-4D97-AF65-F5344CB8AC3E}">
        <p14:creationId xmlns:p14="http://schemas.microsoft.com/office/powerpoint/2010/main" val="40522227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2852A-B6FA-41A9-8CA3-A9A1E2B54412}"/>
              </a:ext>
            </a:extLst>
          </p:cNvPr>
          <p:cNvSpPr>
            <a:spLocks noGrp="1"/>
          </p:cNvSpPr>
          <p:nvPr>
            <p:ph type="title"/>
          </p:nvPr>
        </p:nvSpPr>
        <p:spPr/>
        <p:txBody>
          <a:bodyPr/>
          <a:lstStyle/>
          <a:p>
            <a:r>
              <a:rPr lang="en-US" dirty="0"/>
              <a:t>How do we prevent the spread of HIV/AIDS?</a:t>
            </a:r>
          </a:p>
        </p:txBody>
      </p:sp>
      <p:sp>
        <p:nvSpPr>
          <p:cNvPr id="3" name="Content Placeholder 2">
            <a:extLst>
              <a:ext uri="{FF2B5EF4-FFF2-40B4-BE49-F238E27FC236}">
                <a16:creationId xmlns:a16="http://schemas.microsoft.com/office/drawing/2014/main" id="{020D441F-2593-439D-A4AD-B55A13FECE84}"/>
              </a:ext>
            </a:extLst>
          </p:cNvPr>
          <p:cNvSpPr>
            <a:spLocks noGrp="1"/>
          </p:cNvSpPr>
          <p:nvPr>
            <p:ph idx="1"/>
          </p:nvPr>
        </p:nvSpPr>
        <p:spPr/>
        <p:txBody>
          <a:bodyPr/>
          <a:lstStyle/>
          <a:p>
            <a:r>
              <a:rPr lang="en-US" dirty="0"/>
              <a:t>Universal precautions when dealing with blood (Latex gloves)</a:t>
            </a:r>
          </a:p>
          <a:p>
            <a:r>
              <a:rPr lang="en-US" dirty="0"/>
              <a:t>Abstinence from sexual behavior</a:t>
            </a:r>
          </a:p>
          <a:p>
            <a:r>
              <a:rPr lang="en-US" dirty="0"/>
              <a:t>Consistent and correct condom use </a:t>
            </a:r>
          </a:p>
          <a:p>
            <a:r>
              <a:rPr lang="en-US" dirty="0"/>
              <a:t>Medication for infected mother to prevent infection to child</a:t>
            </a:r>
          </a:p>
          <a:p>
            <a:endParaRPr lang="en-US" dirty="0"/>
          </a:p>
        </p:txBody>
      </p:sp>
    </p:spTree>
    <p:extLst>
      <p:ext uri="{BB962C8B-B14F-4D97-AF65-F5344CB8AC3E}">
        <p14:creationId xmlns:p14="http://schemas.microsoft.com/office/powerpoint/2010/main" val="3330668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47AEA-EC98-4994-871E-AD81F5DE7B94}"/>
              </a:ext>
            </a:extLst>
          </p:cNvPr>
          <p:cNvSpPr>
            <a:spLocks noGrp="1"/>
          </p:cNvSpPr>
          <p:nvPr>
            <p:ph type="title"/>
          </p:nvPr>
        </p:nvSpPr>
        <p:spPr>
          <a:xfrm>
            <a:off x="252919" y="1123837"/>
            <a:ext cx="2947482" cy="4601183"/>
          </a:xfrm>
        </p:spPr>
        <p:txBody>
          <a:bodyPr>
            <a:normAutofit/>
          </a:bodyPr>
          <a:lstStyle/>
          <a:p>
            <a:r>
              <a:rPr lang="en-US" dirty="0"/>
              <a:t>True or False?</a:t>
            </a:r>
          </a:p>
        </p:txBody>
      </p:sp>
      <p:graphicFrame>
        <p:nvGraphicFramePr>
          <p:cNvPr id="7" name="Content Placeholder 2">
            <a:extLst>
              <a:ext uri="{FF2B5EF4-FFF2-40B4-BE49-F238E27FC236}">
                <a16:creationId xmlns:a16="http://schemas.microsoft.com/office/drawing/2014/main" id="{59B7FA9D-67A9-4C76-868E-A0CB84E27B16}"/>
              </a:ext>
            </a:extLst>
          </p:cNvPr>
          <p:cNvGraphicFramePr>
            <a:graphicFrameLocks noGrp="1"/>
          </p:cNvGraphicFramePr>
          <p:nvPr>
            <p:ph idx="1"/>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275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5" name="Rectangle 14">
            <a:extLst>
              <a:ext uri="{FF2B5EF4-FFF2-40B4-BE49-F238E27FC236}">
                <a16:creationId xmlns:a16="http://schemas.microsoft.com/office/drawing/2014/main" id="{0864E5C9-52C9-4572-AC75-548B9B9C2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5CC6500-4DBD-4C34-BC14-2387FB483B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BF771A9-C9D8-463C-984F-D84D4ED47495}"/>
              </a:ext>
            </a:extLst>
          </p:cNvPr>
          <p:cNvSpPr>
            <a:spLocks noGrp="1"/>
          </p:cNvSpPr>
          <p:nvPr>
            <p:ph type="title"/>
          </p:nvPr>
        </p:nvSpPr>
        <p:spPr>
          <a:xfrm>
            <a:off x="1069849" y="1298448"/>
            <a:ext cx="3258688" cy="3255264"/>
          </a:xfrm>
        </p:spPr>
        <p:txBody>
          <a:bodyPr vert="horz" lIns="91440" tIns="45720" rIns="91440" bIns="45720" rtlCol="0" anchor="b">
            <a:normAutofit/>
          </a:bodyPr>
          <a:lstStyle/>
          <a:p>
            <a:r>
              <a:rPr lang="en-US" sz="5900" spc="-100"/>
              <a:t>The Crowded Bed</a:t>
            </a:r>
          </a:p>
        </p:txBody>
      </p:sp>
      <p:pic>
        <p:nvPicPr>
          <p:cNvPr id="6" name="Content Placeholder 5" descr="A group of people posing for a photo&#10;&#10;Description generated with very high confidence">
            <a:extLst>
              <a:ext uri="{FF2B5EF4-FFF2-40B4-BE49-F238E27FC236}">
                <a16:creationId xmlns:a16="http://schemas.microsoft.com/office/drawing/2014/main" id="{4E844313-1CB5-4830-8007-182243C225EF}"/>
              </a:ext>
            </a:extLst>
          </p:cNvPr>
          <p:cNvPicPr>
            <a:picLocks noGrp="1" noChangeAspect="1"/>
          </p:cNvPicPr>
          <p:nvPr>
            <p:ph idx="1"/>
          </p:nvPr>
        </p:nvPicPr>
        <p:blipFill>
          <a:blip r:embed="rId3"/>
          <a:stretch>
            <a:fillRect/>
          </a:stretch>
        </p:blipFill>
        <p:spPr>
          <a:xfrm>
            <a:off x="5120640" y="1306359"/>
            <a:ext cx="6367271" cy="4237129"/>
          </a:xfrm>
          <a:prstGeom prst="rect">
            <a:avLst/>
          </a:prstGeom>
        </p:spPr>
      </p:pic>
      <p:sp>
        <p:nvSpPr>
          <p:cNvPr id="19" name="Rectangle 18">
            <a:extLst>
              <a:ext uri="{FF2B5EF4-FFF2-40B4-BE49-F238E27FC236}">
                <a16:creationId xmlns:a16="http://schemas.microsoft.com/office/drawing/2014/main" id="{4E34A3B6-BAD2-4156-BDC6-4736248BF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Box 2">
            <a:extLst>
              <a:ext uri="{FF2B5EF4-FFF2-40B4-BE49-F238E27FC236}">
                <a16:creationId xmlns:a16="http://schemas.microsoft.com/office/drawing/2014/main" id="{B4F7DE37-BD22-4C0D-8FE1-0D6D2492F45C}"/>
              </a:ext>
            </a:extLst>
          </p:cNvPr>
          <p:cNvSpPr txBox="1"/>
          <p:nvPr/>
        </p:nvSpPr>
        <p:spPr>
          <a:xfrm>
            <a:off x="2120442" y="6107668"/>
            <a:ext cx="9587991" cy="369332"/>
          </a:xfrm>
          <a:prstGeom prst="rect">
            <a:avLst/>
          </a:prstGeom>
          <a:noFill/>
        </p:spPr>
        <p:txBody>
          <a:bodyPr wrap="square" rtlCol="0">
            <a:spAutoFit/>
          </a:bodyPr>
          <a:lstStyle/>
          <a:p>
            <a:r>
              <a:rPr lang="en-US">
                <a:hlinkClick r:id="rId4"/>
              </a:rPr>
              <a:t>http://pe.dadeschools.net/healthliteracy/HS%20Activity%20The%20Crowded%20Bed.pdf</a:t>
            </a:r>
            <a:endParaRPr lang="en-US" dirty="0"/>
          </a:p>
        </p:txBody>
      </p:sp>
    </p:spTree>
    <p:extLst>
      <p:ext uri="{BB962C8B-B14F-4D97-AF65-F5344CB8AC3E}">
        <p14:creationId xmlns:p14="http://schemas.microsoft.com/office/powerpoint/2010/main" val="3700692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ing1"/>
          <p:cNvSpPr txBox="1"/>
          <p:nvPr/>
        </p:nvSpPr>
        <p:spPr>
          <a:xfrm>
            <a:off x="1981200" y="365761"/>
            <a:ext cx="8229600" cy="646331"/>
          </a:xfrm>
          <a:prstGeom prst="rect">
            <a:avLst/>
          </a:prstGeom>
          <a:noFill/>
        </p:spPr>
        <p:txBody>
          <a:bodyPr wrap="square" rtlCol="0">
            <a:spAutoFit/>
          </a:bodyPr>
          <a:lstStyle/>
          <a:p>
            <a:pPr algn="ctr"/>
            <a:r>
              <a:rPr lang="en-US" b="1" dirty="0"/>
              <a:t>Percentage of High School Students Who Experienced Sexual Dating Violence,* by Sex,</a:t>
            </a:r>
            <a:r>
              <a:rPr lang="en-US" sz="1700" b="1" baseline="40000" dirty="0"/>
              <a:t>†</a:t>
            </a:r>
            <a:r>
              <a:rPr lang="en-US" b="1" dirty="0"/>
              <a:t> Grade, and Race/Ethnicity, 2017</a:t>
            </a:r>
          </a:p>
        </p:txBody>
      </p:sp>
      <p:sp>
        <p:nvSpPr>
          <p:cNvPr id="4" name="Footnote1"/>
          <p:cNvSpPr txBox="1"/>
          <p:nvPr/>
        </p:nvSpPr>
        <p:spPr>
          <a:xfrm>
            <a:off x="1905000" y="5044381"/>
            <a:ext cx="8382000" cy="1384995"/>
          </a:xfrm>
          <a:prstGeom prst="rect">
            <a:avLst/>
          </a:prstGeom>
          <a:noFill/>
        </p:spPr>
        <p:txBody>
          <a:bodyPr wrap="square" rtlCol="0" anchor="b" anchorCtr="0">
            <a:spAutoFit/>
          </a:bodyPr>
          <a:lstStyle/>
          <a:p>
            <a:r>
              <a:rPr lang="en-US" sz="1200" dirty="0"/>
              <a:t>*</a:t>
            </a:r>
            <a:r>
              <a:rPr lang="en-US" sz="1200" b="1" dirty="0"/>
              <a:t>Being forced by someone they were dating or going out with to do sexual things (counting such things as kissing, touching, or being physically forced to have sexual intercourse) that they did not want to</a:t>
            </a:r>
            <a:r>
              <a:rPr lang="en-US" sz="1200" dirty="0"/>
              <a:t>, one or more times during the 12 months before the survey, among students who dated or went out with someone during the 12 months before the survey</a:t>
            </a:r>
          </a:p>
          <a:p>
            <a:r>
              <a:rPr lang="en-US" sz="1200" b="1" baseline="50000" dirty="0"/>
              <a:t>†</a:t>
            </a:r>
            <a:r>
              <a:rPr lang="en-US" sz="1200" dirty="0"/>
              <a:t>F &gt; M (Based on t-test analysis, p &lt; 0.05.)</a:t>
            </a:r>
          </a:p>
          <a:p>
            <a:r>
              <a:rPr lang="en-US" sz="1200" dirty="0"/>
              <a:t>All Hispanic students are included in the Hispanic category.  All other races are non-Hispanic.</a:t>
            </a:r>
          </a:p>
          <a:p>
            <a:r>
              <a:rPr lang="en-US" sz="1200" dirty="0"/>
              <a:t>Missing bar indicates fewer than 100 students in this subgroup.</a:t>
            </a:r>
          </a:p>
          <a:p>
            <a:r>
              <a:rPr lang="en-US" sz="1200" dirty="0"/>
              <a:t>Note: This graph contains weighted results.</a:t>
            </a:r>
          </a:p>
        </p:txBody>
      </p:sp>
      <p:sp>
        <p:nvSpPr>
          <p:cNvPr id="3" name="SiteFooter1"/>
          <p:cNvSpPr txBox="1"/>
          <p:nvPr/>
        </p:nvSpPr>
        <p:spPr>
          <a:xfrm>
            <a:off x="1828800" y="6495433"/>
            <a:ext cx="8592378" cy="338554"/>
          </a:xfrm>
          <a:prstGeom prst="rect">
            <a:avLst/>
          </a:prstGeom>
          <a:noFill/>
        </p:spPr>
        <p:txBody>
          <a:bodyPr wrap="square" rtlCol="0">
            <a:spAutoFit/>
          </a:bodyPr>
          <a:lstStyle/>
          <a:p>
            <a:pPr algn="r"/>
            <a:r>
              <a:rPr lang="en-US" sz="1600" i="1" dirty="0"/>
              <a:t>Florida - YRBS, 2017 - QN21</a:t>
            </a:r>
          </a:p>
        </p:txBody>
      </p:sp>
      <p:graphicFrame>
        <p:nvGraphicFramePr>
          <p:cNvPr id="9" name="Chart Placeholder 8"/>
          <p:cNvGraphicFramePr>
            <a:graphicFrameLocks noGrp="1"/>
          </p:cNvGraphicFramePr>
          <p:nvPr>
            <p:ph type="chart" idx="4294967295"/>
          </p:nvPr>
        </p:nvGraphicFramePr>
        <p:xfrm>
          <a:off x="0" y="1527175"/>
          <a:ext cx="8745538" cy="3657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ing1"/>
          <p:cNvSpPr txBox="1"/>
          <p:nvPr/>
        </p:nvSpPr>
        <p:spPr>
          <a:xfrm>
            <a:off x="1981200" y="365761"/>
            <a:ext cx="8229600" cy="646331"/>
          </a:xfrm>
          <a:prstGeom prst="rect">
            <a:avLst/>
          </a:prstGeom>
          <a:noFill/>
        </p:spPr>
        <p:txBody>
          <a:bodyPr wrap="square" rtlCol="0">
            <a:spAutoFit/>
          </a:bodyPr>
          <a:lstStyle/>
          <a:p>
            <a:pPr algn="ctr"/>
            <a:r>
              <a:rPr lang="en-US" b="1" dirty="0"/>
              <a:t>Percentage of High School Students Who Experienced Sexual Violence,* by Sex,</a:t>
            </a:r>
            <a:r>
              <a:rPr lang="en-US" sz="1700" b="1" baseline="40000" dirty="0"/>
              <a:t>†</a:t>
            </a:r>
            <a:r>
              <a:rPr lang="en-US" b="1" dirty="0"/>
              <a:t> Grade, and Race/Ethnicity, 2017</a:t>
            </a:r>
          </a:p>
        </p:txBody>
      </p:sp>
      <p:sp>
        <p:nvSpPr>
          <p:cNvPr id="4" name="Footnote1"/>
          <p:cNvSpPr txBox="1"/>
          <p:nvPr/>
        </p:nvSpPr>
        <p:spPr>
          <a:xfrm>
            <a:off x="1905000" y="5413713"/>
            <a:ext cx="8382000" cy="1015663"/>
          </a:xfrm>
          <a:prstGeom prst="rect">
            <a:avLst/>
          </a:prstGeom>
          <a:noFill/>
        </p:spPr>
        <p:txBody>
          <a:bodyPr wrap="square" rtlCol="0" anchor="b" anchorCtr="0">
            <a:spAutoFit/>
          </a:bodyPr>
          <a:lstStyle/>
          <a:p>
            <a:r>
              <a:rPr lang="en-US" sz="1200" dirty="0"/>
              <a:t>*</a:t>
            </a:r>
            <a:r>
              <a:rPr lang="en-US" sz="1200" b="1" dirty="0"/>
              <a:t>Being forced by anyone to do sexual things [counting such things as kissing, touching, or being physically forced to have sexual intercourse] that they did not want to</a:t>
            </a:r>
            <a:r>
              <a:rPr lang="en-US" sz="1200" dirty="0"/>
              <a:t>, one or more times during the 12 months before the survey</a:t>
            </a:r>
          </a:p>
          <a:p>
            <a:r>
              <a:rPr lang="en-US" sz="1200" b="1" baseline="50000" dirty="0"/>
              <a:t>†</a:t>
            </a:r>
            <a:r>
              <a:rPr lang="en-US" sz="1200" dirty="0"/>
              <a:t>F &gt; M (Based on t-test analysis, p &lt; 0.05.)</a:t>
            </a:r>
          </a:p>
          <a:p>
            <a:r>
              <a:rPr lang="en-US" sz="1200" dirty="0"/>
              <a:t>All Hispanic students are included in the Hispanic category.  All other races are non-Hispanic.</a:t>
            </a:r>
          </a:p>
          <a:p>
            <a:r>
              <a:rPr lang="en-US" sz="1200" dirty="0"/>
              <a:t>Note: This graph contains weighted results.</a:t>
            </a:r>
          </a:p>
        </p:txBody>
      </p:sp>
      <p:sp>
        <p:nvSpPr>
          <p:cNvPr id="3" name="SiteFooter1"/>
          <p:cNvSpPr txBox="1"/>
          <p:nvPr/>
        </p:nvSpPr>
        <p:spPr>
          <a:xfrm>
            <a:off x="1828800" y="6495433"/>
            <a:ext cx="8592378" cy="338554"/>
          </a:xfrm>
          <a:prstGeom prst="rect">
            <a:avLst/>
          </a:prstGeom>
          <a:noFill/>
        </p:spPr>
        <p:txBody>
          <a:bodyPr wrap="square" rtlCol="0">
            <a:spAutoFit/>
          </a:bodyPr>
          <a:lstStyle/>
          <a:p>
            <a:pPr algn="r"/>
            <a:r>
              <a:rPr lang="en-US" sz="1600" i="1" dirty="0"/>
              <a:t>Florida - YRBS, 2017 - QN20</a:t>
            </a:r>
          </a:p>
        </p:txBody>
      </p:sp>
      <p:graphicFrame>
        <p:nvGraphicFramePr>
          <p:cNvPr id="9" name="Chart Placeholder 8"/>
          <p:cNvGraphicFramePr>
            <a:graphicFrameLocks noGrp="1"/>
          </p:cNvGraphicFramePr>
          <p:nvPr>
            <p:ph type="chart" idx="4294967295"/>
          </p:nvPr>
        </p:nvGraphicFramePr>
        <p:xfrm>
          <a:off x="0" y="1527175"/>
          <a:ext cx="8745538" cy="3657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17115F77-2FAE-4CA7-9A7F-10D5F2C8F8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a:extLst>
              <a:ext uri="{FF2B5EF4-FFF2-40B4-BE49-F238E27FC236}">
                <a16:creationId xmlns:a16="http://schemas.microsoft.com/office/drawing/2014/main" id="{5CD4C046-A04C-46CC-AFA3-6B0621F62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8" name="Rectangle 27">
            <a:extLst>
              <a:ext uri="{FF2B5EF4-FFF2-40B4-BE49-F238E27FC236}">
                <a16:creationId xmlns:a16="http://schemas.microsoft.com/office/drawing/2014/main" id="{66C7A97A-A7DE-4DFB-8542-1E4BF24C7D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E111DB0-3D73-4D20-9D57-CEF5A0D86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6B85AB4-46B6-46E5-B16F-AA2BB0D4DA08}"/>
              </a:ext>
            </a:extLst>
          </p:cNvPr>
          <p:cNvSpPr>
            <a:spLocks noGrp="1"/>
          </p:cNvSpPr>
          <p:nvPr>
            <p:ph type="title"/>
          </p:nvPr>
        </p:nvSpPr>
        <p:spPr>
          <a:xfrm>
            <a:off x="643467" y="1298448"/>
            <a:ext cx="3685070" cy="3255264"/>
          </a:xfrm>
        </p:spPr>
        <p:txBody>
          <a:bodyPr vert="horz" lIns="91440" tIns="45720" rIns="91440" bIns="45720" rtlCol="0" anchor="b">
            <a:normAutofit/>
          </a:bodyPr>
          <a:lstStyle/>
          <a:p>
            <a:r>
              <a:rPr lang="en-US" sz="5900" spc="-100"/>
              <a:t>What is consent?</a:t>
            </a:r>
          </a:p>
        </p:txBody>
      </p:sp>
      <p:sp>
        <p:nvSpPr>
          <p:cNvPr id="4" name="Text Placeholder 3">
            <a:extLst>
              <a:ext uri="{FF2B5EF4-FFF2-40B4-BE49-F238E27FC236}">
                <a16:creationId xmlns:a16="http://schemas.microsoft.com/office/drawing/2014/main" id="{AFA681D3-6EEF-4F0C-BFB7-7A76548BB790}"/>
              </a:ext>
            </a:extLst>
          </p:cNvPr>
          <p:cNvSpPr>
            <a:spLocks noGrp="1"/>
          </p:cNvSpPr>
          <p:nvPr>
            <p:ph type="body" sz="half" idx="2"/>
          </p:nvPr>
        </p:nvSpPr>
        <p:spPr>
          <a:xfrm>
            <a:off x="4875066" y="5508728"/>
            <a:ext cx="6516247" cy="914400"/>
          </a:xfrm>
        </p:spPr>
        <p:txBody>
          <a:bodyPr vert="horz" lIns="91440" tIns="45720" rIns="91440" bIns="45720" rtlCol="0" anchor="t">
            <a:noAutofit/>
          </a:bodyPr>
          <a:lstStyle/>
          <a:p>
            <a:pPr>
              <a:lnSpc>
                <a:spcPct val="90000"/>
              </a:lnSpc>
            </a:pPr>
            <a:r>
              <a:rPr lang="en-US" sz="3200" dirty="0">
                <a:hlinkClick r:id="rId3"/>
              </a:rPr>
              <a:t>https://youtu.be/QDhKM8qWWBM</a:t>
            </a:r>
            <a:endParaRPr lang="en-US" sz="3200" dirty="0">
              <a:solidFill>
                <a:schemeClr val="accent1">
                  <a:lumMod val="20000"/>
                  <a:lumOff val="80000"/>
                </a:schemeClr>
              </a:solidFill>
            </a:endParaRPr>
          </a:p>
        </p:txBody>
      </p:sp>
      <p:pic>
        <p:nvPicPr>
          <p:cNvPr id="10" name="Content Placeholder 9">
            <a:extLst>
              <a:ext uri="{FF2B5EF4-FFF2-40B4-BE49-F238E27FC236}">
                <a16:creationId xmlns:a16="http://schemas.microsoft.com/office/drawing/2014/main" id="{3E042FFA-4B20-49A8-89B9-B42E136C0662}"/>
              </a:ext>
            </a:extLst>
          </p:cNvPr>
          <p:cNvPicPr>
            <a:picLocks noGrp="1" noChangeAspect="1"/>
          </p:cNvPicPr>
          <p:nvPr>
            <p:ph idx="1"/>
          </p:nvPr>
        </p:nvPicPr>
        <p:blipFill rotWithShape="1">
          <a:blip r:embed="rId4"/>
          <a:srcRect l="2508" r="4026" b="1"/>
          <a:stretch/>
        </p:blipFill>
        <p:spPr>
          <a:xfrm>
            <a:off x="5024043" y="89039"/>
            <a:ext cx="6367271" cy="5330650"/>
          </a:xfrm>
          <a:prstGeom prst="rect">
            <a:avLst/>
          </a:prstGeom>
        </p:spPr>
      </p:pic>
      <p:sp>
        <p:nvSpPr>
          <p:cNvPr id="32" name="Rectangle 31">
            <a:extLst>
              <a:ext uri="{FF2B5EF4-FFF2-40B4-BE49-F238E27FC236}">
                <a16:creationId xmlns:a16="http://schemas.microsoft.com/office/drawing/2014/main" id="{027ADCA0-A066-4B16-8E1F-3C2483947B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44240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9DA9CA0-0182-42CB-9443-54A4B0519037}"/>
              </a:ext>
            </a:extLst>
          </p:cNvPr>
          <p:cNvSpPr>
            <a:spLocks noGrp="1"/>
          </p:cNvSpPr>
          <p:nvPr>
            <p:ph type="title"/>
          </p:nvPr>
        </p:nvSpPr>
        <p:spPr/>
        <p:txBody>
          <a:bodyPr/>
          <a:lstStyle/>
          <a:p>
            <a:r>
              <a:rPr lang="en-US" dirty="0"/>
              <a:t>In this lesson, we will:</a:t>
            </a:r>
          </a:p>
        </p:txBody>
      </p:sp>
      <p:sp>
        <p:nvSpPr>
          <p:cNvPr id="8" name="Content Placeholder 7">
            <a:extLst>
              <a:ext uri="{FF2B5EF4-FFF2-40B4-BE49-F238E27FC236}">
                <a16:creationId xmlns:a16="http://schemas.microsoft.com/office/drawing/2014/main" id="{63B2E26A-CA5C-4F96-8B09-CC88C1CC19F7}"/>
              </a:ext>
            </a:extLst>
          </p:cNvPr>
          <p:cNvSpPr>
            <a:spLocks noGrp="1"/>
          </p:cNvSpPr>
          <p:nvPr>
            <p:ph idx="1"/>
          </p:nvPr>
        </p:nvSpPr>
        <p:spPr/>
        <p:txBody>
          <a:bodyPr/>
          <a:lstStyle/>
          <a:p>
            <a:r>
              <a:rPr lang="en-US" dirty="0"/>
              <a:t>Review what we’ve learned in Grade 4 to now</a:t>
            </a:r>
          </a:p>
          <a:p>
            <a:r>
              <a:rPr lang="en-US" dirty="0"/>
              <a:t>Look at local high schoolers’ behavior and knowledge</a:t>
            </a:r>
          </a:p>
          <a:p>
            <a:r>
              <a:rPr lang="en-US" dirty="0"/>
              <a:t>Look at Volusia and Florida data</a:t>
            </a:r>
          </a:p>
          <a:p>
            <a:r>
              <a:rPr lang="en-US" dirty="0"/>
              <a:t>Learn how pregnancy occurs</a:t>
            </a:r>
          </a:p>
          <a:p>
            <a:r>
              <a:rPr lang="en-US" dirty="0"/>
              <a:t>Learn how to avoid pregnancy</a:t>
            </a:r>
          </a:p>
          <a:p>
            <a:r>
              <a:rPr lang="en-US" dirty="0"/>
              <a:t>Learn how HIV/AIDS is transmitted</a:t>
            </a:r>
          </a:p>
          <a:p>
            <a:r>
              <a:rPr lang="en-US" dirty="0"/>
              <a:t>Learn about consent</a:t>
            </a:r>
          </a:p>
          <a:p>
            <a:r>
              <a:rPr lang="en-US" dirty="0"/>
              <a:t>Recognize a healthy vs. unhealthy relationship</a:t>
            </a:r>
          </a:p>
          <a:p>
            <a:endParaRPr lang="en-US" dirty="0"/>
          </a:p>
          <a:p>
            <a:endParaRPr lang="en-US" dirty="0"/>
          </a:p>
        </p:txBody>
      </p:sp>
      <p:sp>
        <p:nvSpPr>
          <p:cNvPr id="9" name="Text Placeholder 8">
            <a:extLst>
              <a:ext uri="{FF2B5EF4-FFF2-40B4-BE49-F238E27FC236}">
                <a16:creationId xmlns:a16="http://schemas.microsoft.com/office/drawing/2014/main" id="{9258EAE4-111A-415C-B19A-EC522F03B672}"/>
              </a:ext>
            </a:extLst>
          </p:cNvPr>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36640211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1791A-78A9-4EBF-A80A-CB762C28DF69}"/>
              </a:ext>
            </a:extLst>
          </p:cNvPr>
          <p:cNvSpPr>
            <a:spLocks noGrp="1"/>
          </p:cNvSpPr>
          <p:nvPr>
            <p:ph type="title"/>
          </p:nvPr>
        </p:nvSpPr>
        <p:spPr/>
        <p:txBody>
          <a:bodyPr/>
          <a:lstStyle/>
          <a:p>
            <a:r>
              <a:rPr lang="en-US" dirty="0"/>
              <a:t>10 Signs of an Unhealthy relationship?</a:t>
            </a:r>
          </a:p>
        </p:txBody>
      </p:sp>
      <p:sp>
        <p:nvSpPr>
          <p:cNvPr id="3" name="Content Placeholder 2">
            <a:extLst>
              <a:ext uri="{FF2B5EF4-FFF2-40B4-BE49-F238E27FC236}">
                <a16:creationId xmlns:a16="http://schemas.microsoft.com/office/drawing/2014/main" id="{FE80E277-A9AB-4C32-9EF3-B04574C487BD}"/>
              </a:ext>
            </a:extLst>
          </p:cNvPr>
          <p:cNvSpPr>
            <a:spLocks noGrp="1"/>
          </p:cNvSpPr>
          <p:nvPr>
            <p:ph idx="1"/>
          </p:nvPr>
        </p:nvSpPr>
        <p:spPr>
          <a:xfrm>
            <a:off x="3444240" y="731520"/>
            <a:ext cx="8290560" cy="5577840"/>
          </a:xfrm>
        </p:spPr>
        <p:txBody>
          <a:bodyPr>
            <a:normAutofit fontScale="25000" lnSpcReduction="20000"/>
          </a:bodyPr>
          <a:lstStyle/>
          <a:p>
            <a:br>
              <a:rPr lang="en-US" sz="5600" b="1" dirty="0"/>
            </a:br>
            <a:r>
              <a:rPr lang="en-US" sz="5600" b="1" dirty="0"/>
              <a:t>INTENSITY</a:t>
            </a:r>
          </a:p>
          <a:p>
            <a:r>
              <a:rPr lang="en-US" sz="5600" dirty="0"/>
              <a:t>Having really extreme feelings or over-the-top behavior that feels like too much. Examples are rushing the pace of a relationship, always wanting to see you and talk to you, and feeling like someone is obsessed with you.</a:t>
            </a:r>
          </a:p>
          <a:p>
            <a:r>
              <a:rPr lang="en-US" sz="5600" b="1" dirty="0"/>
              <a:t>JEALOUSY</a:t>
            </a:r>
          </a:p>
          <a:p>
            <a:r>
              <a:rPr lang="en-US" sz="5600" dirty="0"/>
              <a:t>An emotion that everyone experiences, jealousy becomes unhealthy when someone lashes out or tries to control you because of it. Examples can be getting upset when you text or hang out with people your partner feels threatened by, accusing you of flirting or cheating, being possessive over you or even going so far as to stalk you.</a:t>
            </a:r>
          </a:p>
          <a:p>
            <a:r>
              <a:rPr lang="en-US" sz="5600" b="1" dirty="0"/>
              <a:t>MANIPULATION</a:t>
            </a:r>
          </a:p>
          <a:p>
            <a:r>
              <a:rPr lang="en-US" sz="5600" dirty="0"/>
              <a:t>When a partner tries to influence your decisions, actions or emotions. Manipulation is not always easy to spot, but some examples are convincing you to do things you wouldn’t normally feel comfortable with, ignoring you until they get their way, and using gifts and apologies to influence your decisions or get back in your good graces.</a:t>
            </a:r>
          </a:p>
          <a:p>
            <a:r>
              <a:rPr lang="en-US" sz="5600" b="1" dirty="0"/>
              <a:t>ISOLATION</a:t>
            </a:r>
          </a:p>
          <a:p>
            <a:r>
              <a:rPr lang="en-US" sz="5600" dirty="0"/>
              <a:t>Keeping you away from friends, family, or other people. Examples can be when your partner makes you choose between them and your friends, insisting you spend all your time with them, making you question your own judgement of friends and family, and making you feel dependent on them for money, love or acceptance.</a:t>
            </a:r>
          </a:p>
          <a:p>
            <a:r>
              <a:rPr lang="en-US" sz="5600" b="1" dirty="0"/>
              <a:t>SABOTAGE</a:t>
            </a:r>
          </a:p>
          <a:p>
            <a:r>
              <a:rPr lang="en-US" sz="5600" dirty="0"/>
              <a:t>Purposely ruining your reputation, achievements or success. Examples can be making you miss work, school or practice, keeping you from getting school work done, talking about you behind your back or starting rumors, and threatening to share private information about you.</a:t>
            </a:r>
          </a:p>
          <a:p>
            <a:pPr marL="0" indent="0">
              <a:buNone/>
            </a:pPr>
            <a:endParaRPr lang="en-US" dirty="0"/>
          </a:p>
        </p:txBody>
      </p:sp>
    </p:spTree>
    <p:extLst>
      <p:ext uri="{BB962C8B-B14F-4D97-AF65-F5344CB8AC3E}">
        <p14:creationId xmlns:p14="http://schemas.microsoft.com/office/powerpoint/2010/main" val="2130747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3FDE6-2577-4A02-A7A4-24124AD3CCC1}"/>
              </a:ext>
            </a:extLst>
          </p:cNvPr>
          <p:cNvSpPr>
            <a:spLocks noGrp="1"/>
          </p:cNvSpPr>
          <p:nvPr>
            <p:ph type="title"/>
          </p:nvPr>
        </p:nvSpPr>
        <p:spPr/>
        <p:txBody>
          <a:bodyPr/>
          <a:lstStyle/>
          <a:p>
            <a:r>
              <a:rPr lang="en-US" dirty="0"/>
              <a:t>10 Signs of an Unhealthy Relationship</a:t>
            </a:r>
            <a:br>
              <a:rPr lang="en-US" dirty="0"/>
            </a:br>
            <a:r>
              <a:rPr lang="en-US" dirty="0" err="1"/>
              <a:t>Cont</a:t>
            </a:r>
            <a:r>
              <a:rPr lang="en-US" dirty="0"/>
              <a:t>….</a:t>
            </a:r>
          </a:p>
        </p:txBody>
      </p:sp>
      <p:sp>
        <p:nvSpPr>
          <p:cNvPr id="3" name="Content Placeholder 2">
            <a:extLst>
              <a:ext uri="{FF2B5EF4-FFF2-40B4-BE49-F238E27FC236}">
                <a16:creationId xmlns:a16="http://schemas.microsoft.com/office/drawing/2014/main" id="{ADF60078-FBAD-4DAA-B7AD-00E9FE30B15F}"/>
              </a:ext>
            </a:extLst>
          </p:cNvPr>
          <p:cNvSpPr>
            <a:spLocks noGrp="1"/>
          </p:cNvSpPr>
          <p:nvPr>
            <p:ph idx="1"/>
          </p:nvPr>
        </p:nvSpPr>
        <p:spPr>
          <a:xfrm>
            <a:off x="3867912" y="868680"/>
            <a:ext cx="7315200" cy="5359400"/>
          </a:xfrm>
        </p:spPr>
        <p:txBody>
          <a:bodyPr>
            <a:normAutofit fontScale="70000" lnSpcReduction="20000"/>
          </a:bodyPr>
          <a:lstStyle/>
          <a:p>
            <a:r>
              <a:rPr lang="en-US" b="1" dirty="0"/>
              <a:t>BELITTLING</a:t>
            </a:r>
          </a:p>
          <a:p>
            <a:r>
              <a:rPr lang="en-US" dirty="0"/>
              <a:t>Making you feel bad about yourself. Examples can be calling you names, making rude remarks about who you hang out with, your family or what you look like, and making fun of you – even if it’s played off as just a joke.</a:t>
            </a:r>
          </a:p>
          <a:p>
            <a:r>
              <a:rPr lang="en-US" b="1" dirty="0"/>
              <a:t>GUILTING</a:t>
            </a:r>
          </a:p>
          <a:p>
            <a:r>
              <a:rPr lang="en-US" dirty="0"/>
              <a:t>Making you feel guilty or responsible for your partner’s actions. Examples can be making you feel responsible for their happiness, making you feel like everything is your fault, threatening to hurt themselves or others if you don’t do as they say or stay with them, pressuring you to do anything sexual you’re not comfortable with.</a:t>
            </a:r>
          </a:p>
          <a:p>
            <a:r>
              <a:rPr lang="en-US" b="1" dirty="0"/>
              <a:t>VOLATILITY</a:t>
            </a:r>
          </a:p>
          <a:p>
            <a:r>
              <a:rPr lang="en-US" dirty="0"/>
              <a:t>Unpredictable overreactions that make you feel like you need to walk on eggshells around them or do things to keep them from lashing out. Examples can be mood swings, losing control of themselves by getting violent or yelling, threatening to hurt you or destroy things, and making you feel afraid of them. This can also be lots of drama or ups and downs in a relationship.</a:t>
            </a:r>
          </a:p>
          <a:p>
            <a:r>
              <a:rPr lang="en-US" b="1" dirty="0"/>
              <a:t>DEFLECTING RESPONSIBILITY</a:t>
            </a:r>
          </a:p>
          <a:p>
            <a:r>
              <a:rPr lang="en-US" dirty="0"/>
              <a:t>Making excuses for their behavior. Examples can be blaming you, other people or past experiences for their actions, using alcohol or drugs as an excuse, using mental health issues or past experiences (like a cheating ex or divorced parents) as a reason for unhealthy behavior.</a:t>
            </a:r>
          </a:p>
          <a:p>
            <a:r>
              <a:rPr lang="en-US" b="1" dirty="0"/>
              <a:t>BETRAYAL</a:t>
            </a:r>
          </a:p>
          <a:p>
            <a:r>
              <a:rPr lang="en-US" dirty="0"/>
              <a:t>When your partner acts differently with you versus how they act when you’re not around. Examples can be lying to you, purposely leaving you out or not telling you things, being two-faced, acting differently around friends, or cheating while in a relationship with you.</a:t>
            </a:r>
          </a:p>
          <a:p>
            <a:endParaRPr lang="en-US" dirty="0"/>
          </a:p>
        </p:txBody>
      </p:sp>
    </p:spTree>
    <p:extLst>
      <p:ext uri="{BB962C8B-B14F-4D97-AF65-F5344CB8AC3E}">
        <p14:creationId xmlns:p14="http://schemas.microsoft.com/office/powerpoint/2010/main" val="22571031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4EC4C-91B2-43C8-887B-EC6AFFCF74A1}"/>
              </a:ext>
            </a:extLst>
          </p:cNvPr>
          <p:cNvSpPr>
            <a:spLocks noGrp="1"/>
          </p:cNvSpPr>
          <p:nvPr>
            <p:ph type="title"/>
          </p:nvPr>
        </p:nvSpPr>
        <p:spPr/>
        <p:txBody>
          <a:bodyPr/>
          <a:lstStyle/>
          <a:p>
            <a:r>
              <a:rPr lang="en-US" dirty="0"/>
              <a:t>Sources</a:t>
            </a:r>
          </a:p>
        </p:txBody>
      </p:sp>
      <p:sp>
        <p:nvSpPr>
          <p:cNvPr id="3" name="Content Placeholder 2">
            <a:extLst>
              <a:ext uri="{FF2B5EF4-FFF2-40B4-BE49-F238E27FC236}">
                <a16:creationId xmlns:a16="http://schemas.microsoft.com/office/drawing/2014/main" id="{EA40EF4B-4ADC-4551-9B75-A4293567690A}"/>
              </a:ext>
            </a:extLst>
          </p:cNvPr>
          <p:cNvSpPr>
            <a:spLocks noGrp="1"/>
          </p:cNvSpPr>
          <p:nvPr>
            <p:ph idx="1"/>
          </p:nvPr>
        </p:nvSpPr>
        <p:spPr/>
        <p:txBody>
          <a:bodyPr/>
          <a:lstStyle/>
          <a:p>
            <a:r>
              <a:rPr lang="en-US" dirty="0"/>
              <a:t>Florida Department of Health</a:t>
            </a:r>
          </a:p>
          <a:p>
            <a:r>
              <a:rPr lang="en-US" dirty="0"/>
              <a:t>Florida Department of Education </a:t>
            </a:r>
          </a:p>
          <a:p>
            <a:pPr lvl="1"/>
            <a:r>
              <a:rPr lang="en-US" dirty="0"/>
              <a:t>Healthy Schools</a:t>
            </a:r>
          </a:p>
          <a:p>
            <a:pPr lvl="1"/>
            <a:r>
              <a:rPr lang="en-US" dirty="0"/>
              <a:t>Teen Pregnancy/HIV Prevention Specialist</a:t>
            </a:r>
          </a:p>
          <a:p>
            <a:r>
              <a:rPr lang="en-US" dirty="0"/>
              <a:t>Advocates for Youth-Florida Folder</a:t>
            </a:r>
          </a:p>
          <a:p>
            <a:r>
              <a:rPr lang="en-US" dirty="0"/>
              <a:t>Centers for Disease Control</a:t>
            </a:r>
          </a:p>
          <a:p>
            <a:r>
              <a:rPr lang="en-US" dirty="0"/>
              <a:t>Florida Youth Behavior Survey Data</a:t>
            </a:r>
          </a:p>
          <a:p>
            <a:endParaRPr lang="en-US" dirty="0"/>
          </a:p>
        </p:txBody>
      </p:sp>
    </p:spTree>
    <p:extLst>
      <p:ext uri="{BB962C8B-B14F-4D97-AF65-F5344CB8AC3E}">
        <p14:creationId xmlns:p14="http://schemas.microsoft.com/office/powerpoint/2010/main" val="3631190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47FD4C7-9297-4B13-A21C-8704F28E260A}"/>
              </a:ext>
            </a:extLst>
          </p:cNvPr>
          <p:cNvSpPr>
            <a:spLocks noGrp="1"/>
          </p:cNvSpPr>
          <p:nvPr>
            <p:ph type="title"/>
          </p:nvPr>
        </p:nvSpPr>
        <p:spPr/>
        <p:txBody>
          <a:bodyPr/>
          <a:lstStyle/>
          <a:p>
            <a:r>
              <a:rPr lang="en-US" dirty="0"/>
              <a:t>What we’ve learned, so far…</a:t>
            </a:r>
          </a:p>
        </p:txBody>
      </p:sp>
      <p:sp>
        <p:nvSpPr>
          <p:cNvPr id="8" name="Text Placeholder 7">
            <a:extLst>
              <a:ext uri="{FF2B5EF4-FFF2-40B4-BE49-F238E27FC236}">
                <a16:creationId xmlns:a16="http://schemas.microsoft.com/office/drawing/2014/main" id="{37067BCA-2678-4F16-8A8C-E8A9A52F44FE}"/>
              </a:ext>
            </a:extLst>
          </p:cNvPr>
          <p:cNvSpPr>
            <a:spLocks noGrp="1"/>
          </p:cNvSpPr>
          <p:nvPr>
            <p:ph type="body" idx="1"/>
          </p:nvPr>
        </p:nvSpPr>
        <p:spPr/>
        <p:txBody>
          <a:bodyPr/>
          <a:lstStyle/>
          <a:p>
            <a:r>
              <a:rPr lang="en-US" dirty="0"/>
              <a:t>4th and 5</a:t>
            </a:r>
            <a:r>
              <a:rPr lang="en-US" baseline="30000" dirty="0"/>
              <a:t>th</a:t>
            </a:r>
            <a:r>
              <a:rPr lang="en-US" dirty="0"/>
              <a:t> grade</a:t>
            </a:r>
          </a:p>
        </p:txBody>
      </p:sp>
      <p:sp>
        <p:nvSpPr>
          <p:cNvPr id="9" name="Content Placeholder 8">
            <a:extLst>
              <a:ext uri="{FF2B5EF4-FFF2-40B4-BE49-F238E27FC236}">
                <a16:creationId xmlns:a16="http://schemas.microsoft.com/office/drawing/2014/main" id="{116C8FEB-F04B-42F6-A814-20A817861933}"/>
              </a:ext>
            </a:extLst>
          </p:cNvPr>
          <p:cNvSpPr>
            <a:spLocks noGrp="1"/>
          </p:cNvSpPr>
          <p:nvPr>
            <p:ph sz="half" idx="2"/>
          </p:nvPr>
        </p:nvSpPr>
        <p:spPr/>
        <p:txBody>
          <a:bodyPr/>
          <a:lstStyle/>
          <a:p>
            <a:r>
              <a:rPr lang="en-US" dirty="0"/>
              <a:t>Plant reproduction: spore, egg, pistol, stamen</a:t>
            </a:r>
          </a:p>
          <a:p>
            <a:r>
              <a:rPr lang="en-US" dirty="0"/>
              <a:t>Animal reproduction: egg, sperm, zygote</a:t>
            </a:r>
          </a:p>
          <a:p>
            <a:r>
              <a:rPr lang="en-US" dirty="0"/>
              <a:t>Changes program: Puberty education…testes descending, menstrual cycle starting, acne, body odor, voice cracking and deepening</a:t>
            </a:r>
          </a:p>
        </p:txBody>
      </p:sp>
      <p:sp>
        <p:nvSpPr>
          <p:cNvPr id="10" name="Text Placeholder 9">
            <a:extLst>
              <a:ext uri="{FF2B5EF4-FFF2-40B4-BE49-F238E27FC236}">
                <a16:creationId xmlns:a16="http://schemas.microsoft.com/office/drawing/2014/main" id="{99B9B0FE-694C-47ED-973F-B64DD3068700}"/>
              </a:ext>
            </a:extLst>
          </p:cNvPr>
          <p:cNvSpPr>
            <a:spLocks noGrp="1"/>
          </p:cNvSpPr>
          <p:nvPr>
            <p:ph type="body" sz="quarter" idx="3"/>
          </p:nvPr>
        </p:nvSpPr>
        <p:spPr/>
        <p:txBody>
          <a:bodyPr/>
          <a:lstStyle/>
          <a:p>
            <a:r>
              <a:rPr lang="en-US" dirty="0"/>
              <a:t>Biology</a:t>
            </a:r>
          </a:p>
        </p:txBody>
      </p:sp>
      <p:sp>
        <p:nvSpPr>
          <p:cNvPr id="11" name="Content Placeholder 10">
            <a:extLst>
              <a:ext uri="{FF2B5EF4-FFF2-40B4-BE49-F238E27FC236}">
                <a16:creationId xmlns:a16="http://schemas.microsoft.com/office/drawing/2014/main" id="{5A4F5826-E833-4FF0-BA14-1AEC5357CFFB}"/>
              </a:ext>
            </a:extLst>
          </p:cNvPr>
          <p:cNvSpPr>
            <a:spLocks noGrp="1"/>
          </p:cNvSpPr>
          <p:nvPr>
            <p:ph sz="quarter" idx="4"/>
          </p:nvPr>
        </p:nvSpPr>
        <p:spPr/>
        <p:txBody>
          <a:bodyPr/>
          <a:lstStyle/>
          <a:p>
            <a:r>
              <a:rPr lang="en-US" dirty="0"/>
              <a:t>Reproductive system:</a:t>
            </a:r>
          </a:p>
          <a:p>
            <a:pPr lvl="1"/>
            <a:r>
              <a:rPr lang="en-US" dirty="0"/>
              <a:t> Female: ovaries, fallopian tubes, uterus </a:t>
            </a:r>
          </a:p>
          <a:p>
            <a:pPr lvl="1"/>
            <a:r>
              <a:rPr lang="en-US" dirty="0"/>
              <a:t>Male: testes, sperm</a:t>
            </a:r>
          </a:p>
          <a:p>
            <a:endParaRPr lang="en-US" dirty="0"/>
          </a:p>
        </p:txBody>
      </p:sp>
    </p:spTree>
    <p:extLst>
      <p:ext uri="{BB962C8B-B14F-4D97-AF65-F5344CB8AC3E}">
        <p14:creationId xmlns:p14="http://schemas.microsoft.com/office/powerpoint/2010/main" val="1810635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B86EEAC6-011F-4499-ACFF-2FDC742DB0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9" name="Rectangle 48">
            <a:extLst>
              <a:ext uri="{FF2B5EF4-FFF2-40B4-BE49-F238E27FC236}">
                <a16:creationId xmlns:a16="http://schemas.microsoft.com/office/drawing/2014/main" id="{6970F14D-B6E6-40EA-96B4-4E18D0CF9D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51CA1F1F-F652-49B2-815D-E3F06D338A31}"/>
              </a:ext>
            </a:extLst>
          </p:cNvPr>
          <p:cNvSpPr>
            <a:spLocks noGrp="1"/>
          </p:cNvSpPr>
          <p:nvPr>
            <p:ph type="title"/>
          </p:nvPr>
        </p:nvSpPr>
        <p:spPr>
          <a:xfrm>
            <a:off x="252919" y="1123837"/>
            <a:ext cx="2947482" cy="1283461"/>
          </a:xfrm>
        </p:spPr>
        <p:txBody>
          <a:bodyPr vert="horz" lIns="91440" tIns="45720" rIns="91440" bIns="45720" rtlCol="0" anchor="b">
            <a:normAutofit/>
          </a:bodyPr>
          <a:lstStyle/>
          <a:p>
            <a:r>
              <a:rPr lang="en-US" sz="2400"/>
              <a:t>Female reproductive system</a:t>
            </a:r>
          </a:p>
        </p:txBody>
      </p:sp>
      <p:sp>
        <p:nvSpPr>
          <p:cNvPr id="6" name="Text Placeholder 5">
            <a:extLst>
              <a:ext uri="{FF2B5EF4-FFF2-40B4-BE49-F238E27FC236}">
                <a16:creationId xmlns:a16="http://schemas.microsoft.com/office/drawing/2014/main" id="{11E6FB7B-1385-4748-8686-80D03736FB6D}"/>
              </a:ext>
            </a:extLst>
          </p:cNvPr>
          <p:cNvSpPr>
            <a:spLocks noGrp="1"/>
          </p:cNvSpPr>
          <p:nvPr>
            <p:ph type="body" sz="half" idx="2"/>
          </p:nvPr>
        </p:nvSpPr>
        <p:spPr>
          <a:xfrm>
            <a:off x="252920" y="2407298"/>
            <a:ext cx="2947482" cy="3498980"/>
          </a:xfrm>
        </p:spPr>
        <p:txBody>
          <a:bodyPr vert="horz" lIns="91440" tIns="45720" rIns="91440" bIns="45720" rtlCol="0" anchor="t">
            <a:normAutofit/>
          </a:bodyPr>
          <a:lstStyle/>
          <a:p>
            <a:pPr indent="-182880">
              <a:lnSpc>
                <a:spcPct val="90000"/>
              </a:lnSpc>
              <a:buFont typeface="Wingdings 2" pitchFamily="18" charset="2"/>
              <a:buChar char=""/>
            </a:pPr>
            <a:endParaRPr lang="en-US" sz="1600">
              <a:solidFill>
                <a:schemeClr val="bg1"/>
              </a:solidFill>
            </a:endParaRPr>
          </a:p>
        </p:txBody>
      </p:sp>
      <p:pic>
        <p:nvPicPr>
          <p:cNvPr id="14" name="Picture Placeholder 13" descr="A picture containing text, map&#10;&#10;Description generated with high confidence">
            <a:extLst>
              <a:ext uri="{FF2B5EF4-FFF2-40B4-BE49-F238E27FC236}">
                <a16:creationId xmlns:a16="http://schemas.microsoft.com/office/drawing/2014/main" id="{62D949D3-9F7A-4CF7-B0B8-E71AA5F96F82}"/>
              </a:ext>
            </a:extLst>
          </p:cNvPr>
          <p:cNvPicPr>
            <a:picLocks noGrp="1" noChangeAspect="1"/>
          </p:cNvPicPr>
          <p:nvPr>
            <p:ph type="pic" idx="1"/>
          </p:nvPr>
        </p:nvPicPr>
        <p:blipFill rotWithShape="1">
          <a:blip r:embed="rId3"/>
          <a:srcRect t="3207" b="8012"/>
          <a:stretch/>
        </p:blipFill>
        <p:spPr>
          <a:xfrm>
            <a:off x="3778897" y="758952"/>
            <a:ext cx="7772401" cy="5330952"/>
          </a:xfrm>
          <a:prstGeom prst="rect">
            <a:avLst/>
          </a:prstGeom>
        </p:spPr>
      </p:pic>
    </p:spTree>
    <p:extLst>
      <p:ext uri="{BB962C8B-B14F-4D97-AF65-F5344CB8AC3E}">
        <p14:creationId xmlns:p14="http://schemas.microsoft.com/office/powerpoint/2010/main" val="2371899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 name="Rectangle 53">
            <a:extLst>
              <a:ext uri="{FF2B5EF4-FFF2-40B4-BE49-F238E27FC236}">
                <a16:creationId xmlns:a16="http://schemas.microsoft.com/office/drawing/2014/main" id="{B86EEAC6-011F-4499-ACFF-2FDC742DB0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 name="Rectangle 55">
            <a:extLst>
              <a:ext uri="{FF2B5EF4-FFF2-40B4-BE49-F238E27FC236}">
                <a16:creationId xmlns:a16="http://schemas.microsoft.com/office/drawing/2014/main" id="{6970F14D-B6E6-40EA-96B4-4E18D0CF9D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Title 6">
            <a:extLst>
              <a:ext uri="{FF2B5EF4-FFF2-40B4-BE49-F238E27FC236}">
                <a16:creationId xmlns:a16="http://schemas.microsoft.com/office/drawing/2014/main" id="{B9894A31-641F-4109-845D-BABEC5DD446D}"/>
              </a:ext>
            </a:extLst>
          </p:cNvPr>
          <p:cNvSpPr>
            <a:spLocks noGrp="1"/>
          </p:cNvSpPr>
          <p:nvPr>
            <p:ph type="title"/>
          </p:nvPr>
        </p:nvSpPr>
        <p:spPr>
          <a:xfrm>
            <a:off x="252919" y="1123837"/>
            <a:ext cx="2947482" cy="1283461"/>
          </a:xfrm>
        </p:spPr>
        <p:txBody>
          <a:bodyPr vert="horz" lIns="91440" tIns="45720" rIns="91440" bIns="45720" rtlCol="0" anchor="b">
            <a:normAutofit/>
          </a:bodyPr>
          <a:lstStyle/>
          <a:p>
            <a:r>
              <a:rPr lang="en-US" sz="2400"/>
              <a:t>Male reproductive system</a:t>
            </a:r>
          </a:p>
        </p:txBody>
      </p:sp>
      <p:sp>
        <p:nvSpPr>
          <p:cNvPr id="11" name="Text Placeholder 10">
            <a:extLst>
              <a:ext uri="{FF2B5EF4-FFF2-40B4-BE49-F238E27FC236}">
                <a16:creationId xmlns:a16="http://schemas.microsoft.com/office/drawing/2014/main" id="{BC0F06E2-0883-4A5B-97A6-937C775D0993}"/>
              </a:ext>
            </a:extLst>
          </p:cNvPr>
          <p:cNvSpPr>
            <a:spLocks noGrp="1"/>
          </p:cNvSpPr>
          <p:nvPr>
            <p:ph type="body" sz="half" idx="2"/>
          </p:nvPr>
        </p:nvSpPr>
        <p:spPr>
          <a:xfrm>
            <a:off x="252920" y="2407298"/>
            <a:ext cx="2947482" cy="3498980"/>
          </a:xfrm>
        </p:spPr>
        <p:txBody>
          <a:bodyPr vert="horz" lIns="91440" tIns="45720" rIns="91440" bIns="45720" rtlCol="0" anchor="t">
            <a:normAutofit/>
          </a:bodyPr>
          <a:lstStyle/>
          <a:p>
            <a:pPr indent="-182880">
              <a:lnSpc>
                <a:spcPct val="90000"/>
              </a:lnSpc>
              <a:buFont typeface="Wingdings 2" pitchFamily="18" charset="2"/>
              <a:buChar char=""/>
            </a:pPr>
            <a:endParaRPr lang="en-US" sz="1600">
              <a:solidFill>
                <a:schemeClr val="bg1"/>
              </a:solidFill>
            </a:endParaRPr>
          </a:p>
        </p:txBody>
      </p:sp>
      <p:pic>
        <p:nvPicPr>
          <p:cNvPr id="22" name="Picture Placeholder 21" descr="A close up of a logo&#10;&#10;Description generated with high confidence">
            <a:extLst>
              <a:ext uri="{FF2B5EF4-FFF2-40B4-BE49-F238E27FC236}">
                <a16:creationId xmlns:a16="http://schemas.microsoft.com/office/drawing/2014/main" id="{3031EEC5-B129-47BD-8E25-2123480CB3E7}"/>
              </a:ext>
            </a:extLst>
          </p:cNvPr>
          <p:cNvPicPr>
            <a:picLocks noGrp="1" noChangeAspect="1"/>
          </p:cNvPicPr>
          <p:nvPr>
            <p:ph type="pic" idx="1"/>
          </p:nvPr>
        </p:nvPicPr>
        <p:blipFill>
          <a:blip r:embed="rId3"/>
          <a:srcRect t="15185" b="15185"/>
          <a:stretch>
            <a:fillRect/>
          </a:stretch>
        </p:blipFill>
        <p:spPr/>
      </p:pic>
    </p:spTree>
    <p:extLst>
      <p:ext uri="{BB962C8B-B14F-4D97-AF65-F5344CB8AC3E}">
        <p14:creationId xmlns:p14="http://schemas.microsoft.com/office/powerpoint/2010/main" val="1604659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5" name="Rectangle 14">
            <a:extLst>
              <a:ext uri="{FF2B5EF4-FFF2-40B4-BE49-F238E27FC236}">
                <a16:creationId xmlns:a16="http://schemas.microsoft.com/office/drawing/2014/main" id="{0864E5C9-52C9-4572-AC75-548B9B9C2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5CC6500-4DBD-4C34-BC14-2387FB483B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E8B196B-FCF5-4E3B-9CF4-FC20287414B7}"/>
              </a:ext>
            </a:extLst>
          </p:cNvPr>
          <p:cNvSpPr>
            <a:spLocks noGrp="1"/>
          </p:cNvSpPr>
          <p:nvPr>
            <p:ph type="title"/>
          </p:nvPr>
        </p:nvSpPr>
        <p:spPr>
          <a:xfrm>
            <a:off x="1069849" y="1298448"/>
            <a:ext cx="3258688" cy="3255264"/>
          </a:xfrm>
        </p:spPr>
        <p:txBody>
          <a:bodyPr vert="horz" lIns="91440" tIns="45720" rIns="91440" bIns="45720" rtlCol="0" anchor="b">
            <a:normAutofit/>
          </a:bodyPr>
          <a:lstStyle/>
          <a:p>
            <a:r>
              <a:rPr lang="en-US" sz="4100" spc="-100"/>
              <a:t>Conception:</a:t>
            </a:r>
            <a:br>
              <a:rPr lang="en-US" sz="4100" spc="-100"/>
            </a:br>
            <a:r>
              <a:rPr lang="en-US" sz="4100" spc="-100"/>
              <a:t>fertilization, implantation, pregnancy </a:t>
            </a:r>
          </a:p>
        </p:txBody>
      </p:sp>
      <p:pic>
        <p:nvPicPr>
          <p:cNvPr id="4" name="Picture Placeholder 3" descr="A close up of a piece of paper&#10;&#10;Description generated with high confidence">
            <a:extLst>
              <a:ext uri="{FF2B5EF4-FFF2-40B4-BE49-F238E27FC236}">
                <a16:creationId xmlns:a16="http://schemas.microsoft.com/office/drawing/2014/main" id="{06C588E3-609C-4F91-BB3E-6E5196F52D22}"/>
              </a:ext>
            </a:extLst>
          </p:cNvPr>
          <p:cNvPicPr>
            <a:picLocks noGrp="1" noChangeAspect="1"/>
          </p:cNvPicPr>
          <p:nvPr>
            <p:ph type="pic" idx="1"/>
          </p:nvPr>
        </p:nvPicPr>
        <p:blipFill>
          <a:blip r:embed="rId3"/>
          <a:srcRect l="9782" r="9782"/>
          <a:stretch>
            <a:fillRect/>
          </a:stretch>
        </p:blipFill>
        <p:spPr>
          <a:xfrm>
            <a:off x="5120640" y="1337093"/>
            <a:ext cx="6367271" cy="4175662"/>
          </a:xfrm>
          <a:prstGeom prst="rect">
            <a:avLst/>
          </a:prstGeom>
        </p:spPr>
      </p:pic>
      <p:sp>
        <p:nvSpPr>
          <p:cNvPr id="19" name="Rectangle 18">
            <a:extLst>
              <a:ext uri="{FF2B5EF4-FFF2-40B4-BE49-F238E27FC236}">
                <a16:creationId xmlns:a16="http://schemas.microsoft.com/office/drawing/2014/main" id="{4E34A3B6-BAD2-4156-BDC6-4736248BF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Text Placeholder 5">
            <a:extLst>
              <a:ext uri="{FF2B5EF4-FFF2-40B4-BE49-F238E27FC236}">
                <a16:creationId xmlns:a16="http://schemas.microsoft.com/office/drawing/2014/main" id="{E0BD698C-FBF8-405F-8FEC-7C5A3D2A3CC2}"/>
              </a:ext>
            </a:extLst>
          </p:cNvPr>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2308098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6" name="Rectangle 15">
            <a:extLst>
              <a:ext uri="{FF2B5EF4-FFF2-40B4-BE49-F238E27FC236}">
                <a16:creationId xmlns:a16="http://schemas.microsoft.com/office/drawing/2014/main" id="{0864E5C9-52C9-4572-AC75-548B9B9C2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5CC6500-4DBD-4C34-BC14-2387FB483B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7994940-479A-40DE-A0DC-86A1C98F5EF5}"/>
              </a:ext>
            </a:extLst>
          </p:cNvPr>
          <p:cNvSpPr>
            <a:spLocks noGrp="1"/>
          </p:cNvSpPr>
          <p:nvPr>
            <p:ph type="title"/>
          </p:nvPr>
        </p:nvSpPr>
        <p:spPr>
          <a:xfrm>
            <a:off x="1069849" y="1298448"/>
            <a:ext cx="3258688" cy="3255264"/>
          </a:xfrm>
        </p:spPr>
        <p:txBody>
          <a:bodyPr vert="horz" lIns="91440" tIns="45720" rIns="91440" bIns="45720" rtlCol="0" anchor="b">
            <a:normAutofit/>
          </a:bodyPr>
          <a:lstStyle/>
          <a:p>
            <a:r>
              <a:rPr lang="en-US" sz="5900" spc="-100" dirty="0"/>
              <a:t>Births to under 18’s 2013-2017</a:t>
            </a:r>
          </a:p>
        </p:txBody>
      </p:sp>
      <p:pic>
        <p:nvPicPr>
          <p:cNvPr id="7" name="Content Placeholder 6" descr="A screenshot of a cell phone&#10;&#10;Description generated with very high confidence">
            <a:extLst>
              <a:ext uri="{FF2B5EF4-FFF2-40B4-BE49-F238E27FC236}">
                <a16:creationId xmlns:a16="http://schemas.microsoft.com/office/drawing/2014/main" id="{EDC04C3D-F344-49A7-A1E6-53776C1E7F54}"/>
              </a:ext>
            </a:extLst>
          </p:cNvPr>
          <p:cNvPicPr>
            <a:picLocks noGrp="1" noChangeAspect="1"/>
          </p:cNvPicPr>
          <p:nvPr>
            <p:ph idx="1"/>
          </p:nvPr>
        </p:nvPicPr>
        <p:blipFill>
          <a:blip r:embed="rId3"/>
          <a:stretch>
            <a:fillRect/>
          </a:stretch>
        </p:blipFill>
        <p:spPr>
          <a:xfrm>
            <a:off x="5120640" y="1451482"/>
            <a:ext cx="6367271" cy="3946883"/>
          </a:xfrm>
          <a:prstGeom prst="rect">
            <a:avLst/>
          </a:prstGeom>
        </p:spPr>
      </p:pic>
      <p:sp>
        <p:nvSpPr>
          <p:cNvPr id="20" name="Rectangle 19">
            <a:extLst>
              <a:ext uri="{FF2B5EF4-FFF2-40B4-BE49-F238E27FC236}">
                <a16:creationId xmlns:a16="http://schemas.microsoft.com/office/drawing/2014/main" id="{4E34A3B6-BAD2-4156-BDC6-4736248BF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Box 2">
            <a:extLst>
              <a:ext uri="{FF2B5EF4-FFF2-40B4-BE49-F238E27FC236}">
                <a16:creationId xmlns:a16="http://schemas.microsoft.com/office/drawing/2014/main" id="{B9CC4E4A-42C9-4623-9693-AE190939574D}"/>
              </a:ext>
            </a:extLst>
          </p:cNvPr>
          <p:cNvSpPr txBox="1"/>
          <p:nvPr/>
        </p:nvSpPr>
        <p:spPr>
          <a:xfrm>
            <a:off x="7549773" y="5627077"/>
            <a:ext cx="3493365" cy="369332"/>
          </a:xfrm>
          <a:prstGeom prst="rect">
            <a:avLst/>
          </a:prstGeom>
          <a:noFill/>
        </p:spPr>
        <p:txBody>
          <a:bodyPr wrap="square" rtlCol="0">
            <a:spAutoFit/>
          </a:bodyPr>
          <a:lstStyle/>
          <a:p>
            <a:r>
              <a:rPr lang="en-US" dirty="0"/>
              <a:t>Source: FL Department of Health</a:t>
            </a:r>
          </a:p>
        </p:txBody>
      </p:sp>
    </p:spTree>
    <p:extLst>
      <p:ext uri="{BB962C8B-B14F-4D97-AF65-F5344CB8AC3E}">
        <p14:creationId xmlns:p14="http://schemas.microsoft.com/office/powerpoint/2010/main" val="3277046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71FC34-43C9-4565-B1BF-1CC437CA3B55}"/>
              </a:ext>
            </a:extLst>
          </p:cNvPr>
          <p:cNvSpPr>
            <a:spLocks noGrp="1"/>
          </p:cNvSpPr>
          <p:nvPr>
            <p:ph type="title"/>
          </p:nvPr>
        </p:nvSpPr>
        <p:spPr/>
        <p:txBody>
          <a:bodyPr/>
          <a:lstStyle/>
          <a:p>
            <a:r>
              <a:rPr lang="en-US" dirty="0"/>
              <a:t>Volusia County student data</a:t>
            </a:r>
          </a:p>
        </p:txBody>
      </p:sp>
      <p:sp>
        <p:nvSpPr>
          <p:cNvPr id="5" name="Content Placeholder 4">
            <a:extLst>
              <a:ext uri="{FF2B5EF4-FFF2-40B4-BE49-F238E27FC236}">
                <a16:creationId xmlns:a16="http://schemas.microsoft.com/office/drawing/2014/main" id="{38B7FA88-E156-4926-BEE2-0DA19A2D6779}"/>
              </a:ext>
            </a:extLst>
          </p:cNvPr>
          <p:cNvSpPr>
            <a:spLocks noGrp="1"/>
          </p:cNvSpPr>
          <p:nvPr>
            <p:ph sz="half" idx="1"/>
          </p:nvPr>
        </p:nvSpPr>
        <p:spPr/>
        <p:txBody>
          <a:bodyPr/>
          <a:lstStyle/>
          <a:p>
            <a:r>
              <a:rPr lang="en-US" dirty="0"/>
              <a:t>Florida Youth Behavior Survey Data</a:t>
            </a:r>
          </a:p>
        </p:txBody>
      </p:sp>
      <p:sp>
        <p:nvSpPr>
          <p:cNvPr id="6" name="Content Placeholder 5">
            <a:extLst>
              <a:ext uri="{FF2B5EF4-FFF2-40B4-BE49-F238E27FC236}">
                <a16:creationId xmlns:a16="http://schemas.microsoft.com/office/drawing/2014/main" id="{A687CA10-C1BE-45E1-B5BF-395E4D6560AC}"/>
              </a:ext>
            </a:extLst>
          </p:cNvPr>
          <p:cNvSpPr>
            <a:spLocks noGrp="1"/>
          </p:cNvSpPr>
          <p:nvPr>
            <p:ph sz="half" idx="2"/>
          </p:nvPr>
        </p:nvSpPr>
        <p:spPr/>
        <p:txBody>
          <a:bodyPr/>
          <a:lstStyle/>
          <a:p>
            <a:pPr marL="0" lvl="0" indent="0">
              <a:lnSpc>
                <a:spcPct val="100000"/>
              </a:lnSpc>
              <a:spcBef>
                <a:spcPts val="0"/>
              </a:spcBef>
              <a:buClrTx/>
              <a:buNone/>
              <a:defRPr/>
            </a:pPr>
            <a:endParaRPr lang="en-US" dirty="0"/>
          </a:p>
          <a:p>
            <a:pPr marL="0" lvl="0" indent="0">
              <a:lnSpc>
                <a:spcPct val="100000"/>
              </a:lnSpc>
              <a:spcBef>
                <a:spcPts val="0"/>
              </a:spcBef>
              <a:buClrTx/>
              <a:buNone/>
              <a:defRPr/>
            </a:pPr>
            <a:r>
              <a:rPr lang="en-US" dirty="0"/>
              <a:t>According to a high school survey, last year, more students think that condom use is more effective than abstinence. To be clear, abstinence is the only 100% effective way to prevent pregnancy and sexually-transmitted infections</a:t>
            </a:r>
          </a:p>
          <a:p>
            <a:endParaRPr lang="en-US" dirty="0"/>
          </a:p>
        </p:txBody>
      </p:sp>
    </p:spTree>
    <p:extLst>
      <p:ext uri="{BB962C8B-B14F-4D97-AF65-F5344CB8AC3E}">
        <p14:creationId xmlns:p14="http://schemas.microsoft.com/office/powerpoint/2010/main" val="104173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BA53DAF-D1F0-4825-98AF-AD107EEF01B7}"/>
              </a:ext>
            </a:extLst>
          </p:cNvPr>
          <p:cNvSpPr>
            <a:spLocks noGrp="1"/>
          </p:cNvSpPr>
          <p:nvPr>
            <p:ph type="title"/>
          </p:nvPr>
        </p:nvSpPr>
        <p:spPr/>
        <p:txBody>
          <a:bodyPr/>
          <a:lstStyle/>
          <a:p>
            <a:r>
              <a:rPr lang="en-US" dirty="0"/>
              <a:t>Contraception </a:t>
            </a:r>
          </a:p>
        </p:txBody>
      </p:sp>
      <p:sp>
        <p:nvSpPr>
          <p:cNvPr id="6" name="Content Placeholder 5">
            <a:extLst>
              <a:ext uri="{FF2B5EF4-FFF2-40B4-BE49-F238E27FC236}">
                <a16:creationId xmlns:a16="http://schemas.microsoft.com/office/drawing/2014/main" id="{F33120F9-BADD-4A12-9C4B-6CB81398730B}"/>
              </a:ext>
            </a:extLst>
          </p:cNvPr>
          <p:cNvSpPr>
            <a:spLocks noGrp="1"/>
          </p:cNvSpPr>
          <p:nvPr>
            <p:ph idx="1"/>
          </p:nvPr>
        </p:nvSpPr>
        <p:spPr/>
        <p:txBody>
          <a:bodyPr>
            <a:normAutofit/>
          </a:bodyPr>
          <a:lstStyle/>
          <a:p>
            <a:r>
              <a:rPr lang="en-US" dirty="0"/>
              <a:t>Abstinence is 100% effective</a:t>
            </a:r>
          </a:p>
          <a:p>
            <a:r>
              <a:rPr lang="en-US" dirty="0"/>
              <a:t>Condom: external condom, internal condom</a:t>
            </a:r>
          </a:p>
          <a:p>
            <a:r>
              <a:rPr lang="en-US" dirty="0"/>
              <a:t>IUD</a:t>
            </a:r>
          </a:p>
          <a:p>
            <a:r>
              <a:rPr lang="en-US" dirty="0">
                <a:solidFill>
                  <a:schemeClr val="tx1"/>
                </a:solidFill>
              </a:rPr>
              <a:t>Spermicidal foam</a:t>
            </a:r>
          </a:p>
          <a:p>
            <a:r>
              <a:rPr lang="en-US" dirty="0">
                <a:solidFill>
                  <a:schemeClr val="tx1"/>
                </a:solidFill>
              </a:rPr>
              <a:t>Sponge</a:t>
            </a:r>
          </a:p>
          <a:p>
            <a:r>
              <a:rPr lang="en-US" dirty="0">
                <a:solidFill>
                  <a:schemeClr val="tx1"/>
                </a:solidFill>
              </a:rPr>
              <a:t>Birth control pill</a:t>
            </a:r>
          </a:p>
          <a:p>
            <a:r>
              <a:rPr lang="en-US" dirty="0">
                <a:solidFill>
                  <a:schemeClr val="tx1"/>
                </a:solidFill>
              </a:rPr>
              <a:t>Hormonal IUD</a:t>
            </a:r>
          </a:p>
          <a:p>
            <a:r>
              <a:rPr lang="en-US" dirty="0">
                <a:solidFill>
                  <a:schemeClr val="tx1"/>
                </a:solidFill>
              </a:rPr>
              <a:t>Birth control patch</a:t>
            </a:r>
          </a:p>
          <a:p>
            <a:r>
              <a:rPr lang="en-US" dirty="0">
                <a:solidFill>
                  <a:schemeClr val="tx1"/>
                </a:solidFill>
              </a:rPr>
              <a:t>Diaphragm</a:t>
            </a:r>
          </a:p>
          <a:p>
            <a:r>
              <a:rPr lang="en-US" dirty="0"/>
              <a:t>Ring</a:t>
            </a:r>
          </a:p>
          <a:p>
            <a:r>
              <a:rPr lang="en-US" dirty="0"/>
              <a:t>Vasectomy </a:t>
            </a:r>
          </a:p>
          <a:p>
            <a:r>
              <a:rPr lang="en-US" dirty="0"/>
              <a:t>Tubal ligation</a:t>
            </a:r>
          </a:p>
        </p:txBody>
      </p:sp>
      <p:sp>
        <p:nvSpPr>
          <p:cNvPr id="2" name="TextBox 1">
            <a:extLst>
              <a:ext uri="{FF2B5EF4-FFF2-40B4-BE49-F238E27FC236}">
                <a16:creationId xmlns:a16="http://schemas.microsoft.com/office/drawing/2014/main" id="{60D5C1FD-26B1-4714-889A-4727135537FC}"/>
              </a:ext>
            </a:extLst>
          </p:cNvPr>
          <p:cNvSpPr txBox="1"/>
          <p:nvPr/>
        </p:nvSpPr>
        <p:spPr>
          <a:xfrm>
            <a:off x="7652824" y="6203852"/>
            <a:ext cx="3530287" cy="369332"/>
          </a:xfrm>
          <a:prstGeom prst="rect">
            <a:avLst/>
          </a:prstGeom>
          <a:noFill/>
        </p:spPr>
        <p:txBody>
          <a:bodyPr wrap="square" rtlCol="0">
            <a:spAutoFit/>
          </a:bodyPr>
          <a:lstStyle/>
          <a:p>
            <a:r>
              <a:rPr lang="en-US" dirty="0"/>
              <a:t>Source: Centers for disease control</a:t>
            </a:r>
          </a:p>
        </p:txBody>
      </p:sp>
    </p:spTree>
    <p:extLst>
      <p:ext uri="{BB962C8B-B14F-4D97-AF65-F5344CB8AC3E}">
        <p14:creationId xmlns:p14="http://schemas.microsoft.com/office/powerpoint/2010/main" val="249261833"/>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1953</Words>
  <Application>Microsoft Office PowerPoint</Application>
  <PresentationFormat>Widescreen</PresentationFormat>
  <Paragraphs>167</Paragraphs>
  <Slides>22</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Corbel</vt:lpstr>
      <vt:lpstr>Wingdings 2</vt:lpstr>
      <vt:lpstr>Frame</vt:lpstr>
      <vt:lpstr>Sexual Health Education</vt:lpstr>
      <vt:lpstr>In this lesson, we will:</vt:lpstr>
      <vt:lpstr>What we’ve learned, so far…</vt:lpstr>
      <vt:lpstr>Female reproductive system</vt:lpstr>
      <vt:lpstr>Male reproductive system</vt:lpstr>
      <vt:lpstr>Conception: fertilization, implantation, pregnancy </vt:lpstr>
      <vt:lpstr>Births to under 18’s 2013-2017</vt:lpstr>
      <vt:lpstr>Volusia County student data</vt:lpstr>
      <vt:lpstr>Contraception </vt:lpstr>
      <vt:lpstr>Bacterial STI’s</vt:lpstr>
      <vt:lpstr>Sexually-transmitted infections</vt:lpstr>
      <vt:lpstr>AIDS infections </vt:lpstr>
      <vt:lpstr>Transmission of HIV/AIDS</vt:lpstr>
      <vt:lpstr>How do we prevent the spread of HIV/AIDS?</vt:lpstr>
      <vt:lpstr>True or False?</vt:lpstr>
      <vt:lpstr>The Crowded Bed</vt:lpstr>
      <vt:lpstr>PowerPoint Presentation</vt:lpstr>
      <vt:lpstr>PowerPoint Presentation</vt:lpstr>
      <vt:lpstr>What is consent?</vt:lpstr>
      <vt:lpstr>10 Signs of an Unhealthy relationship?</vt:lpstr>
      <vt:lpstr>10 Signs of an Unhealthy Relationship Cont….</vt:lpstr>
      <vt:lpstr>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Sexual Health Education</dc:title>
  <dc:creator>Kellermeier, Grace K.</dc:creator>
  <cp:lastModifiedBy>Garner, Sandra M.</cp:lastModifiedBy>
  <cp:revision>5</cp:revision>
  <dcterms:created xsi:type="dcterms:W3CDTF">2018-08-24T20:36:21Z</dcterms:created>
  <dcterms:modified xsi:type="dcterms:W3CDTF">2019-04-25T14:34:31Z</dcterms:modified>
</cp:coreProperties>
</file>