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embeddedFontLst>
    <p:embeddedFont>
      <p:font typeface="Open Sans SemiBold"/>
      <p:regular r:id="rId21"/>
      <p:bold r:id="rId22"/>
      <p:italic r:id="rId23"/>
      <p:boldItalic r:id="rId24"/>
    </p:embeddedFont>
    <p:embeddedFont>
      <p:font typeface="Open Sans ExtraBold"/>
      <p:bold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OpenSansSemiBold-bold.fntdata"/><Relationship Id="rId21" Type="http://schemas.openxmlformats.org/officeDocument/2006/relationships/font" Target="fonts/OpenSansSemiBold-regular.fntdata"/><Relationship Id="rId24" Type="http://schemas.openxmlformats.org/officeDocument/2006/relationships/font" Target="fonts/OpenSansSemiBold-boldItalic.fntdata"/><Relationship Id="rId23" Type="http://schemas.openxmlformats.org/officeDocument/2006/relationships/font" Target="fonts/OpenSans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ExtraBold-boldItalic.fntdata"/><Relationship Id="rId25" Type="http://schemas.openxmlformats.org/officeDocument/2006/relationships/font" Target="fonts/OpenSansExtraBold-bold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Open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db0fb47b0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3db0fb47b08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495300" y="2600325"/>
            <a:ext cx="11201400" cy="933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Tutorial Básico de Triagem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762000" y="372427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Recepção de Suporte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1" name="Google Shape;9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2" name="Google Shape;9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2952750"/>
            <a:ext cx="10668000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762000" y="571500"/>
            <a:ext cx="11201400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Contexto Inicial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1123950" y="3238500"/>
            <a:ext cx="10020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1E3A8A"/>
                </a:solidFill>
                <a:latin typeface="Open Sans"/>
                <a:ea typeface="Open Sans"/>
                <a:cs typeface="Open Sans"/>
                <a:sym typeface="Open Sans"/>
              </a:rPr>
              <a:t>A recepção não precisa </a:t>
            </a:r>
            <a:r>
              <a:rPr lang="en-US" sz="2250">
                <a:solidFill>
                  <a:srgbClr val="1E3A8A"/>
                </a:solidFill>
                <a:latin typeface="Open Sans"/>
                <a:ea typeface="Open Sans"/>
                <a:cs typeface="Open Sans"/>
                <a:sym typeface="Open Sans"/>
              </a:rPr>
              <a:t>aprofundar no problema ou na dúvida do cliente</a:t>
            </a:r>
            <a:r>
              <a:rPr b="0" i="0" lang="en-US" sz="2250" u="none" cap="none" strike="noStrike">
                <a:solidFill>
                  <a:srgbClr val="1E3A8A"/>
                </a:solidFill>
                <a:latin typeface="Open Sans"/>
                <a:ea typeface="Open Sans"/>
                <a:cs typeface="Open Sans"/>
                <a:sym typeface="Open Sans"/>
              </a:rPr>
              <a:t>, apenas fazer as perguntas corretas e preencher os campos para direcionar o atendimento ao time técnico.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9" name="Google Shape;9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/>
        </p:nvSpPr>
        <p:spPr>
          <a:xfrm>
            <a:off x="762000" y="571500"/>
            <a:ext cx="11201400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Passo 1 – Preencher o Solicitante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762000" y="2042517"/>
            <a:ext cx="4675800" cy="11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No campo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Solicitante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, localize e selecione o cliente que está entrando em contato.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762000" y="3272879"/>
            <a:ext cx="4675882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Confirme se está correto: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1143000" y="3762375"/>
            <a:ext cx="4294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5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USUÁRIO SOLICITANTE</a:t>
            </a:r>
            <a:endParaRPr b="1"/>
          </a:p>
        </p:txBody>
      </p:sp>
      <p:sp>
        <p:nvSpPr>
          <p:cNvPr id="104" name="Google Shape;104;p15"/>
          <p:cNvSpPr txBox="1"/>
          <p:nvPr/>
        </p:nvSpPr>
        <p:spPr>
          <a:xfrm>
            <a:off x="1143000" y="4251870"/>
            <a:ext cx="42948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Empresa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762000" y="3667125"/>
            <a:ext cx="1428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762000" y="4156620"/>
            <a:ext cx="142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762000" y="5135612"/>
            <a:ext cx="142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5525" y="2067125"/>
            <a:ext cx="5542984" cy="373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3" name="Google Shape;11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762000" y="571500"/>
            <a:ext cx="11201400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Passo 2 – Selecionar o Serviço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762000" y="3092946"/>
            <a:ext cx="4675882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No campo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Serviço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, escolha a área informada pelo cliente.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762000" y="3976687"/>
            <a:ext cx="46758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Áreas: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Folha, Fiscal, Contábil, Escrita</a:t>
            </a:r>
            <a:r>
              <a:rPr lang="en-US" sz="1950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ou Outros.</a:t>
            </a:r>
            <a:endParaRPr/>
          </a:p>
        </p:txBody>
      </p:sp>
      <p:pic>
        <p:nvPicPr>
          <p:cNvPr id="117" name="Google Shape;11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4550" y="1907850"/>
            <a:ext cx="5538401" cy="386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2" name="Google Shape;1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3" name="Google Shape;12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2632603"/>
            <a:ext cx="4675883" cy="206454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 txBox="1"/>
          <p:nvPr/>
        </p:nvSpPr>
        <p:spPr>
          <a:xfrm>
            <a:off x="762000" y="571500"/>
            <a:ext cx="11201400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Passo 3 – Dúvida ou Problema</a:t>
            </a: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762000" y="2095483"/>
            <a:ext cx="46758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Pergunte ao cliente:</a:t>
            </a:r>
            <a:endParaRPr/>
          </a:p>
        </p:txBody>
      </p:sp>
      <p:sp>
        <p:nvSpPr>
          <p:cNvPr id="126" name="Google Shape;126;p17"/>
          <p:cNvSpPr txBox="1"/>
          <p:nvPr/>
        </p:nvSpPr>
        <p:spPr>
          <a:xfrm>
            <a:off x="762000" y="4887647"/>
            <a:ext cx="46758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•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Dúvida: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Orientação.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•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Problema: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Erro ou falha no sistema.</a:t>
            </a:r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1123950" y="2918353"/>
            <a:ext cx="4028100" cy="12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100" u="none" cap="none" strike="noStrike">
                <a:solidFill>
                  <a:srgbClr val="064E3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“Me explica rapidinho: você está com uma dúvida ou está acontecendo algum problema?”</a:t>
            </a:r>
            <a:endParaRPr/>
          </a:p>
        </p:txBody>
      </p:sp>
      <p:pic>
        <p:nvPicPr>
          <p:cNvPr id="128" name="Google Shape;12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6425" y="1612223"/>
            <a:ext cx="4813425" cy="453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796775" y="6349050"/>
            <a:ext cx="10670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>
                <a:solidFill>
                  <a:srgbClr val="064E3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Não é necessário preencher o campo</a:t>
            </a:r>
            <a:r>
              <a:rPr i="1" lang="en-US" sz="2100">
                <a:solidFill>
                  <a:srgbClr val="FF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b="1" lang="en-US" sz="21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URGÊNCIA</a:t>
            </a:r>
            <a:r>
              <a:rPr i="1" lang="en-US" sz="2100">
                <a:solidFill>
                  <a:srgbClr val="FF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i="1" lang="en-US" sz="2100">
                <a:solidFill>
                  <a:srgbClr val="064E3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nesse momento!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50" y="0"/>
            <a:ext cx="1071049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9" name="Google Shape;13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9"/>
          <p:cNvSpPr txBox="1"/>
          <p:nvPr/>
        </p:nvSpPr>
        <p:spPr>
          <a:xfrm>
            <a:off x="495300" y="2009775"/>
            <a:ext cx="112014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75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Se a Categoria for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6375" u="none" cap="none" strike="noStrike">
                <a:solidFill>
                  <a:srgbClr val="0F172A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DÚVIDA</a:t>
            </a:r>
            <a:endParaRPr/>
          </a:p>
        </p:txBody>
      </p:sp>
      <p:sp>
        <p:nvSpPr>
          <p:cNvPr id="141" name="Google Shape;141;p19"/>
          <p:cNvSpPr/>
          <p:nvPr/>
        </p:nvSpPr>
        <p:spPr>
          <a:xfrm>
            <a:off x="5381625" y="4505325"/>
            <a:ext cx="1428900" cy="573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6" name="Google Shape;14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7" name="Google Shape;14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3222426"/>
            <a:ext cx="4675882" cy="131802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 txBox="1"/>
          <p:nvPr/>
        </p:nvSpPr>
        <p:spPr>
          <a:xfrm>
            <a:off x="762000" y="571500"/>
            <a:ext cx="11201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Passo 4 (Dúvida) – Valores </a:t>
            </a:r>
            <a:r>
              <a:rPr b="1" lang="en-US" sz="3600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ou Divergências</a:t>
            </a:r>
            <a:endParaRPr/>
          </a:p>
        </p:txBody>
      </p:sp>
      <p:sp>
        <p:nvSpPr>
          <p:cNvPr id="149" name="Google Shape;149;p20"/>
          <p:cNvSpPr txBox="1"/>
          <p:nvPr/>
        </p:nvSpPr>
        <p:spPr>
          <a:xfrm>
            <a:off x="762000" y="2685305"/>
            <a:ext cx="4675882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Pergunte:</a:t>
            </a:r>
            <a:endParaRPr/>
          </a:p>
        </p:txBody>
      </p:sp>
      <p:sp>
        <p:nvSpPr>
          <p:cNvPr id="150" name="Google Shape;150;p20"/>
          <p:cNvSpPr txBox="1"/>
          <p:nvPr/>
        </p:nvSpPr>
        <p:spPr>
          <a:xfrm>
            <a:off x="762000" y="4730948"/>
            <a:ext cx="4675882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Selecione: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Sim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ou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Não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/>
          </a:p>
        </p:txBody>
      </p:sp>
      <p:sp>
        <p:nvSpPr>
          <p:cNvPr id="151" name="Google Shape;151;p20"/>
          <p:cNvSpPr txBox="1"/>
          <p:nvPr/>
        </p:nvSpPr>
        <p:spPr>
          <a:xfrm>
            <a:off x="1123950" y="3508176"/>
            <a:ext cx="4028182" cy="7465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100" u="none" cap="none" strike="noStrike">
                <a:solidFill>
                  <a:srgbClr val="064E3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“Essa dúvida envolve valores, cálculos ou divergências?”</a:t>
            </a:r>
            <a:endParaRPr/>
          </a:p>
        </p:txBody>
      </p:sp>
      <p:pic>
        <p:nvPicPr>
          <p:cNvPr id="152" name="Google Shape;15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2500" y="1746612"/>
            <a:ext cx="5560475" cy="426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7" name="Google Shape;15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8" name="Google Shape;15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0" y="3222426"/>
            <a:ext cx="4675882" cy="131802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1"/>
          <p:cNvSpPr txBox="1"/>
          <p:nvPr/>
        </p:nvSpPr>
        <p:spPr>
          <a:xfrm>
            <a:off x="762000" y="571500"/>
            <a:ext cx="11201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Passo 5 (Dúvida) – Envio e Retorno</a:t>
            </a:r>
            <a:endParaRPr/>
          </a:p>
        </p:txBody>
      </p:sp>
      <p:sp>
        <p:nvSpPr>
          <p:cNvPr id="160" name="Google Shape;160;p21"/>
          <p:cNvSpPr txBox="1"/>
          <p:nvPr/>
        </p:nvSpPr>
        <p:spPr>
          <a:xfrm>
            <a:off x="762000" y="2685305"/>
            <a:ext cx="4675882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Pergunte:</a:t>
            </a:r>
            <a:endParaRPr/>
          </a:p>
        </p:txBody>
      </p:sp>
      <p:sp>
        <p:nvSpPr>
          <p:cNvPr id="161" name="Google Shape;161;p21"/>
          <p:cNvSpPr txBox="1"/>
          <p:nvPr/>
        </p:nvSpPr>
        <p:spPr>
          <a:xfrm>
            <a:off x="762000" y="4730948"/>
            <a:ext cx="4675882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Selecione: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Sim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ou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Não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/>
          </a:p>
        </p:txBody>
      </p:sp>
      <p:sp>
        <p:nvSpPr>
          <p:cNvPr id="162" name="Google Shape;162;p21"/>
          <p:cNvSpPr txBox="1"/>
          <p:nvPr/>
        </p:nvSpPr>
        <p:spPr>
          <a:xfrm>
            <a:off x="1123950" y="3508176"/>
            <a:ext cx="4028182" cy="7465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100" u="none" cap="none" strike="noStrike">
                <a:solidFill>
                  <a:srgbClr val="064E3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“Essa dúvida está relacionada a envio ou retorno (ex: eSocial)?”</a:t>
            </a:r>
            <a:endParaRPr/>
          </a:p>
        </p:txBody>
      </p:sp>
      <p:pic>
        <p:nvPicPr>
          <p:cNvPr id="163" name="Google Shape;16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62025" y="1745813"/>
            <a:ext cx="5537726" cy="427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8" name="Google Shape;16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2"/>
          <p:cNvSpPr txBox="1"/>
          <p:nvPr/>
        </p:nvSpPr>
        <p:spPr>
          <a:xfrm>
            <a:off x="762000" y="571500"/>
            <a:ext cx="11201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Passo 6 (Dúvida) – </a:t>
            </a:r>
            <a:r>
              <a:rPr b="1" lang="en-US" sz="3600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Cenários </a:t>
            </a:r>
            <a:r>
              <a:rPr b="1" i="0" lang="en-US" sz="3600" u="none" cap="none" strike="noStrike">
                <a:solidFill>
                  <a:srgbClr val="10B981"/>
                </a:solidFill>
                <a:latin typeface="Open Sans"/>
                <a:ea typeface="Open Sans"/>
                <a:cs typeface="Open Sans"/>
                <a:sym typeface="Open Sans"/>
              </a:rPr>
              <a:t>Complexos</a:t>
            </a:r>
            <a:endParaRPr/>
          </a:p>
        </p:txBody>
      </p:sp>
      <p:sp>
        <p:nvSpPr>
          <p:cNvPr id="170" name="Google Shape;170;p22"/>
          <p:cNvSpPr txBox="1"/>
          <p:nvPr/>
        </p:nvSpPr>
        <p:spPr>
          <a:xfrm>
            <a:off x="762000" y="2904232"/>
            <a:ext cx="4675882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Observe apenas:</a:t>
            </a:r>
            <a:endParaRPr/>
          </a:p>
        </p:txBody>
      </p:sp>
      <p:sp>
        <p:nvSpPr>
          <p:cNvPr id="171" name="Google Shape;171;p22"/>
          <p:cNvSpPr txBox="1"/>
          <p:nvPr/>
        </p:nvSpPr>
        <p:spPr>
          <a:xfrm>
            <a:off x="762000" y="3393727"/>
            <a:ext cx="4675882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O cliente explicou claramente ou pareceu confuso?</a:t>
            </a:r>
            <a:endParaRPr/>
          </a:p>
        </p:txBody>
      </p:sp>
      <p:pic>
        <p:nvPicPr>
          <p:cNvPr id="172" name="Google Shape;17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8125" y="1784225"/>
            <a:ext cx="5589250" cy="431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2"/>
          <p:cNvSpPr txBox="1"/>
          <p:nvPr/>
        </p:nvSpPr>
        <p:spPr>
          <a:xfrm>
            <a:off x="857250" y="4325100"/>
            <a:ext cx="4415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Marque: </a:t>
            </a:r>
            <a:endParaRPr b="1" sz="1500">
              <a:solidFill>
                <a:srgbClr val="0F172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Cliente Conseguiu explicar a sua dúvida;</a:t>
            </a:r>
            <a:endParaRPr b="1" sz="1500">
              <a:solidFill>
                <a:srgbClr val="0F172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Ou</a:t>
            </a:r>
            <a:endParaRPr sz="1500">
              <a:solidFill>
                <a:srgbClr val="0F172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Cliente Não Conseguiu explicar a sua dúvida.</a:t>
            </a:r>
            <a:endParaRPr b="1" sz="1500">
              <a:solidFill>
                <a:srgbClr val="0F172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8" name="Google Shape;17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/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592931" y="2009775"/>
            <a:ext cx="11101387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75" u="none" cap="none" strike="noStrike">
                <a:solidFill>
                  <a:srgbClr val="EF4444"/>
                </a:solidFill>
                <a:latin typeface="Open Sans"/>
                <a:ea typeface="Open Sans"/>
                <a:cs typeface="Open Sans"/>
                <a:sym typeface="Open Sans"/>
              </a:rPr>
              <a:t>Se a Categoria for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6375" u="none" cap="none" strike="noStrike">
                <a:solidFill>
                  <a:srgbClr val="0F172A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PROBLEMA</a:t>
            </a:r>
            <a:endParaRPr/>
          </a:p>
        </p:txBody>
      </p:sp>
      <p:sp>
        <p:nvSpPr>
          <p:cNvPr id="181" name="Google Shape;181;p23"/>
          <p:cNvSpPr/>
          <p:nvPr/>
        </p:nvSpPr>
        <p:spPr>
          <a:xfrm>
            <a:off x="5429250" y="4505325"/>
            <a:ext cx="1428750" cy="5715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6" name="Google Shape;18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7" name="Google Shape;18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250" y="3049041"/>
            <a:ext cx="4632573" cy="131802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4"/>
          <p:cNvSpPr/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857250" y="571500"/>
            <a:ext cx="111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EF4444"/>
                </a:solidFill>
                <a:latin typeface="Open Sans"/>
                <a:ea typeface="Open Sans"/>
                <a:cs typeface="Open Sans"/>
                <a:sym typeface="Open Sans"/>
              </a:rPr>
              <a:t>Passo 4 (Problema) – Erro Sistêmico</a:t>
            </a:r>
            <a:endParaRPr/>
          </a:p>
        </p:txBody>
      </p:sp>
      <p:sp>
        <p:nvSpPr>
          <p:cNvPr id="190" name="Google Shape;190;p24"/>
          <p:cNvSpPr txBox="1"/>
          <p:nvPr/>
        </p:nvSpPr>
        <p:spPr>
          <a:xfrm>
            <a:off x="857250" y="2511921"/>
            <a:ext cx="4632573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Pergunte:</a:t>
            </a:r>
            <a:endParaRPr/>
          </a:p>
        </p:txBody>
      </p:sp>
      <p:sp>
        <p:nvSpPr>
          <p:cNvPr id="191" name="Google Shape;191;p24"/>
          <p:cNvSpPr txBox="1"/>
          <p:nvPr/>
        </p:nvSpPr>
        <p:spPr>
          <a:xfrm>
            <a:off x="857250" y="4557563"/>
            <a:ext cx="4632573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Selecione: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Sim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ou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Não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no campo Problema Sistêmico.</a:t>
            </a:r>
            <a:endParaRPr/>
          </a:p>
        </p:txBody>
      </p:sp>
      <p:sp>
        <p:nvSpPr>
          <p:cNvPr id="192" name="Google Shape;192;p24"/>
          <p:cNvSpPr txBox="1"/>
          <p:nvPr/>
        </p:nvSpPr>
        <p:spPr>
          <a:xfrm>
            <a:off x="1219200" y="3334791"/>
            <a:ext cx="3984873" cy="7465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100" u="none" cap="none" strike="noStrike">
                <a:solidFill>
                  <a:srgbClr val="991B1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“O sistema apresenta alguma mensagem de erro?”</a:t>
            </a:r>
            <a:endParaRPr/>
          </a:p>
        </p:txBody>
      </p:sp>
      <p:pic>
        <p:nvPicPr>
          <p:cNvPr id="193" name="Google Shape;19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8026" y="1614050"/>
            <a:ext cx="4578850" cy="45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8" name="Google Shape;19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9" name="Google Shape;19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250" y="3035796"/>
            <a:ext cx="4632573" cy="1691282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5"/>
          <p:cNvSpPr/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5"/>
          <p:cNvSpPr txBox="1"/>
          <p:nvPr/>
        </p:nvSpPr>
        <p:spPr>
          <a:xfrm>
            <a:off x="857250" y="571500"/>
            <a:ext cx="111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EF4444"/>
                </a:solidFill>
                <a:latin typeface="Open Sans"/>
                <a:ea typeface="Open Sans"/>
                <a:cs typeface="Open Sans"/>
                <a:sym typeface="Open Sans"/>
              </a:rPr>
              <a:t>Passo 5 (Problema) – Valores ou Divergências </a:t>
            </a:r>
            <a:endParaRPr/>
          </a:p>
        </p:txBody>
      </p:sp>
      <p:sp>
        <p:nvSpPr>
          <p:cNvPr id="202" name="Google Shape;202;p25"/>
          <p:cNvSpPr txBox="1"/>
          <p:nvPr/>
        </p:nvSpPr>
        <p:spPr>
          <a:xfrm>
            <a:off x="857250" y="2498675"/>
            <a:ext cx="4632573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Pergunte:</a:t>
            </a:r>
            <a:endParaRPr/>
          </a:p>
        </p:txBody>
      </p:sp>
      <p:sp>
        <p:nvSpPr>
          <p:cNvPr id="203" name="Google Shape;203;p25"/>
          <p:cNvSpPr txBox="1"/>
          <p:nvPr/>
        </p:nvSpPr>
        <p:spPr>
          <a:xfrm>
            <a:off x="857250" y="4917578"/>
            <a:ext cx="4632573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Selecione: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Sim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ou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Não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/>
          </a:p>
        </p:txBody>
      </p:sp>
      <p:sp>
        <p:nvSpPr>
          <p:cNvPr id="204" name="Google Shape;204;p25"/>
          <p:cNvSpPr txBox="1"/>
          <p:nvPr/>
        </p:nvSpPr>
        <p:spPr>
          <a:xfrm>
            <a:off x="1219200" y="3321546"/>
            <a:ext cx="3984873" cy="1119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100" u="none" cap="none" strike="noStrike">
                <a:solidFill>
                  <a:srgbClr val="991B1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“Esse problema envolve valores incorretos ou cálculos?”</a:t>
            </a:r>
            <a:endParaRPr/>
          </a:p>
        </p:txBody>
      </p:sp>
      <p:pic>
        <p:nvPicPr>
          <p:cNvPr id="205" name="Google Shape;20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8026" y="1641038"/>
            <a:ext cx="4562825" cy="448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0" name="Google Shape;21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1" name="Google Shape;21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250" y="3035796"/>
            <a:ext cx="4632573" cy="1691282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6"/>
          <p:cNvSpPr/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6"/>
          <p:cNvSpPr txBox="1"/>
          <p:nvPr/>
        </p:nvSpPr>
        <p:spPr>
          <a:xfrm>
            <a:off x="857250" y="571500"/>
            <a:ext cx="111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EF4444"/>
                </a:solidFill>
                <a:latin typeface="Open Sans"/>
                <a:ea typeface="Open Sans"/>
                <a:cs typeface="Open Sans"/>
                <a:sym typeface="Open Sans"/>
              </a:rPr>
              <a:t>Passo 6 (Problema) – Envio </a:t>
            </a:r>
            <a:r>
              <a:rPr b="1" lang="en-US" sz="3600">
                <a:solidFill>
                  <a:srgbClr val="EF4444"/>
                </a:solidFill>
                <a:latin typeface="Open Sans"/>
                <a:ea typeface="Open Sans"/>
                <a:cs typeface="Open Sans"/>
                <a:sym typeface="Open Sans"/>
              </a:rPr>
              <a:t>e Retorno</a:t>
            </a:r>
            <a:endParaRPr/>
          </a:p>
        </p:txBody>
      </p:sp>
      <p:sp>
        <p:nvSpPr>
          <p:cNvPr id="214" name="Google Shape;214;p26"/>
          <p:cNvSpPr txBox="1"/>
          <p:nvPr/>
        </p:nvSpPr>
        <p:spPr>
          <a:xfrm>
            <a:off x="857250" y="2498675"/>
            <a:ext cx="4632573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Pergunte:</a:t>
            </a:r>
            <a:endParaRPr/>
          </a:p>
        </p:txBody>
      </p:sp>
      <p:sp>
        <p:nvSpPr>
          <p:cNvPr id="215" name="Google Shape;215;p26"/>
          <p:cNvSpPr txBox="1"/>
          <p:nvPr/>
        </p:nvSpPr>
        <p:spPr>
          <a:xfrm>
            <a:off x="857250" y="4917578"/>
            <a:ext cx="4632573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Selecione: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Sim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 ou </a:t>
            </a:r>
            <a:r>
              <a:rPr b="1" i="0" lang="en-US" sz="1950" u="none" cap="none" strike="noStrike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Não</a:t>
            </a: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/>
          </a:p>
        </p:txBody>
      </p:sp>
      <p:sp>
        <p:nvSpPr>
          <p:cNvPr id="216" name="Google Shape;216;p26"/>
          <p:cNvSpPr txBox="1"/>
          <p:nvPr/>
        </p:nvSpPr>
        <p:spPr>
          <a:xfrm>
            <a:off x="1219200" y="3321546"/>
            <a:ext cx="3984873" cy="1119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100" u="none" cap="none" strike="noStrike">
                <a:solidFill>
                  <a:srgbClr val="991B1B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“Esse problema está relacionado a envio ou retorno (ex: eSocial)?”</a:t>
            </a:r>
            <a:endParaRPr/>
          </a:p>
        </p:txBody>
      </p:sp>
      <p:pic>
        <p:nvPicPr>
          <p:cNvPr id="217" name="Google Shape;21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8025" y="1638338"/>
            <a:ext cx="4558075" cy="44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2" name="Google Shape;22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7"/>
          <p:cNvSpPr/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7"/>
          <p:cNvSpPr txBox="1"/>
          <p:nvPr/>
        </p:nvSpPr>
        <p:spPr>
          <a:xfrm>
            <a:off x="857250" y="571500"/>
            <a:ext cx="111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EF4444"/>
                </a:solidFill>
                <a:latin typeface="Open Sans"/>
                <a:ea typeface="Open Sans"/>
                <a:cs typeface="Open Sans"/>
                <a:sym typeface="Open Sans"/>
              </a:rPr>
              <a:t>Passo 7 (Problema) – Cenários Complexos</a:t>
            </a:r>
            <a:endParaRPr/>
          </a:p>
        </p:txBody>
      </p:sp>
      <p:sp>
        <p:nvSpPr>
          <p:cNvPr id="225" name="Google Shape;225;p27"/>
          <p:cNvSpPr txBox="1"/>
          <p:nvPr/>
        </p:nvSpPr>
        <p:spPr>
          <a:xfrm>
            <a:off x="857250" y="2904232"/>
            <a:ext cx="4632573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Observe apenas:</a:t>
            </a:r>
            <a:endParaRPr/>
          </a:p>
        </p:txBody>
      </p:sp>
      <p:sp>
        <p:nvSpPr>
          <p:cNvPr id="226" name="Google Shape;226;p27"/>
          <p:cNvSpPr txBox="1"/>
          <p:nvPr/>
        </p:nvSpPr>
        <p:spPr>
          <a:xfrm>
            <a:off x="857250" y="3393727"/>
            <a:ext cx="4632573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O cliente explicou claramente o problema ou pareceu confuso?</a:t>
            </a:r>
            <a:endParaRPr/>
          </a:p>
        </p:txBody>
      </p:sp>
      <p:sp>
        <p:nvSpPr>
          <p:cNvPr id="227" name="Google Shape;227;p27"/>
          <p:cNvSpPr txBox="1"/>
          <p:nvPr/>
        </p:nvSpPr>
        <p:spPr>
          <a:xfrm>
            <a:off x="857250" y="4325100"/>
            <a:ext cx="4415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Marque: </a:t>
            </a:r>
            <a:endParaRPr b="1" sz="1500">
              <a:solidFill>
                <a:srgbClr val="0F172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Cliente Conseguiu expor o seu problema;</a:t>
            </a:r>
            <a:endParaRPr b="1" sz="1500">
              <a:solidFill>
                <a:srgbClr val="0F172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500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Ou</a:t>
            </a:r>
            <a:endParaRPr sz="1500">
              <a:solidFill>
                <a:srgbClr val="0F172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Cliente Não conseguiu explicar seu problema.</a:t>
            </a:r>
            <a:endParaRPr b="1" sz="1500">
              <a:solidFill>
                <a:srgbClr val="0F172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8" name="Google Shape;22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6576" y="1659125"/>
            <a:ext cx="4537250" cy="44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