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72" r:id="rId4"/>
    <p:sldId id="273" r:id="rId5"/>
    <p:sldId id="260" r:id="rId6"/>
    <p:sldId id="261" r:id="rId7"/>
    <p:sldId id="262" r:id="rId8"/>
    <p:sldId id="263" r:id="rId9"/>
    <p:sldId id="264" r:id="rId10"/>
    <p:sldId id="265" r:id="rId11"/>
    <p:sldId id="266" r:id="rId12"/>
    <p:sldId id="267" r:id="rId13"/>
    <p:sldId id="268" r:id="rId14"/>
    <p:sldId id="269" r:id="rId15"/>
    <p:sldId id="274" r:id="rId16"/>
    <p:sldId id="275" r:id="rId17"/>
    <p:sldId id="276" r:id="rId18"/>
    <p:sldId id="277" r:id="rId19"/>
    <p:sldId id="278" r:id="rId20"/>
    <p:sldId id="281" r:id="rId21"/>
    <p:sldId id="279" r:id="rId22"/>
    <p:sldId id="280" r:id="rId23"/>
    <p:sldId id="270" r:id="rId24"/>
    <p:sldId id="271"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FF71"/>
    <a:srgbClr val="FFB87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2092A1-2B24-8E4B-A55C-3896A6906AA0}" type="datetimeFigureOut">
              <a:rPr lang="en-US" smtClean="0"/>
              <a:t>5/3/2017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2AD373-74CD-4640-8C42-42AE57BD4CBC}" type="slidenum">
              <a:rPr lang="en-US" smtClean="0"/>
              <a:t>‹#›</a:t>
            </a:fld>
            <a:endParaRPr lang="en-US"/>
          </a:p>
        </p:txBody>
      </p:sp>
    </p:spTree>
    <p:extLst>
      <p:ext uri="{BB962C8B-B14F-4D97-AF65-F5344CB8AC3E}">
        <p14:creationId xmlns:p14="http://schemas.microsoft.com/office/powerpoint/2010/main" val="871558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661FF-CA3D-4543-B858-05988C3D33D2}" type="datetimeFigureOut">
              <a:rPr lang="en-US" smtClean="0"/>
              <a:t>5/3/2017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4F5282-D6BC-E648-9D40-AE36D4C55284}" type="slidenum">
              <a:rPr lang="en-US" smtClean="0"/>
              <a:t>‹#›</a:t>
            </a:fld>
            <a:endParaRPr lang="en-US"/>
          </a:p>
        </p:txBody>
      </p:sp>
    </p:spTree>
    <p:extLst>
      <p:ext uri="{BB962C8B-B14F-4D97-AF65-F5344CB8AC3E}">
        <p14:creationId xmlns:p14="http://schemas.microsoft.com/office/powerpoint/2010/main" val="21266067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4F5282-D6BC-E648-9D40-AE36D4C55284}" type="slidenum">
              <a:rPr lang="en-US" smtClean="0"/>
              <a:t>25</a:t>
            </a:fld>
            <a:endParaRPr lang="en-US"/>
          </a:p>
        </p:txBody>
      </p:sp>
    </p:spTree>
    <p:extLst>
      <p:ext uri="{BB962C8B-B14F-4D97-AF65-F5344CB8AC3E}">
        <p14:creationId xmlns:p14="http://schemas.microsoft.com/office/powerpoint/2010/main" val="2555527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BFECD78-3C8E-49F2-8FAB-59489D168ABB}"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FECD78-3C8E-49F2-8FAB-59489D168ABB}"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5/3/2017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ECD78-3C8E-49F2-8FAB-59489D168ABB}"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BFECD78-3C8E-49F2-8FAB-59489D168ABB}" type="datetimeFigureOut">
              <a:rPr lang="en-US" smtClean="0"/>
              <a:t>5/3/2017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BFECD78-3C8E-49F2-8FAB-59489D168ABB}" type="datetimeFigureOut">
              <a:rPr lang="en-US" smtClean="0"/>
              <a:t>5/3/2017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5/3/2017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5/3/2017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7708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63286" y="0"/>
            <a:ext cx="8980713" cy="5909309"/>
          </a:xfrm>
          <a:prstGeom prst="rect">
            <a:avLst/>
          </a:prstGeom>
        </p:spPr>
        <p:txBody>
          <a:bodyPr wrap="square">
            <a:spAutoFit/>
          </a:bodyPr>
          <a:lstStyle/>
          <a:p>
            <a:r>
              <a:rPr lang="en-US" sz="5400" b="1" dirty="0">
                <a:effectLst>
                  <a:outerShdw blurRad="60007" dist="310007" dir="7680000" sy="30000" kx="1300200" algn="ctr" rotWithShape="0">
                    <a:prstClr val="black">
                      <a:alpha val="32000"/>
                    </a:prstClr>
                  </a:outerShdw>
                </a:effectLst>
              </a:rPr>
              <a:t>…“No, Lord,” Peter declared. “I have never eaten anything that our Jewish laws have declared impure and unclean.”</a:t>
            </a:r>
          </a:p>
          <a:p>
            <a:r>
              <a:rPr lang="en-US" sz="5400" b="1" dirty="0">
                <a:effectLst>
                  <a:outerShdw blurRad="60007" dist="310007" dir="7680000" sy="30000" kx="1300200" algn="ctr" rotWithShape="0">
                    <a:prstClr val="black">
                      <a:alpha val="32000"/>
                    </a:prstClr>
                  </a:outerShdw>
                </a:effectLst>
              </a:rPr>
              <a:t>But the voice spoke again: “Do not call something unclean if God has made it clean.”</a:t>
            </a:r>
          </a:p>
        </p:txBody>
      </p:sp>
    </p:spTree>
    <p:extLst>
      <p:ext uri="{BB962C8B-B14F-4D97-AF65-F5344CB8AC3E}">
        <p14:creationId xmlns:p14="http://schemas.microsoft.com/office/powerpoint/2010/main" val="251521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686799" cy="4525963"/>
          </a:xfrm>
        </p:spPr>
        <p:txBody>
          <a:bodyPr>
            <a:normAutofit/>
          </a:bodyPr>
          <a:lstStyle/>
          <a:p>
            <a:pPr marL="0" indent="0">
              <a:buNone/>
            </a:pPr>
            <a:r>
              <a:rPr lang="en-US" sz="5400" b="1" dirty="0">
                <a:solidFill>
                  <a:srgbClr val="CCFFCC"/>
                </a:solidFill>
                <a:effectLst>
                  <a:outerShdw blurRad="60007" dist="310007" dir="7680000" sy="30000" kx="1300200" algn="ctr" rotWithShape="0">
                    <a:prstClr val="black">
                      <a:alpha val="32000"/>
                    </a:prstClr>
                  </a:outerShdw>
                </a:effectLst>
              </a:rPr>
              <a:t>“Prejudice is a judgment or opinion formed before the facts are known.”  </a:t>
            </a:r>
          </a:p>
        </p:txBody>
      </p:sp>
    </p:spTree>
    <p:extLst>
      <p:ext uri="{BB962C8B-B14F-4D97-AF65-F5344CB8AC3E}">
        <p14:creationId xmlns:p14="http://schemas.microsoft.com/office/powerpoint/2010/main" val="286176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1429" y="798286"/>
            <a:ext cx="8799285" cy="5327877"/>
          </a:xfrm>
        </p:spPr>
        <p:txBody>
          <a:bodyPr>
            <a:noAutofit/>
          </a:bodyPr>
          <a:lstStyle/>
          <a:p>
            <a:pPr marL="0" indent="0">
              <a:buNone/>
            </a:pPr>
            <a:r>
              <a:rPr lang="en-US" sz="4400" b="1" dirty="0">
                <a:solidFill>
                  <a:srgbClr val="CCFFCC"/>
                </a:solidFill>
                <a:effectLst>
                  <a:outerShdw blurRad="60007" dist="310007" dir="7680000" sy="30000" kx="1300200" algn="ctr" rotWithShape="0">
                    <a:prstClr val="black">
                      <a:alpha val="32000"/>
                    </a:prstClr>
                  </a:outerShdw>
                </a:effectLst>
              </a:rPr>
              <a:t>“The Hebrew [Old Testament] in one verse commands, ‘You shall love your neighbor as yourself,’ but in no fewer than 36 places commands us to ‘love the stranger.’ The supreme religious challenge is to see God’s image in one who is not in our image.” –</a:t>
            </a:r>
            <a:r>
              <a:rPr lang="en-US" sz="4400" b="1" i="1" dirty="0">
                <a:solidFill>
                  <a:srgbClr val="CCFFCC"/>
                </a:solidFill>
                <a:effectLst>
                  <a:outerShdw blurRad="60007" dist="310007" dir="7680000" sy="30000" kx="1300200" algn="ctr" rotWithShape="0">
                    <a:prstClr val="black">
                      <a:alpha val="32000"/>
                    </a:prstClr>
                  </a:outerShdw>
                </a:effectLst>
              </a:rPr>
              <a:t>Rabbi Jonathan Sacks</a:t>
            </a:r>
          </a:p>
        </p:txBody>
      </p:sp>
    </p:spTree>
    <p:extLst>
      <p:ext uri="{BB962C8B-B14F-4D97-AF65-F5344CB8AC3E}">
        <p14:creationId xmlns:p14="http://schemas.microsoft.com/office/powerpoint/2010/main" val="323540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9600" b="1" dirty="0">
                <a:solidFill>
                  <a:srgbClr val="FFFF00"/>
                </a:solidFill>
                <a:effectLst>
                  <a:outerShdw blurRad="60007" dist="310007" dir="7680000" sy="30000" kx="1300200" algn="ctr" rotWithShape="0">
                    <a:prstClr val="black">
                      <a:alpha val="32000"/>
                    </a:prstClr>
                  </a:outerShdw>
                </a:effectLst>
              </a:rPr>
              <a:t>3. Peter Yields.</a:t>
            </a:r>
          </a:p>
        </p:txBody>
      </p:sp>
    </p:spTree>
    <p:extLst>
      <p:ext uri="{BB962C8B-B14F-4D97-AF65-F5344CB8AC3E}">
        <p14:creationId xmlns:p14="http://schemas.microsoft.com/office/powerpoint/2010/main" val="1773124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06714"/>
          </a:xfrm>
        </p:spPr>
        <p:txBody>
          <a:bodyPr>
            <a:normAutofit/>
          </a:bodyPr>
          <a:lstStyle/>
          <a:p>
            <a:r>
              <a:rPr lang="en-US" sz="6000" b="1" u="sng" dirty="0">
                <a:effectLst>
                  <a:outerShdw blurRad="60007" dist="310007" dir="7680000" sy="30000" kx="1300200" algn="ctr" rotWithShape="0">
                    <a:prstClr val="black">
                      <a:alpha val="32000"/>
                    </a:prstClr>
                  </a:outerShdw>
                </a:effectLst>
              </a:rPr>
              <a:t>Acts 10:28</a:t>
            </a:r>
          </a:p>
        </p:txBody>
      </p:sp>
      <p:sp>
        <p:nvSpPr>
          <p:cNvPr id="3" name="Content Placeholder 2"/>
          <p:cNvSpPr>
            <a:spLocks noGrp="1"/>
          </p:cNvSpPr>
          <p:nvPr>
            <p:ph idx="1"/>
          </p:nvPr>
        </p:nvSpPr>
        <p:spPr>
          <a:xfrm>
            <a:off x="272143" y="1106714"/>
            <a:ext cx="8690427" cy="5019449"/>
          </a:xfrm>
        </p:spPr>
        <p:txBody>
          <a:bodyPr>
            <a:noAutofit/>
          </a:bodyPr>
          <a:lstStyle/>
          <a:p>
            <a:pPr marL="0" indent="0">
              <a:buNone/>
            </a:pPr>
            <a:r>
              <a:rPr lang="en-US" sz="4800" b="1" dirty="0">
                <a:effectLst>
                  <a:outerShdw blurRad="60007" dist="310007" dir="7680000" sy="30000" kx="1300200" algn="ctr" rotWithShape="0">
                    <a:prstClr val="black">
                      <a:alpha val="32000"/>
                    </a:prstClr>
                  </a:outerShdw>
                </a:effectLst>
              </a:rPr>
              <a:t>Peter told them, “You know it is against our laws for a Jewish man to enter a Gentile home like this or to associate with you. But God has shown me that I should no longer think of anyone as impure or unclean.</a:t>
            </a:r>
          </a:p>
        </p:txBody>
      </p:sp>
    </p:spTree>
    <p:extLst>
      <p:ext uri="{BB962C8B-B14F-4D97-AF65-F5344CB8AC3E}">
        <p14:creationId xmlns:p14="http://schemas.microsoft.com/office/powerpoint/2010/main" val="135498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a:effectLst>
                  <a:outerShdw blurRad="60007" dist="310007" dir="7680000" sy="30000" kx="1300200" algn="ctr" rotWithShape="0">
                    <a:prstClr val="black">
                      <a:alpha val="32000"/>
                    </a:prstClr>
                  </a:outerShdw>
                </a:effectLst>
              </a:rPr>
              <a:t>Acts 10:34-35</a:t>
            </a:r>
          </a:p>
        </p:txBody>
      </p:sp>
      <p:sp>
        <p:nvSpPr>
          <p:cNvPr id="3" name="Content Placeholder 2"/>
          <p:cNvSpPr>
            <a:spLocks noGrp="1"/>
          </p:cNvSpPr>
          <p:nvPr>
            <p:ph idx="1"/>
          </p:nvPr>
        </p:nvSpPr>
        <p:spPr>
          <a:xfrm>
            <a:off x="163287" y="1600200"/>
            <a:ext cx="8781142" cy="4525963"/>
          </a:xfrm>
        </p:spPr>
        <p:txBody>
          <a:bodyPr>
            <a:normAutofit/>
          </a:bodyPr>
          <a:lstStyle/>
          <a:p>
            <a:pPr marL="0" indent="0">
              <a:buNone/>
            </a:pPr>
            <a:r>
              <a:rPr lang="en-US" sz="4800" b="1" dirty="0">
                <a:effectLst>
                  <a:outerShdw blurRad="60007" dist="310007" dir="7680000" sy="30000" kx="1300200" algn="ctr" rotWithShape="0">
                    <a:prstClr val="black">
                      <a:alpha val="32000"/>
                    </a:prstClr>
                  </a:outerShdw>
                </a:effectLst>
              </a:rPr>
              <a:t>Then Peter replied, “I see very clearly that God shows no favoritism. In every nation he accepts those who fear him and do what is right.”</a:t>
            </a:r>
          </a:p>
          <a:p>
            <a:pPr marL="0" indent="0">
              <a:buNone/>
            </a:pPr>
            <a:endParaRPr lang="en-US" sz="4800"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3040074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33714"/>
          </a:xfrm>
        </p:spPr>
        <p:txBody>
          <a:bodyPr>
            <a:normAutofit/>
          </a:bodyPr>
          <a:lstStyle/>
          <a:p>
            <a:r>
              <a:rPr lang="en-US" sz="5400" b="1" u="sng" dirty="0">
                <a:effectLst>
                  <a:outerShdw blurRad="60007" dist="310007" dir="7680000" sy="30000" kx="1300200" algn="ctr" rotWithShape="0">
                    <a:prstClr val="black">
                      <a:alpha val="32000"/>
                    </a:prstClr>
                  </a:outerShdw>
                </a:effectLst>
              </a:rPr>
              <a:t>Acts 10:44-48</a:t>
            </a:r>
          </a:p>
        </p:txBody>
      </p:sp>
      <p:sp>
        <p:nvSpPr>
          <p:cNvPr id="3" name="Content Placeholder 2"/>
          <p:cNvSpPr>
            <a:spLocks noGrp="1"/>
          </p:cNvSpPr>
          <p:nvPr>
            <p:ph idx="1"/>
          </p:nvPr>
        </p:nvSpPr>
        <p:spPr>
          <a:xfrm>
            <a:off x="290286" y="1233714"/>
            <a:ext cx="8690428" cy="5624286"/>
          </a:xfrm>
        </p:spPr>
        <p:txBody>
          <a:bodyPr>
            <a:noAutofit/>
          </a:bodyPr>
          <a:lstStyle/>
          <a:p>
            <a:pPr marL="0" indent="0">
              <a:buNone/>
            </a:pPr>
            <a:r>
              <a:rPr lang="en-US" sz="4000" b="1" dirty="0">
                <a:effectLst>
                  <a:outerShdw blurRad="60007" dist="310007" dir="7680000" sy="30000" kx="1300200" algn="ctr" rotWithShape="0">
                    <a:prstClr val="black">
                      <a:alpha val="32000"/>
                    </a:prstClr>
                  </a:outerShdw>
                </a:effectLst>
              </a:rPr>
              <a:t>Even as Peter was saying these things, the Holy Spirit fell upon all who were listening to the message. The Jewish believers who came with Peter were amazed that the gift of the Holy Spirit had been poured out on the Gentiles, too.  For they heard them speaking in other tongues and praising God…</a:t>
            </a:r>
          </a:p>
          <a:p>
            <a:pPr marL="0" indent="0">
              <a:buNone/>
            </a:pPr>
            <a:endParaRPr lang="en-US" sz="4400" b="1" dirty="0">
              <a:effectLst>
                <a:outerShdw blurRad="60007" dist="310007" dir="7680000" sy="30000" kx="1300200" algn="ctr" rotWithShape="0">
                  <a:prstClr val="black">
                    <a:alpha val="32000"/>
                  </a:prstClr>
                </a:outerShdw>
              </a:effectLst>
            </a:endParaRPr>
          </a:p>
          <a:p>
            <a:pPr marL="0" indent="0">
              <a:buNone/>
            </a:pPr>
            <a:endParaRPr lang="en-US" sz="4400"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208030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3286" y="1600200"/>
            <a:ext cx="8980714" cy="4525963"/>
          </a:xfrm>
        </p:spPr>
        <p:txBody>
          <a:bodyPr>
            <a:normAutofit fontScale="92500"/>
          </a:bodyPr>
          <a:lstStyle/>
          <a:p>
            <a:pPr marL="0" indent="0">
              <a:buNone/>
            </a:pPr>
            <a:r>
              <a:rPr lang="en-US" sz="4300" b="1" dirty="0">
                <a:effectLst>
                  <a:outerShdw blurRad="60007" dist="310007" dir="7680000" sy="30000" kx="1300200" algn="ctr" rotWithShape="0">
                    <a:prstClr val="black">
                      <a:alpha val="32000"/>
                    </a:prstClr>
                  </a:outerShdw>
                </a:effectLst>
              </a:rPr>
              <a:t>…Then Peter asked, “Can anyone object to their being baptized, now that they have received the Holy Spirit just as we did?” So he gave orders for them to be baptized in the name of Jesus Christ. Afterward Cornelius asked him to stay with them for several days.</a:t>
            </a:r>
          </a:p>
          <a:p>
            <a:pPr marL="0" indent="0">
              <a:buNone/>
            </a:pPr>
            <a:endParaRPr lang="en-US" sz="4300" b="1" dirty="0">
              <a:effectLst>
                <a:outerShdw blurRad="60007" dist="310007" dir="7680000" sy="30000" kx="1300200" algn="ctr" rotWithShape="0">
                  <a:prstClr val="black">
                    <a:alpha val="32000"/>
                  </a:prstClr>
                </a:outerShdw>
              </a:effectLst>
            </a:endParaRPr>
          </a:p>
          <a:p>
            <a:pPr marL="0" indent="0">
              <a:buNone/>
            </a:pPr>
            <a:endParaRPr lang="en-US"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165611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8429" y="1600200"/>
            <a:ext cx="8690427" cy="4525963"/>
          </a:xfrm>
        </p:spPr>
        <p:txBody>
          <a:bodyPr>
            <a:normAutofit/>
          </a:bodyPr>
          <a:lstStyle/>
          <a:p>
            <a:pPr marL="0" indent="0">
              <a:buNone/>
            </a:pPr>
            <a:r>
              <a:rPr lang="en-US" sz="8800" b="1" dirty="0">
                <a:solidFill>
                  <a:srgbClr val="FFFF00"/>
                </a:solidFill>
                <a:effectLst>
                  <a:outerShdw blurRad="60007" dist="310007" dir="7680000" sy="30000" kx="1300200" algn="ctr" rotWithShape="0">
                    <a:prstClr val="black">
                      <a:alpha val="32000"/>
                    </a:prstClr>
                  </a:outerShdw>
                </a:effectLst>
              </a:rPr>
              <a:t>4. Peter Stumbles.</a:t>
            </a:r>
          </a:p>
        </p:txBody>
      </p:sp>
    </p:spTree>
    <p:extLst>
      <p:ext uri="{BB962C8B-B14F-4D97-AF65-F5344CB8AC3E}">
        <p14:creationId xmlns:p14="http://schemas.microsoft.com/office/powerpoint/2010/main" val="2654671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7857"/>
          </a:xfrm>
        </p:spPr>
        <p:txBody>
          <a:bodyPr>
            <a:normAutofit/>
          </a:bodyPr>
          <a:lstStyle/>
          <a:p>
            <a:r>
              <a:rPr lang="en-US" sz="5400" b="1" u="sng" dirty="0">
                <a:effectLst>
                  <a:outerShdw blurRad="60007" dist="310007" dir="7680000" sy="30000" kx="1300200" algn="ctr" rotWithShape="0">
                    <a:prstClr val="black">
                      <a:alpha val="32000"/>
                    </a:prstClr>
                  </a:outerShdw>
                </a:effectLst>
              </a:rPr>
              <a:t>Galatians 2:11-14</a:t>
            </a:r>
          </a:p>
        </p:txBody>
      </p:sp>
      <p:sp>
        <p:nvSpPr>
          <p:cNvPr id="3" name="Content Placeholder 2"/>
          <p:cNvSpPr>
            <a:spLocks noGrp="1"/>
          </p:cNvSpPr>
          <p:nvPr>
            <p:ph idx="1"/>
          </p:nvPr>
        </p:nvSpPr>
        <p:spPr>
          <a:xfrm>
            <a:off x="0" y="870858"/>
            <a:ext cx="9144000" cy="5987142"/>
          </a:xfrm>
        </p:spPr>
        <p:txBody>
          <a:bodyPr>
            <a:normAutofit/>
          </a:bodyPr>
          <a:lstStyle/>
          <a:p>
            <a:pPr marL="0" indent="0">
              <a:buNone/>
            </a:pPr>
            <a:r>
              <a:rPr lang="en-US" sz="4400" b="1" dirty="0">
                <a:effectLst>
                  <a:outerShdw blurRad="60007" dist="310007" dir="7680000" sy="30000" kx="1300200" algn="ctr" rotWithShape="0">
                    <a:prstClr val="black">
                      <a:alpha val="32000"/>
                    </a:prstClr>
                  </a:outerShdw>
                </a:effectLst>
              </a:rPr>
              <a:t>But when Peter came to Antioch, I had to oppose him to his face, for what he did was very wrong. When he first arrived, he ate with the Gentile believers, who were not circumcised. But afterward, when some friends of James came, Peter wouldn’t eat with the Gentiles anymore…. </a:t>
            </a:r>
            <a:endParaRPr lang="en-US" sz="4400" dirty="0"/>
          </a:p>
        </p:txBody>
      </p:sp>
    </p:spTree>
    <p:extLst>
      <p:ext uri="{BB962C8B-B14F-4D97-AF65-F5344CB8AC3E}">
        <p14:creationId xmlns:p14="http://schemas.microsoft.com/office/powerpoint/2010/main" val="2494701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lstStyle/>
          <a:p>
            <a:pPr marL="0" indent="0" algn="ctr">
              <a:buNone/>
            </a:pPr>
            <a:r>
              <a:rPr lang="en-US" dirty="0"/>
              <a:t>  </a:t>
            </a:r>
            <a:r>
              <a:rPr lang="en-US" sz="5400" dirty="0"/>
              <a:t> </a:t>
            </a:r>
            <a:r>
              <a:rPr lang="en-US" sz="5400" b="1" u="sng" dirty="0">
                <a:solidFill>
                  <a:srgbClr val="FFFF00"/>
                </a:solidFill>
                <a:effectLst>
                  <a:outerShdw blurRad="60007" dist="310007" dir="7680000" sy="30000" kx="1300200" algn="ctr" rotWithShape="0">
                    <a:prstClr val="black">
                      <a:alpha val="32000"/>
                    </a:prstClr>
                  </a:outerShdw>
                </a:effectLst>
              </a:rPr>
              <a:t>Breathe:</a:t>
            </a:r>
          </a:p>
          <a:p>
            <a:pPr marL="0" indent="0" algn="ctr">
              <a:buNone/>
            </a:pPr>
            <a:r>
              <a:rPr lang="en-US" sz="5400" b="1" u="sng" dirty="0">
                <a:solidFill>
                  <a:srgbClr val="FFFF00"/>
                </a:solidFill>
                <a:effectLst>
                  <a:outerShdw blurRad="60007" dist="310007" dir="7680000" sy="30000" kx="1300200" algn="ctr" rotWithShape="0">
                    <a:prstClr val="black">
                      <a:alpha val="32000"/>
                    </a:prstClr>
                  </a:outerShdw>
                </a:effectLst>
              </a:rPr>
              <a:t>Holy Spirit Moving through Me</a:t>
            </a:r>
            <a:endParaRPr lang="en-US" sz="5400" u="sng" dirty="0"/>
          </a:p>
        </p:txBody>
      </p:sp>
    </p:spTree>
    <p:extLst>
      <p:ext uri="{BB962C8B-B14F-4D97-AF65-F5344CB8AC3E}">
        <p14:creationId xmlns:p14="http://schemas.microsoft.com/office/powerpoint/2010/main" val="1968044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noAutofit/>
          </a:bodyPr>
          <a:lstStyle/>
          <a:p>
            <a:pPr marL="0" indent="0">
              <a:buNone/>
            </a:pPr>
            <a:r>
              <a:rPr lang="en-US" sz="4400" b="1" dirty="0">
                <a:effectLst>
                  <a:outerShdw blurRad="60007" dist="310007" dir="7680000" sy="30000" kx="1300200" algn="ctr" rotWithShape="0">
                    <a:prstClr val="black">
                      <a:alpha val="32000"/>
                    </a:prstClr>
                  </a:outerShdw>
                </a:effectLst>
              </a:rPr>
              <a:t>…He was afraid of criticism from these people who insisted on the necessity of circumcision. As a result, other Jewish believers followed Peter’s hypocrisy, and even Barnabas was led astray by their hypocrisy…</a:t>
            </a:r>
          </a:p>
          <a:p>
            <a:pPr marL="0" indent="0">
              <a:buNone/>
            </a:pPr>
            <a:endParaRPr lang="en-US" sz="4400" dirty="0"/>
          </a:p>
        </p:txBody>
      </p:sp>
    </p:spTree>
    <p:extLst>
      <p:ext uri="{BB962C8B-B14F-4D97-AF65-F5344CB8AC3E}">
        <p14:creationId xmlns:p14="http://schemas.microsoft.com/office/powerpoint/2010/main" val="116187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81428" y="762000"/>
            <a:ext cx="8962571" cy="5364163"/>
          </a:xfrm>
        </p:spPr>
        <p:txBody>
          <a:bodyPr>
            <a:noAutofit/>
          </a:bodyPr>
          <a:lstStyle/>
          <a:p>
            <a:pPr marL="0" indent="0">
              <a:buNone/>
            </a:pPr>
            <a:r>
              <a:rPr lang="en-US" sz="4400" b="1" dirty="0">
                <a:effectLst>
                  <a:outerShdw blurRad="60007" dist="310007" dir="7680000" sy="30000" kx="1300200" algn="ctr" rotWithShape="0">
                    <a:prstClr val="black">
                      <a:alpha val="32000"/>
                    </a:prstClr>
                  </a:outerShdw>
                </a:effectLst>
              </a:rPr>
              <a:t>When I saw that they were not following the truth of the gospel message, I said to Peter in front of all the others, “Since you, a Jew by birth, have discarded the Jewish laws and are living like a Gentile, why are you now trying to make these Gentiles follow the Jewish traditions?</a:t>
            </a:r>
          </a:p>
          <a:p>
            <a:pPr marL="0" indent="0">
              <a:buNone/>
            </a:pPr>
            <a:endParaRPr lang="en-US" sz="4400"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3981672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45946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7000" y="1600200"/>
            <a:ext cx="9017000" cy="4525963"/>
          </a:xfrm>
        </p:spPr>
        <p:txBody>
          <a:bodyPr>
            <a:normAutofit/>
          </a:bodyPr>
          <a:lstStyle/>
          <a:p>
            <a:pPr marL="0" indent="0">
              <a:buNone/>
            </a:pPr>
            <a:r>
              <a:rPr lang="en-US" sz="9600" b="1" dirty="0">
                <a:solidFill>
                  <a:srgbClr val="FFFF00"/>
                </a:solidFill>
                <a:effectLst>
                  <a:outerShdw blurRad="60007" dist="310007" dir="7680000" sy="30000" kx="1300200" algn="ctr" rotWithShape="0">
                    <a:prstClr val="black">
                      <a:alpha val="32000"/>
                    </a:prstClr>
                  </a:outerShdw>
                </a:effectLst>
              </a:rPr>
              <a:t>5</a:t>
            </a:r>
            <a:r>
              <a:rPr lang="en-US" sz="9600" b="1">
                <a:solidFill>
                  <a:srgbClr val="FFFF00"/>
                </a:solidFill>
                <a:effectLst>
                  <a:outerShdw blurRad="60007" dist="310007" dir="7680000" sy="30000" kx="1300200" algn="ctr" rotWithShape="0">
                    <a:prstClr val="black">
                      <a:alpha val="32000"/>
                    </a:prstClr>
                  </a:outerShdw>
                </a:effectLst>
              </a:rPr>
              <a:t>. </a:t>
            </a:r>
            <a:r>
              <a:rPr lang="en-US" sz="9600" b="1" dirty="0">
                <a:solidFill>
                  <a:srgbClr val="FFFF00"/>
                </a:solidFill>
                <a:effectLst>
                  <a:outerShdw blurRad="60007" dist="310007" dir="7680000" sy="30000" kx="1300200" algn="ctr" rotWithShape="0">
                    <a:prstClr val="black">
                      <a:alpha val="32000"/>
                    </a:prstClr>
                  </a:outerShdw>
                </a:effectLst>
              </a:rPr>
              <a:t>Will You Yield?</a:t>
            </a:r>
          </a:p>
        </p:txBody>
      </p:sp>
    </p:spTree>
    <p:extLst>
      <p:ext uri="{BB962C8B-B14F-4D97-AF65-F5344CB8AC3E}">
        <p14:creationId xmlns:p14="http://schemas.microsoft.com/office/powerpoint/2010/main" val="312067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598714"/>
          </a:xfrm>
        </p:spPr>
        <p:txBody>
          <a:bodyPr>
            <a:normAutofit fontScale="90000"/>
          </a:bodyPr>
          <a:lstStyle/>
          <a:p>
            <a:r>
              <a:rPr lang="en-US" sz="6000" b="1" u="sng" dirty="0">
                <a:effectLst>
                  <a:outerShdw blurRad="60007" dist="310007" dir="7680000" sy="30000" kx="1300200" algn="ctr" rotWithShape="0">
                    <a:prstClr val="black">
                      <a:alpha val="32000"/>
                    </a:prstClr>
                  </a:outerShdw>
                </a:effectLst>
              </a:rPr>
              <a:t>James 2:1,8-9</a:t>
            </a:r>
          </a:p>
        </p:txBody>
      </p:sp>
      <p:sp>
        <p:nvSpPr>
          <p:cNvPr id="3" name="Content Placeholder 2"/>
          <p:cNvSpPr>
            <a:spLocks noGrp="1"/>
          </p:cNvSpPr>
          <p:nvPr>
            <p:ph idx="1"/>
          </p:nvPr>
        </p:nvSpPr>
        <p:spPr>
          <a:xfrm>
            <a:off x="0" y="598715"/>
            <a:ext cx="9144000" cy="6259285"/>
          </a:xfrm>
        </p:spPr>
        <p:txBody>
          <a:bodyPr>
            <a:noAutofit/>
          </a:bodyPr>
          <a:lstStyle/>
          <a:p>
            <a:pPr marL="0" indent="0">
              <a:buNone/>
            </a:pPr>
            <a:r>
              <a:rPr lang="en-US" sz="4000" b="1" dirty="0">
                <a:effectLst>
                  <a:outerShdw blurRad="60007" dist="310007" dir="7680000" sy="30000" kx="1300200" algn="ctr" rotWithShape="0">
                    <a:prstClr val="black">
                      <a:alpha val="32000"/>
                    </a:prstClr>
                  </a:outerShdw>
                </a:effectLst>
              </a:rPr>
              <a:t>My dear brothers and sisters, how can you claim to have faith in our glorious Lord Jesus Christ if you favor some people over others?</a:t>
            </a:r>
          </a:p>
          <a:p>
            <a:pPr marL="0" indent="0">
              <a:buNone/>
            </a:pPr>
            <a:r>
              <a:rPr lang="en-US" sz="4000" b="1" dirty="0">
                <a:effectLst>
                  <a:outerShdw blurRad="60007" dist="310007" dir="7680000" sy="30000" kx="1300200" algn="ctr" rotWithShape="0">
                    <a:prstClr val="black">
                      <a:alpha val="32000"/>
                    </a:prstClr>
                  </a:outerShdw>
                </a:effectLst>
              </a:rPr>
              <a:t>…Yes indeed, it is good when you obey the royal law as found in the Scriptures: “Love your neighbor as yourself.” But if you favor some people over others, you are committing a sin. You are guilty of breaking the law.</a:t>
            </a:r>
          </a:p>
          <a:p>
            <a:pPr marL="0" indent="0">
              <a:buNone/>
            </a:pPr>
            <a:endParaRPr lang="en-US" sz="4000" b="1" dirty="0">
              <a:effectLst>
                <a:outerShdw blurRad="60007" dist="310007" dir="7680000" sy="30000" kx="1300200" algn="ctr" rotWithShape="0">
                  <a:prstClr val="black">
                    <a:alpha val="32000"/>
                  </a:prstClr>
                </a:outerShdw>
              </a:effectLst>
            </a:endParaRPr>
          </a:p>
          <a:p>
            <a:pPr marL="0" indent="0">
              <a:buNone/>
            </a:pPr>
            <a:endParaRPr lang="en-US" sz="4000"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134423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3287" y="1600200"/>
            <a:ext cx="8835570" cy="4525963"/>
          </a:xfrm>
        </p:spPr>
        <p:txBody>
          <a:bodyPr>
            <a:normAutofit/>
          </a:bodyPr>
          <a:lstStyle/>
          <a:p>
            <a:pPr marL="0" indent="0">
              <a:buNone/>
            </a:pPr>
            <a:r>
              <a:rPr lang="en-US" sz="5400" b="1" i="1" dirty="0">
                <a:solidFill>
                  <a:srgbClr val="CCFFCC"/>
                </a:solidFill>
                <a:effectLst>
                  <a:outerShdw blurRad="60007" dist="310007" dir="7680000" sy="30000" kx="1300200" algn="ctr" rotWithShape="0">
                    <a:prstClr val="black">
                      <a:alpha val="32000"/>
                    </a:prstClr>
                  </a:outerShdw>
                </a:effectLst>
              </a:rPr>
              <a:t>“Maturity is the ability to stay with a resolution long after the mood in which you made the resolution has left.” </a:t>
            </a:r>
          </a:p>
          <a:p>
            <a:pPr marL="0" indent="0">
              <a:buNone/>
            </a:pPr>
            <a:r>
              <a:rPr lang="en-US" sz="5400" b="1" i="1" dirty="0">
                <a:solidFill>
                  <a:srgbClr val="CCFFCC"/>
                </a:solidFill>
                <a:effectLst>
                  <a:outerShdw blurRad="60007" dist="310007" dir="7680000" sy="30000" kx="1300200" algn="ctr" rotWithShape="0">
                    <a:prstClr val="black">
                      <a:alpha val="32000"/>
                    </a:prstClr>
                  </a:outerShdw>
                </a:effectLst>
              </a:rPr>
              <a:t> 					--Bob Russell</a:t>
            </a:r>
          </a:p>
        </p:txBody>
      </p:sp>
    </p:spTree>
    <p:extLst>
      <p:ext uri="{BB962C8B-B14F-4D97-AF65-F5344CB8AC3E}">
        <p14:creationId xmlns:p14="http://schemas.microsoft.com/office/powerpoint/2010/main" val="3202660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4703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lstStyle/>
          <a:p>
            <a:pPr marL="0" indent="0" algn="ctr">
              <a:buNone/>
            </a:pPr>
            <a:r>
              <a:rPr lang="en-US" dirty="0"/>
              <a:t>  </a:t>
            </a:r>
            <a:r>
              <a:rPr lang="en-US" sz="5400" dirty="0"/>
              <a:t> </a:t>
            </a:r>
            <a:r>
              <a:rPr lang="en-US" sz="5400" b="1" u="sng" dirty="0">
                <a:solidFill>
                  <a:srgbClr val="FFFF00"/>
                </a:solidFill>
                <a:effectLst>
                  <a:outerShdw blurRad="60007" dist="310007" dir="7680000" sy="30000" kx="1300200" algn="ctr" rotWithShape="0">
                    <a:prstClr val="black">
                      <a:alpha val="32000"/>
                    </a:prstClr>
                  </a:outerShdw>
                </a:effectLst>
              </a:rPr>
              <a:t>Breathe:</a:t>
            </a:r>
          </a:p>
          <a:p>
            <a:pPr marL="0" indent="0" algn="ctr">
              <a:buNone/>
            </a:pPr>
            <a:r>
              <a:rPr lang="en-US" sz="5400" b="1" u="sng" dirty="0">
                <a:solidFill>
                  <a:srgbClr val="FFFF00"/>
                </a:solidFill>
                <a:effectLst>
                  <a:outerShdw blurRad="60007" dist="310007" dir="7680000" sy="30000" kx="1300200" algn="ctr" rotWithShape="0">
                    <a:prstClr val="black">
                      <a:alpha val="32000"/>
                    </a:prstClr>
                  </a:outerShdw>
                </a:effectLst>
              </a:rPr>
              <a:t>Holy Spirit </a:t>
            </a:r>
            <a:r>
              <a:rPr lang="en-US" sz="5400" b="1" i="1" u="sng" dirty="0">
                <a:solidFill>
                  <a:srgbClr val="FFFF00"/>
                </a:solidFill>
                <a:effectLst>
                  <a:outerShdw blurRad="60007" dist="310007" dir="7680000" sy="30000" kx="1300200" algn="ctr" rotWithShape="0">
                    <a:prstClr val="black">
                      <a:alpha val="32000"/>
                    </a:prstClr>
                  </a:outerShdw>
                </a:effectLst>
              </a:rPr>
              <a:t>Acting</a:t>
            </a:r>
            <a:r>
              <a:rPr lang="en-US" sz="5400" b="1" u="sng" dirty="0">
                <a:solidFill>
                  <a:srgbClr val="FFFF00"/>
                </a:solidFill>
                <a:effectLst>
                  <a:outerShdw blurRad="60007" dist="310007" dir="7680000" sy="30000" kx="1300200" algn="ctr" rotWithShape="0">
                    <a:prstClr val="black">
                      <a:alpha val="32000"/>
                    </a:prstClr>
                  </a:outerShdw>
                </a:effectLst>
              </a:rPr>
              <a:t> through Me</a:t>
            </a:r>
            <a:endParaRPr lang="en-US" sz="5400" u="sng" dirty="0"/>
          </a:p>
        </p:txBody>
      </p:sp>
    </p:spTree>
    <p:extLst>
      <p:ext uri="{BB962C8B-B14F-4D97-AF65-F5344CB8AC3E}">
        <p14:creationId xmlns:p14="http://schemas.microsoft.com/office/powerpoint/2010/main" val="153266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126163"/>
          </a:xfrm>
        </p:spPr>
        <p:txBody>
          <a:bodyPr/>
          <a:lstStyle/>
          <a:p>
            <a:pPr marL="0" indent="0" algn="ctr">
              <a:buNone/>
            </a:pPr>
            <a:r>
              <a:rPr lang="en-US" dirty="0"/>
              <a:t>  </a:t>
            </a:r>
            <a:r>
              <a:rPr lang="en-US" sz="5400" dirty="0"/>
              <a:t> </a:t>
            </a:r>
            <a:r>
              <a:rPr lang="en-US" sz="5400" b="1" u="sng" dirty="0">
                <a:solidFill>
                  <a:srgbClr val="FFFF00"/>
                </a:solidFill>
                <a:effectLst>
                  <a:outerShdw blurRad="60007" dist="310007" dir="7680000" sy="30000" kx="1300200" algn="ctr" rotWithShape="0">
                    <a:prstClr val="black">
                      <a:alpha val="32000"/>
                    </a:prstClr>
                  </a:outerShdw>
                </a:effectLst>
              </a:rPr>
              <a:t>Breathe:</a:t>
            </a:r>
          </a:p>
          <a:p>
            <a:pPr marL="0" indent="0" algn="ctr">
              <a:buNone/>
            </a:pPr>
            <a:r>
              <a:rPr lang="en-US" sz="5400" b="1" u="sng" dirty="0">
                <a:solidFill>
                  <a:srgbClr val="FFFF00"/>
                </a:solidFill>
                <a:effectLst>
                  <a:outerShdw blurRad="60007" dist="310007" dir="7680000" sy="30000" kx="1300200" algn="ctr" rotWithShape="0">
                    <a:prstClr val="black">
                      <a:alpha val="32000"/>
                    </a:prstClr>
                  </a:outerShdw>
                </a:effectLst>
              </a:rPr>
              <a:t>Holy Spirit </a:t>
            </a:r>
            <a:r>
              <a:rPr lang="en-US" sz="5400" b="1" i="1" u="sng" dirty="0">
                <a:solidFill>
                  <a:srgbClr val="FFFF00"/>
                </a:solidFill>
                <a:effectLst>
                  <a:outerShdw blurRad="60007" dist="310007" dir="7680000" sy="30000" kx="1300200" algn="ctr" rotWithShape="0">
                    <a:prstClr val="black">
                      <a:alpha val="32000"/>
                    </a:prstClr>
                  </a:outerShdw>
                </a:effectLst>
              </a:rPr>
              <a:t>Acting</a:t>
            </a:r>
            <a:r>
              <a:rPr lang="en-US" sz="5400" b="1" u="sng" dirty="0">
                <a:solidFill>
                  <a:srgbClr val="FFFF00"/>
                </a:solidFill>
                <a:effectLst>
                  <a:outerShdw blurRad="60007" dist="310007" dir="7680000" sy="30000" kx="1300200" algn="ctr" rotWithShape="0">
                    <a:prstClr val="black">
                      <a:alpha val="32000"/>
                    </a:prstClr>
                  </a:outerShdw>
                </a:effectLst>
              </a:rPr>
              <a:t> through Me</a:t>
            </a:r>
          </a:p>
          <a:p>
            <a:pPr marL="0" indent="0" algn="ctr">
              <a:buNone/>
            </a:pPr>
            <a:endParaRPr lang="en-US" sz="5400" b="1" i="1" dirty="0">
              <a:solidFill>
                <a:srgbClr val="CCFFCC"/>
              </a:solidFill>
              <a:effectLst>
                <a:outerShdw blurRad="60007" dist="310007" dir="7680000" sy="30000" kx="1300200" algn="ctr" rotWithShape="0">
                  <a:prstClr val="black">
                    <a:alpha val="32000"/>
                  </a:prstClr>
                </a:outerShdw>
              </a:effectLst>
            </a:endParaRPr>
          </a:p>
          <a:p>
            <a:pPr marL="0" indent="0" algn="ctr">
              <a:buNone/>
            </a:pPr>
            <a:r>
              <a:rPr lang="en-US" sz="6000" b="1" i="1" dirty="0">
                <a:solidFill>
                  <a:srgbClr val="CCFFCC"/>
                </a:solidFill>
                <a:effectLst>
                  <a:outerShdw blurRad="60007" dist="310007" dir="7680000" sy="30000" kx="1300200" algn="ctr" rotWithShape="0">
                    <a:prstClr val="black">
                      <a:alpha val="32000"/>
                    </a:prstClr>
                  </a:outerShdw>
                </a:effectLst>
              </a:rPr>
              <a:t>“Strengthening Me </a:t>
            </a:r>
          </a:p>
          <a:p>
            <a:pPr marL="0" indent="0" algn="ctr">
              <a:buNone/>
            </a:pPr>
            <a:r>
              <a:rPr lang="en-US" sz="6000" b="1" i="1" dirty="0">
                <a:solidFill>
                  <a:srgbClr val="CCFFCC"/>
                </a:solidFill>
                <a:effectLst>
                  <a:outerShdw blurRad="60007" dist="310007" dir="7680000" sy="30000" kx="1300200" algn="ctr" rotWithShape="0">
                    <a:prstClr val="black">
                      <a:alpha val="32000"/>
                    </a:prstClr>
                  </a:outerShdw>
                </a:effectLst>
              </a:rPr>
              <a:t>to Love All People”</a:t>
            </a:r>
            <a:endParaRPr lang="en-US" sz="6000" i="1" dirty="0">
              <a:solidFill>
                <a:srgbClr val="CCFFCC"/>
              </a:solidFill>
            </a:endParaRPr>
          </a:p>
          <a:p>
            <a:pPr marL="0" indent="0" algn="ctr">
              <a:buNone/>
            </a:pPr>
            <a:endParaRPr lang="en-US" sz="6000" b="1" i="1" dirty="0">
              <a:solidFill>
                <a:srgbClr val="CCFFCC"/>
              </a:solidFill>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421330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9600" b="1" dirty="0">
                <a:solidFill>
                  <a:srgbClr val="FFFF00"/>
                </a:solidFill>
                <a:effectLst>
                  <a:outerShdw blurRad="60007" dist="310007" dir="7680000" sy="30000" kx="1300200" algn="ctr" rotWithShape="0">
                    <a:prstClr val="black">
                      <a:alpha val="32000"/>
                    </a:prstClr>
                  </a:outerShdw>
                </a:effectLst>
              </a:rPr>
              <a:t> 1. Peter Yields.</a:t>
            </a:r>
          </a:p>
        </p:txBody>
      </p:sp>
    </p:spTree>
    <p:extLst>
      <p:ext uri="{BB962C8B-B14F-4D97-AF65-F5344CB8AC3E}">
        <p14:creationId xmlns:p14="http://schemas.microsoft.com/office/powerpoint/2010/main" val="186015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7429"/>
          </a:xfrm>
        </p:spPr>
        <p:txBody>
          <a:bodyPr>
            <a:normAutofit/>
          </a:bodyPr>
          <a:lstStyle/>
          <a:p>
            <a:r>
              <a:rPr lang="en-US" sz="6000" b="1" u="sng" dirty="0">
                <a:solidFill>
                  <a:srgbClr val="FFB876"/>
                </a:solidFill>
                <a:effectLst>
                  <a:outerShdw blurRad="60007" dist="310007" dir="7680000" sy="30000" kx="1300200" algn="ctr" rotWithShape="0">
                    <a:prstClr val="black">
                      <a:alpha val="32000"/>
                    </a:prstClr>
                  </a:outerShdw>
                </a:effectLst>
              </a:rPr>
              <a:t>Everybody at Pentecost!</a:t>
            </a:r>
          </a:p>
        </p:txBody>
      </p:sp>
      <p:sp>
        <p:nvSpPr>
          <p:cNvPr id="3" name="Content Placeholder 2"/>
          <p:cNvSpPr>
            <a:spLocks noGrp="1"/>
          </p:cNvSpPr>
          <p:nvPr>
            <p:ph idx="1"/>
          </p:nvPr>
        </p:nvSpPr>
        <p:spPr>
          <a:xfrm>
            <a:off x="0" y="1197430"/>
            <a:ext cx="9144000" cy="5479142"/>
          </a:xfrm>
        </p:spPr>
        <p:txBody>
          <a:bodyPr>
            <a:normAutofit/>
          </a:bodyPr>
          <a:lstStyle/>
          <a:p>
            <a:pPr marL="0" indent="0">
              <a:buNone/>
            </a:pPr>
            <a:r>
              <a:rPr lang="en-US" sz="5400" b="1" dirty="0">
                <a:effectLst>
                  <a:outerShdw blurRad="60007" dist="310007" dir="7680000" sy="30000" kx="1300200" algn="ctr" rotWithShape="0">
                    <a:prstClr val="black">
                      <a:alpha val="32000"/>
                    </a:prstClr>
                  </a:outerShdw>
                </a:effectLst>
              </a:rPr>
              <a:t>“Parthians, Medes, </a:t>
            </a:r>
            <a:r>
              <a:rPr lang="en-US" sz="5400" b="1" dirty="0" err="1">
                <a:effectLst>
                  <a:outerShdw blurRad="60007" dist="310007" dir="7680000" sy="30000" kx="1300200" algn="ctr" rotWithShape="0">
                    <a:prstClr val="black">
                      <a:alpha val="32000"/>
                    </a:prstClr>
                  </a:outerShdw>
                </a:effectLst>
              </a:rPr>
              <a:t>Elamites</a:t>
            </a:r>
            <a:r>
              <a:rPr lang="en-US" sz="5400" b="1" dirty="0">
                <a:effectLst>
                  <a:outerShdw blurRad="60007" dist="310007" dir="7680000" sy="30000" kx="1300200" algn="ctr" rotWithShape="0">
                    <a:prstClr val="black">
                      <a:alpha val="32000"/>
                    </a:prstClr>
                  </a:outerShdw>
                </a:effectLst>
              </a:rPr>
              <a:t>, dwellers of Mesopotamia, Judea, Cappadocia, Pontus,  Asia,  Phrygia, </a:t>
            </a:r>
            <a:r>
              <a:rPr lang="en-US" sz="5400" b="1" dirty="0" err="1">
                <a:effectLst>
                  <a:outerShdw blurRad="60007" dist="310007" dir="7680000" sy="30000" kx="1300200" algn="ctr" rotWithShape="0">
                    <a:prstClr val="black">
                      <a:alpha val="32000"/>
                    </a:prstClr>
                  </a:outerShdw>
                </a:effectLst>
              </a:rPr>
              <a:t>Pamphylia</a:t>
            </a:r>
            <a:r>
              <a:rPr lang="en-US" sz="5400" b="1" dirty="0">
                <a:effectLst>
                  <a:outerShdw blurRad="60007" dist="310007" dir="7680000" sy="30000" kx="1300200" algn="ctr" rotWithShape="0">
                    <a:prstClr val="black">
                      <a:alpha val="32000"/>
                    </a:prstClr>
                  </a:outerShdw>
                </a:effectLst>
              </a:rPr>
              <a:t>, Egypt, Libya, Romans, Cretans, and Arabs!” (Acts 2:9-10)</a:t>
            </a:r>
          </a:p>
        </p:txBody>
      </p:sp>
    </p:spTree>
    <p:extLst>
      <p:ext uri="{BB962C8B-B14F-4D97-AF65-F5344CB8AC3E}">
        <p14:creationId xmlns:p14="http://schemas.microsoft.com/office/powerpoint/2010/main" val="554148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6857"/>
          </a:xfrm>
        </p:spPr>
        <p:txBody>
          <a:bodyPr>
            <a:normAutofit fontScale="90000"/>
          </a:bodyPr>
          <a:lstStyle/>
          <a:p>
            <a:r>
              <a:rPr lang="en-US" sz="6000" b="1" u="sng" dirty="0">
                <a:effectLst>
                  <a:outerShdw blurRad="60007" dist="310007" dir="7680000" sy="30000" kx="1300200" algn="ctr" rotWithShape="0">
                    <a:prstClr val="black">
                      <a:alpha val="32000"/>
                    </a:prstClr>
                  </a:outerShdw>
                </a:effectLst>
              </a:rPr>
              <a:t>Acts 2:38-39</a:t>
            </a:r>
          </a:p>
        </p:txBody>
      </p:sp>
      <p:sp>
        <p:nvSpPr>
          <p:cNvPr id="3" name="Content Placeholder 2"/>
          <p:cNvSpPr>
            <a:spLocks noGrp="1"/>
          </p:cNvSpPr>
          <p:nvPr>
            <p:ph idx="1"/>
          </p:nvPr>
        </p:nvSpPr>
        <p:spPr>
          <a:xfrm>
            <a:off x="0" y="616857"/>
            <a:ext cx="9144000" cy="6114143"/>
          </a:xfrm>
        </p:spPr>
        <p:txBody>
          <a:bodyPr>
            <a:noAutofit/>
          </a:bodyPr>
          <a:lstStyle/>
          <a:p>
            <a:pPr marL="0" indent="0">
              <a:buNone/>
            </a:pPr>
            <a:r>
              <a:rPr lang="en-US" sz="4400" b="1" dirty="0">
                <a:effectLst>
                  <a:outerShdw blurRad="60007" dist="310007" dir="7680000" sy="30000" kx="1300200" algn="ctr" rotWithShape="0">
                    <a:prstClr val="black">
                      <a:alpha val="32000"/>
                    </a:prstClr>
                  </a:outerShdw>
                </a:effectLst>
              </a:rPr>
              <a:t>Peter replied, “Each of you must repent of your sins and turn to God, and be baptized in the name of Jesus Christ for the forgiveness of your sins. Then you will receive the gift of the Holy Spirit. </a:t>
            </a:r>
            <a:r>
              <a:rPr lang="en-US" sz="4400" b="1" dirty="0">
                <a:solidFill>
                  <a:srgbClr val="9AFF71"/>
                </a:solidFill>
                <a:effectLst>
                  <a:outerShdw blurRad="60007" dist="310007" dir="7680000" sy="30000" kx="1300200" algn="ctr" rotWithShape="0">
                    <a:prstClr val="black">
                      <a:alpha val="32000"/>
                    </a:prstClr>
                  </a:outerShdw>
                </a:effectLst>
              </a:rPr>
              <a:t>This promise is to you, to your children, and to those far away—all who have been called by the Lord our God.”</a:t>
            </a:r>
          </a:p>
        </p:txBody>
      </p:sp>
    </p:spTree>
    <p:extLst>
      <p:ext uri="{BB962C8B-B14F-4D97-AF65-F5344CB8AC3E}">
        <p14:creationId xmlns:p14="http://schemas.microsoft.com/office/powerpoint/2010/main" val="259420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600200"/>
            <a:ext cx="9144000" cy="4525963"/>
          </a:xfrm>
        </p:spPr>
        <p:txBody>
          <a:bodyPr>
            <a:normAutofit/>
          </a:bodyPr>
          <a:lstStyle/>
          <a:p>
            <a:pPr marL="0" indent="0">
              <a:buNone/>
            </a:pPr>
            <a:r>
              <a:rPr lang="en-US" sz="9600" b="1" dirty="0">
                <a:solidFill>
                  <a:srgbClr val="FFFF00"/>
                </a:solidFill>
                <a:effectLst>
                  <a:outerShdw blurRad="60007" dist="310007" dir="7680000" sy="30000" kx="1300200" algn="ctr" rotWithShape="0">
                    <a:prstClr val="black">
                      <a:alpha val="32000"/>
                    </a:prstClr>
                  </a:outerShdw>
                </a:effectLst>
              </a:rPr>
              <a:t> </a:t>
            </a:r>
            <a:r>
              <a:rPr lang="en-US" sz="8800" b="1" dirty="0">
                <a:solidFill>
                  <a:srgbClr val="FFFF00"/>
                </a:solidFill>
                <a:effectLst>
                  <a:outerShdw blurRad="60007" dist="310007" dir="7680000" sy="30000" kx="1300200" algn="ctr" rotWithShape="0">
                    <a:prstClr val="black">
                      <a:alpha val="32000"/>
                    </a:prstClr>
                  </a:outerShdw>
                </a:effectLst>
              </a:rPr>
              <a:t>2. Peter Stumbles.</a:t>
            </a:r>
          </a:p>
        </p:txBody>
      </p:sp>
    </p:spTree>
    <p:extLst>
      <p:ext uri="{BB962C8B-B14F-4D97-AF65-F5344CB8AC3E}">
        <p14:creationId xmlns:p14="http://schemas.microsoft.com/office/powerpoint/2010/main" val="303005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8142"/>
          </a:xfrm>
        </p:spPr>
        <p:txBody>
          <a:bodyPr>
            <a:normAutofit/>
          </a:bodyPr>
          <a:lstStyle/>
          <a:p>
            <a:r>
              <a:rPr lang="en-US" sz="5400" b="1" u="sng" dirty="0">
                <a:effectLst>
                  <a:outerShdw blurRad="60007" dist="310007" dir="7680000" sy="30000" kx="1300200" algn="ctr" rotWithShape="0">
                    <a:prstClr val="black">
                      <a:alpha val="32000"/>
                    </a:prstClr>
                  </a:outerShdw>
                </a:effectLst>
              </a:rPr>
              <a:t>Acts 10:9-15</a:t>
            </a:r>
          </a:p>
        </p:txBody>
      </p:sp>
      <p:sp>
        <p:nvSpPr>
          <p:cNvPr id="3" name="Content Placeholder 2"/>
          <p:cNvSpPr>
            <a:spLocks noGrp="1"/>
          </p:cNvSpPr>
          <p:nvPr>
            <p:ph idx="1"/>
          </p:nvPr>
        </p:nvSpPr>
        <p:spPr>
          <a:xfrm>
            <a:off x="0" y="1288142"/>
            <a:ext cx="9144000" cy="5569857"/>
          </a:xfrm>
        </p:spPr>
        <p:txBody>
          <a:bodyPr>
            <a:noAutofit/>
          </a:bodyPr>
          <a:lstStyle/>
          <a:p>
            <a:pPr marL="0" indent="0">
              <a:buNone/>
            </a:pPr>
            <a:r>
              <a:rPr lang="en-US" sz="3600" b="1" dirty="0">
                <a:effectLst>
                  <a:outerShdw blurRad="60007" dist="310007" dir="7680000" sy="30000" kx="1300200" algn="ctr" rotWithShape="0">
                    <a:prstClr val="black">
                      <a:alpha val="32000"/>
                    </a:prstClr>
                  </a:outerShdw>
                </a:effectLst>
              </a:rPr>
              <a:t>The next day as Cornelius’s messengers were nearing the town, Peter went up on the flat roof to pray. It was about noon, and he was hungry. But while a meal was being prepared, he fell into a trance. He saw the sky open, and something like a large sheet was let down by its four corners. In the sheet were all sorts of animals, reptiles, and birds. Then a voice said to him, “Get up, Peter; kill and eat them.”…</a:t>
            </a:r>
          </a:p>
          <a:p>
            <a:pPr marL="0" indent="0">
              <a:buNone/>
            </a:pPr>
            <a:endParaRPr lang="en-US" sz="3600" b="1" dirty="0">
              <a:effectLst>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96351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 Black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383</TotalTime>
  <Words>847</Words>
  <Application>Microsoft Office PowerPoint</Application>
  <PresentationFormat>On-screen Show (4:3)</PresentationFormat>
  <Paragraphs>41</Paragraphs>
  <Slides>26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 Black </vt:lpstr>
      <vt:lpstr>PowerPoint Presentation</vt:lpstr>
      <vt:lpstr>PowerPoint Presentation</vt:lpstr>
      <vt:lpstr>PowerPoint Presentation</vt:lpstr>
      <vt:lpstr>PowerPoint Presentation</vt:lpstr>
      <vt:lpstr>PowerPoint Presentation</vt:lpstr>
      <vt:lpstr>Everybody at Pentecost!</vt:lpstr>
      <vt:lpstr>Acts 2:38-39</vt:lpstr>
      <vt:lpstr>PowerPoint Presentation</vt:lpstr>
      <vt:lpstr>Acts 10:9-15</vt:lpstr>
      <vt:lpstr>PowerPoint Presentation</vt:lpstr>
      <vt:lpstr>PowerPoint Presentation</vt:lpstr>
      <vt:lpstr>PowerPoint Presentation</vt:lpstr>
      <vt:lpstr>PowerPoint Presentation</vt:lpstr>
      <vt:lpstr>Acts 10:28</vt:lpstr>
      <vt:lpstr>Acts 10:34-35</vt:lpstr>
      <vt:lpstr>Acts 10:44-48</vt:lpstr>
      <vt:lpstr>PowerPoint Presentation</vt:lpstr>
      <vt:lpstr>PowerPoint Presentation</vt:lpstr>
      <vt:lpstr>Galatians 2:11-14</vt:lpstr>
      <vt:lpstr>PowerPoint Presentation</vt:lpstr>
      <vt:lpstr>PowerPoint Presentation</vt:lpstr>
      <vt:lpstr>PowerPoint Presentation</vt:lpstr>
      <vt:lpstr>PowerPoint Presentation</vt:lpstr>
      <vt:lpstr>James 2:1,8-9</vt:lpstr>
      <vt:lpstr>PowerPoint Presentation</vt:lpstr>
      <vt:lpstr>PowerPoint Presentation</vt:lpstr>
    </vt:vector>
  </TitlesOfParts>
  <Company>Brookwood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Brookwood Baptist Church</dc:creator>
  <cp:lastModifiedBy>Rhea</cp:lastModifiedBy>
  <cp:revision>19</cp:revision>
  <cp:lastPrinted>2017-04-29T17:10:46Z</cp:lastPrinted>
  <dcterms:created xsi:type="dcterms:W3CDTF">2017-04-29T15:47:34Z</dcterms:created>
  <dcterms:modified xsi:type="dcterms:W3CDTF">2017-05-03T09:25:01Z</dcterms:modified>
</cp:coreProperties>
</file>