
<file path=[Content_Types].xml><?xml version="1.0" encoding="utf-8"?>
<Types xmlns="http://schemas.openxmlformats.org/package/2006/content-types">
  <Default Extension="png" ContentType="image/png"/>
  <Default Extension="emf" ContentType="image/x-emf"/>
  <Default Extension="wmf" ContentType="image/x-w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20"/>
  </p:notesMasterIdLst>
  <p:sldIdLst>
    <p:sldId id="256" r:id="rId2"/>
    <p:sldId id="274" r:id="rId3"/>
    <p:sldId id="260" r:id="rId4"/>
    <p:sldId id="258" r:id="rId5"/>
    <p:sldId id="275" r:id="rId6"/>
    <p:sldId id="261" r:id="rId7"/>
    <p:sldId id="276" r:id="rId8"/>
    <p:sldId id="278" r:id="rId9"/>
    <p:sldId id="265" r:id="rId10"/>
    <p:sldId id="279" r:id="rId11"/>
    <p:sldId id="281" r:id="rId12"/>
    <p:sldId id="282" r:id="rId13"/>
    <p:sldId id="283" r:id="rId14"/>
    <p:sldId id="284" r:id="rId15"/>
    <p:sldId id="285" r:id="rId16"/>
    <p:sldId id="286" r:id="rId17"/>
    <p:sldId id="287" r:id="rId18"/>
    <p:sldId id="273" r:id="rId19"/>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BF6E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78904" autoAdjust="0"/>
  </p:normalViewPr>
  <p:slideViewPr>
    <p:cSldViewPr>
      <p:cViewPr varScale="1">
        <p:scale>
          <a:sx n="58" d="100"/>
          <a:sy n="58" d="100"/>
        </p:scale>
        <p:origin x="-1632" y="-7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AB56001-6486-46F9-9E71-F50994D98636}" type="datetimeFigureOut">
              <a:rPr lang="en-US" smtClean="0"/>
              <a:t>1/9/2012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C9F552E-9DF0-462F-B2B3-B7509D90E732}" type="slidenum">
              <a:rPr lang="en-US" smtClean="0"/>
              <a:t>‹#›</a:t>
            </a:fld>
            <a:endParaRPr lang="en-US"/>
          </a:p>
        </p:txBody>
      </p:sp>
    </p:spTree>
    <p:extLst>
      <p:ext uri="{BB962C8B-B14F-4D97-AF65-F5344CB8AC3E}">
        <p14:creationId xmlns:p14="http://schemas.microsoft.com/office/powerpoint/2010/main" val="284554010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a:t>
            </a:fld>
            <a:endParaRPr lang="en-US"/>
          </a:p>
        </p:txBody>
      </p:sp>
    </p:spTree>
    <p:extLst>
      <p:ext uri="{BB962C8B-B14F-4D97-AF65-F5344CB8AC3E}">
        <p14:creationId xmlns:p14="http://schemas.microsoft.com/office/powerpoint/2010/main" val="12239988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baseline="0" dirty="0" smtClean="0"/>
              <a:t>Do introductory questions</a:t>
            </a:r>
          </a:p>
        </p:txBody>
      </p:sp>
      <p:sp>
        <p:nvSpPr>
          <p:cNvPr id="4" name="Slide Number Placeholder 3"/>
          <p:cNvSpPr>
            <a:spLocks noGrp="1"/>
          </p:cNvSpPr>
          <p:nvPr>
            <p:ph type="sldNum" sz="quarter" idx="10"/>
          </p:nvPr>
        </p:nvSpPr>
        <p:spPr/>
        <p:txBody>
          <a:bodyPr/>
          <a:lstStyle/>
          <a:p>
            <a:fld id="{3C9F552E-9DF0-462F-B2B3-B7509D90E732}" type="slidenum">
              <a:rPr lang="en-US" smtClean="0"/>
              <a:t>2</a:t>
            </a:fld>
            <a:endParaRPr lang="en-US"/>
          </a:p>
        </p:txBody>
      </p:sp>
    </p:spTree>
    <p:extLst>
      <p:ext uri="{BB962C8B-B14F-4D97-AF65-F5344CB8AC3E}">
        <p14:creationId xmlns:p14="http://schemas.microsoft.com/office/powerpoint/2010/main" val="23109809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I</a:t>
            </a:r>
            <a:r>
              <a:rPr lang="en-US" baseline="0" dirty="0" smtClean="0"/>
              <a:t> created a special email account for this class for you to contact me – questions, comments, clarifications</a:t>
            </a:r>
          </a:p>
          <a:p>
            <a:endParaRPr lang="en-US" baseline="0" dirty="0" smtClean="0"/>
          </a:p>
        </p:txBody>
      </p:sp>
      <p:sp>
        <p:nvSpPr>
          <p:cNvPr id="4" name="Slide Number Placeholder 3"/>
          <p:cNvSpPr>
            <a:spLocks noGrp="1"/>
          </p:cNvSpPr>
          <p:nvPr>
            <p:ph type="sldNum" sz="quarter" idx="10"/>
          </p:nvPr>
        </p:nvSpPr>
        <p:spPr/>
        <p:txBody>
          <a:bodyPr/>
          <a:lstStyle/>
          <a:p>
            <a:fld id="{3C9F552E-9DF0-462F-B2B3-B7509D90E732}" type="slidenum">
              <a:rPr lang="en-US" smtClean="0"/>
              <a:t>3</a:t>
            </a:fld>
            <a:endParaRPr lang="en-US"/>
          </a:p>
        </p:txBody>
      </p:sp>
    </p:spTree>
    <p:extLst>
      <p:ext uri="{BB962C8B-B14F-4D97-AF65-F5344CB8AC3E}">
        <p14:creationId xmlns:p14="http://schemas.microsoft.com/office/powerpoint/2010/main" val="290306397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buFont typeface="Arial" pitchFamily="34" charset="0"/>
              <a:buChar char="•"/>
            </a:pPr>
            <a:r>
              <a:rPr lang="en-US" dirty="0" smtClean="0"/>
              <a:t>Will have handouts each week</a:t>
            </a:r>
          </a:p>
          <a:p>
            <a:pPr marL="171450" indent="-171450">
              <a:buFont typeface="Arial" pitchFamily="34" charset="0"/>
              <a:buChar char="•"/>
            </a:pPr>
            <a:r>
              <a:rPr lang="en-US" dirty="0" smtClean="0"/>
              <a:t>Completed</a:t>
            </a:r>
            <a:r>
              <a:rPr lang="en-US" baseline="0" dirty="0" smtClean="0"/>
              <a:t> handouts will be posted online at Grace Chapel website</a:t>
            </a:r>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4</a:t>
            </a:fld>
            <a:endParaRPr lang="en-US"/>
          </a:p>
        </p:txBody>
      </p:sp>
    </p:spTree>
    <p:extLst>
      <p:ext uri="{BB962C8B-B14F-4D97-AF65-F5344CB8AC3E}">
        <p14:creationId xmlns:p14="http://schemas.microsoft.com/office/powerpoint/2010/main" val="2903063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5</a:t>
            </a:fld>
            <a:endParaRPr lang="en-US"/>
          </a:p>
        </p:txBody>
      </p:sp>
    </p:spTree>
    <p:extLst>
      <p:ext uri="{BB962C8B-B14F-4D97-AF65-F5344CB8AC3E}">
        <p14:creationId xmlns:p14="http://schemas.microsoft.com/office/powerpoint/2010/main" val="7195832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6</a:t>
            </a:fld>
            <a:endParaRPr lang="en-US"/>
          </a:p>
        </p:txBody>
      </p:sp>
    </p:spTree>
    <p:extLst>
      <p:ext uri="{BB962C8B-B14F-4D97-AF65-F5344CB8AC3E}">
        <p14:creationId xmlns:p14="http://schemas.microsoft.com/office/powerpoint/2010/main" val="7195832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7</a:t>
            </a:fld>
            <a:endParaRPr lang="en-US"/>
          </a:p>
        </p:txBody>
      </p:sp>
    </p:spTree>
    <p:extLst>
      <p:ext uri="{BB962C8B-B14F-4D97-AF65-F5344CB8AC3E}">
        <p14:creationId xmlns:p14="http://schemas.microsoft.com/office/powerpoint/2010/main" val="71958326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8</a:t>
            </a:fld>
            <a:endParaRPr lang="en-US"/>
          </a:p>
        </p:txBody>
      </p:sp>
    </p:spTree>
    <p:extLst>
      <p:ext uri="{BB962C8B-B14F-4D97-AF65-F5344CB8AC3E}">
        <p14:creationId xmlns:p14="http://schemas.microsoft.com/office/powerpoint/2010/main" val="71958326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9</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10</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11</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12</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13</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14</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15</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16</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17</a:t>
            </a:fld>
            <a:endParaRPr lang="en-US"/>
          </a:p>
        </p:txBody>
      </p:sp>
    </p:spTree>
    <p:extLst>
      <p:ext uri="{BB962C8B-B14F-4D97-AF65-F5344CB8AC3E}">
        <p14:creationId xmlns:p14="http://schemas.microsoft.com/office/powerpoint/2010/main" val="384976386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C9F552E-9DF0-462F-B2B3-B7509D90E732}" type="slidenum">
              <a:rPr lang="en-US" smtClean="0"/>
              <a:t>18</a:t>
            </a:fld>
            <a:endParaRPr lang="en-US"/>
          </a:p>
        </p:txBody>
      </p:sp>
    </p:spTree>
    <p:extLst>
      <p:ext uri="{BB962C8B-B14F-4D97-AF65-F5344CB8AC3E}">
        <p14:creationId xmlns:p14="http://schemas.microsoft.com/office/powerpoint/2010/main" val="7195832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6" name="Rectangle 20"/>
          <p:cNvSpPr>
            <a:spLocks noGrp="1"/>
          </p:cNvSpPr>
          <p:nvPr>
            <p:ph type="ctrTitle"/>
          </p:nvPr>
        </p:nvSpPr>
        <p:spPr>
          <a:xfrm>
            <a:off x="685800" y="990601"/>
            <a:ext cx="7772400" cy="2609850"/>
          </a:xfrm>
        </p:spPr>
        <p:txBody>
          <a:bodyPr anchor="b" anchorCtr="0">
            <a:noAutofit/>
            <a:scene3d>
              <a:camera prst="orthographicFront"/>
              <a:lightRig rig="soft" dir="t">
                <a:rot lat="0" lon="0" rev="2100000"/>
              </a:lightRig>
            </a:scene3d>
            <a:sp3d prstMaterial="matte">
              <a:bevelT w="38100" h="38100"/>
              <a:contourClr>
                <a:srgbClr val="FFFFFF"/>
              </a:contourClr>
            </a:sp3d>
          </a:bodyPr>
          <a:lstStyle>
            <a:lvl1pPr algn="ctr">
              <a:defRPr lang="en-US" sz="5800" dirty="0" smtClean="0">
                <a:ln w="9525">
                  <a:noFill/>
                </a:ln>
                <a:effectLst>
                  <a:outerShdw blurRad="50800" dist="38100" dir="8220000" algn="tl" rotWithShape="0">
                    <a:srgbClr val="000000">
                      <a:alpha val="40000"/>
                    </a:srgbClr>
                  </a:outerShdw>
                </a:effectLst>
              </a:defRPr>
            </a:lvl1pPr>
          </a:lstStyle>
          <a:p>
            <a:r>
              <a:rPr lang="en-US" smtClean="0"/>
              <a:t>Click to edit Master title style</a:t>
            </a:r>
            <a:endParaRPr lang="en-US" dirty="0"/>
          </a:p>
        </p:txBody>
      </p:sp>
      <p:sp>
        <p:nvSpPr>
          <p:cNvPr id="24" name="Rectangle 26"/>
          <p:cNvSpPr>
            <a:spLocks noGrp="1"/>
          </p:cNvSpPr>
          <p:nvPr>
            <p:ph type="subTitle" idx="1"/>
          </p:nvPr>
        </p:nvSpPr>
        <p:spPr>
          <a:xfrm>
            <a:off x="1371600" y="3657600"/>
            <a:ext cx="6400800" cy="1967089"/>
          </a:xfrm>
        </p:spPr>
        <p:txBody>
          <a:bodyPr>
            <a:normAutofit/>
          </a:bodyPr>
          <a:lstStyle>
            <a:lvl1pPr marL="0" indent="0" algn="ctr">
              <a:buNone/>
              <a:defRPr lang="en-US" sz="3000" b="0">
                <a:solidFill>
                  <a:schemeClr val="tx2"/>
                </a:solidFill>
                <a:effectLst/>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dirty="0"/>
          </a:p>
        </p:txBody>
      </p:sp>
      <p:sp>
        <p:nvSpPr>
          <p:cNvPr id="18" name="Rectangle 6"/>
          <p:cNvSpPr>
            <a:spLocks noGrp="1"/>
          </p:cNvSpPr>
          <p:nvPr>
            <p:ph type="dt" sz="half" idx="10"/>
          </p:nvPr>
        </p:nvSpPr>
        <p:spPr/>
        <p:txBody>
          <a:bodyPr/>
          <a:lstStyle>
            <a:lvl1pPr>
              <a:defRPr lang="en-US" smtClean="0"/>
            </a:lvl1pPr>
          </a:lstStyle>
          <a:p>
            <a:fld id="{3F150D65-C64D-44FB-9152-4CC2DE0C9198}" type="datetime1">
              <a:rPr lang="en-US" smtClean="0"/>
              <a:pPr/>
              <a:t>1/9/2012</a:t>
            </a:fld>
            <a:endParaRPr lang="en-US"/>
          </a:p>
        </p:txBody>
      </p:sp>
      <p:sp>
        <p:nvSpPr>
          <p:cNvPr id="9" name="Rectangle 14"/>
          <p:cNvSpPr>
            <a:spLocks noGrp="1"/>
          </p:cNvSpPr>
          <p:nvPr>
            <p:ph type="sldNum" sz="quarter" idx="11"/>
          </p:nvPr>
        </p:nvSpPr>
        <p:spPr/>
        <p:txBody>
          <a:bodyPr/>
          <a:lstStyle>
            <a:lvl1pPr>
              <a:defRPr lang="en-US" smtClean="0"/>
            </a:lvl1pPr>
          </a:lstStyle>
          <a:p>
            <a:fld id="{BFEBEB0A-9E3D-4B14-9782-E2AE3DA60D96}" type="slidenum">
              <a:rPr lang="en-US" smtClean="0"/>
              <a:pPr/>
              <a:t>‹#›</a:t>
            </a:fld>
            <a:endParaRPr lang="en-US"/>
          </a:p>
        </p:txBody>
      </p:sp>
      <p:sp>
        <p:nvSpPr>
          <p:cNvPr id="25" name="Rectangle 27"/>
          <p:cNvSpPr>
            <a:spLocks noGrp="1"/>
          </p:cNvSpPr>
          <p:nvPr>
            <p:ph type="ftr" sz="quarter" idx="12"/>
          </p:nvPr>
        </p:nvSpPr>
        <p:spPr/>
        <p:txBody>
          <a:bodyPr/>
          <a:lstStyle>
            <a:lvl1pPr>
              <a:defRPr lang="en-US" smtClean="0"/>
            </a:lvl1p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p>
            <a:r>
              <a:rPr lang="en-US" smtClean="0"/>
              <a:t>Click to edit Master title style</a:t>
            </a:r>
            <a:endParaRPr lang="en-US"/>
          </a:p>
        </p:txBody>
      </p:sp>
      <p:sp>
        <p:nvSpPr>
          <p:cNvPr id="3" name="Rectangle 3"/>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Rectangle 4"/>
          <p:cNvSpPr>
            <a:spLocks noGrp="1"/>
          </p:cNvSpPr>
          <p:nvPr>
            <p:ph type="dt" sz="half" idx="10"/>
          </p:nvPr>
        </p:nvSpPr>
        <p:spPr/>
        <p:txBody>
          <a:bodyPr/>
          <a:lstStyle/>
          <a:p>
            <a:fld id="{0FFE64A4-35FB-42B6-9183-2C0CE0E36649}" type="datetime1">
              <a:rPr lang="en-US" smtClean="0"/>
              <a:pPr/>
              <a:t>1/9/2012</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Rectangle 2"/>
          <p:cNvSpPr>
            <a:spLocks noGrp="1"/>
          </p:cNvSpPr>
          <p:nvPr>
            <p:ph type="title"/>
          </p:nvPr>
        </p:nvSpPr>
        <p:spPr>
          <a:xfrm>
            <a:off x="722313" y="2685391"/>
            <a:ext cx="7772400" cy="3112843"/>
          </a:xfrm>
        </p:spPr>
        <p:txBody>
          <a:bodyPr anchor="t">
            <a:normAutofit/>
          </a:bodyPr>
          <a:lstStyle>
            <a:lvl1pPr algn="ctr">
              <a:buNone/>
              <a:defRPr lang="en-US" sz="6000" b="1" dirty="0">
                <a:solidFill>
                  <a:schemeClr val="tx2">
                    <a:shade val="85000"/>
                    <a:satMod val="150000"/>
                  </a:schemeClr>
                </a:solidFill>
              </a:defRPr>
            </a:lvl1pPr>
          </a:lstStyle>
          <a:p>
            <a:r>
              <a:rPr lang="en-US" smtClean="0"/>
              <a:t>Click to edit Master title style</a:t>
            </a:r>
            <a:endParaRPr lang="en-US" dirty="0"/>
          </a:p>
        </p:txBody>
      </p:sp>
      <p:sp>
        <p:nvSpPr>
          <p:cNvPr id="3" name="Rectangle 3"/>
          <p:cNvSpPr>
            <a:spLocks noGrp="1"/>
          </p:cNvSpPr>
          <p:nvPr>
            <p:ph type="body" idx="1"/>
          </p:nvPr>
        </p:nvSpPr>
        <p:spPr>
          <a:xfrm>
            <a:off x="722313" y="1128932"/>
            <a:ext cx="7772400" cy="1509712"/>
          </a:xfrm>
        </p:spPr>
        <p:txBody>
          <a:bodyPr anchor="b">
            <a:normAutofit/>
          </a:bodyPr>
          <a:lstStyle>
            <a:lvl1pPr algn="ctr">
              <a:buNone/>
              <a:defRPr lang="en-US" sz="2400" b="0" smtClean="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4" name="Rectangle 4"/>
          <p:cNvSpPr>
            <a:spLocks noGrp="1"/>
          </p:cNvSpPr>
          <p:nvPr>
            <p:ph type="dt" sz="half" idx="10"/>
          </p:nvPr>
        </p:nvSpPr>
        <p:spPr/>
        <p:txBody>
          <a:bodyPr/>
          <a:lstStyle/>
          <a:p>
            <a:fld id="{2A2683B9-6ECA-47FA-93CF-B124A0FAC208}" type="datetime1">
              <a:rPr lang="en-US" smtClean="0"/>
              <a:pPr/>
              <a:t>1/9/2012</a:t>
            </a:fld>
            <a:endParaRPr lang="en-US"/>
          </a:p>
        </p:txBody>
      </p:sp>
      <p:sp>
        <p:nvSpPr>
          <p:cNvPr id="5" name="Rectangle 5"/>
          <p:cNvSpPr>
            <a:spLocks noGrp="1"/>
          </p:cNvSpPr>
          <p:nvPr>
            <p:ph type="ftr" sz="quarter" idx="11"/>
          </p:nvPr>
        </p:nvSpPr>
        <p:spPr/>
        <p:txBody>
          <a:bodyPr/>
          <a:lstStyle/>
          <a:p>
            <a:endParaRPr lang="en-US"/>
          </a:p>
        </p:txBody>
      </p:sp>
      <p:sp>
        <p:nvSpPr>
          <p:cNvPr id="6"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p>
            <a:r>
              <a:rPr lang="en-US" smtClean="0"/>
              <a:t>Click to edit Master title style</a:t>
            </a:r>
            <a:endParaRPr lang="en-US"/>
          </a:p>
        </p:txBody>
      </p:sp>
      <p:sp>
        <p:nvSpPr>
          <p:cNvPr id="3" name="Rectangle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dt" sz="half" idx="10"/>
          </p:nvPr>
        </p:nvSpPr>
        <p:spPr/>
        <p:txBody>
          <a:bodyPr/>
          <a:lstStyle/>
          <a:p>
            <a:fld id="{305FF66B-9476-4BB3-85E9-E01854F07F90}" type="datetime1">
              <a:rPr lang="en-US" smtClean="0"/>
              <a:pPr/>
              <a:t>1/9/2012</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Rectangle 1"/>
          <p:cNvSpPr>
            <a:spLocks noGrp="1"/>
          </p:cNvSpPr>
          <p:nvPr>
            <p:ph type="title"/>
          </p:nvPr>
        </p:nvSpPr>
        <p:spPr/>
        <p:txBody>
          <a:bodyPr/>
          <a:lstStyle>
            <a:lvl1pPr algn="l">
              <a:defRPr/>
            </a:lvl1pPr>
          </a:lstStyle>
          <a:p>
            <a:r>
              <a:rPr lang="en-US" smtClean="0"/>
              <a:t>Click to edit Master title style</a:t>
            </a:r>
            <a:endParaRPr lang="en-US"/>
          </a:p>
        </p:txBody>
      </p:sp>
      <p:sp>
        <p:nvSpPr>
          <p:cNvPr id="3" name="Rectangle 2"/>
          <p:cNvSpPr>
            <a:spLocks noGrp="1"/>
          </p:cNvSpPr>
          <p:nvPr>
            <p:ph type="body" idx="1"/>
          </p:nvPr>
        </p:nvSpPr>
        <p:spPr>
          <a:xfrm>
            <a:off x="457200" y="1535113"/>
            <a:ext cx="4040188"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Rectangle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p:cNvSpPr>
          <p:nvPr>
            <p:ph type="body" sz="quarter" idx="3"/>
          </p:nvPr>
        </p:nvSpPr>
        <p:spPr>
          <a:xfrm>
            <a:off x="4645025" y="1535113"/>
            <a:ext cx="4041775" cy="639762"/>
          </a:xfrm>
        </p:spPr>
        <p:txBody>
          <a:bodyPr anchor="b">
            <a:noAutofit/>
          </a:bodyPr>
          <a:lstStyle>
            <a:lvl1pPr marL="0" indent="0" algn="l">
              <a:buNone/>
              <a:defRPr sz="2200" b="1"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Rectangle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6"/>
          <p:cNvSpPr>
            <a:spLocks noGrp="1"/>
          </p:cNvSpPr>
          <p:nvPr>
            <p:ph type="dt" sz="half" idx="10"/>
          </p:nvPr>
        </p:nvSpPr>
        <p:spPr/>
        <p:txBody>
          <a:bodyPr/>
          <a:lstStyle/>
          <a:p>
            <a:fld id="{56B23FBD-8F7D-4F85-8085-67BFDB05CB71}" type="datetime1">
              <a:rPr lang="en-US" smtClean="0"/>
              <a:pPr/>
              <a:t>1/9/2012</a:t>
            </a:fld>
            <a:endParaRPr lang="en-US"/>
          </a:p>
        </p:txBody>
      </p:sp>
      <p:sp>
        <p:nvSpPr>
          <p:cNvPr id="8" name="Rectangle 7"/>
          <p:cNvSpPr>
            <a:spLocks noGrp="1"/>
          </p:cNvSpPr>
          <p:nvPr>
            <p:ph type="ftr" sz="quarter" idx="11"/>
          </p:nvPr>
        </p:nvSpPr>
        <p:spPr/>
        <p:txBody>
          <a:bodyPr/>
          <a:lstStyle/>
          <a:p>
            <a:endParaRPr lang="en-US"/>
          </a:p>
        </p:txBody>
      </p:sp>
      <p:sp>
        <p:nvSpPr>
          <p:cNvPr id="9" name="Rectangle 8"/>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Rectangle 2"/>
          <p:cNvSpPr>
            <a:spLocks noGrp="1"/>
          </p:cNvSpPr>
          <p:nvPr>
            <p:ph type="title"/>
          </p:nvPr>
        </p:nvSpPr>
        <p:spPr/>
        <p:txBody>
          <a:bodyPr/>
          <a:lstStyle>
            <a:lvl1pPr>
              <a:defRPr lang="en-US"/>
            </a:lvl1pPr>
          </a:lstStyle>
          <a:p>
            <a:r>
              <a:rPr lang="en-US" smtClean="0"/>
              <a:t>Click to edit Master title style</a:t>
            </a:r>
            <a:endParaRPr lang="en-US"/>
          </a:p>
        </p:txBody>
      </p:sp>
      <p:sp>
        <p:nvSpPr>
          <p:cNvPr id="3" name="Rectangle 3"/>
          <p:cNvSpPr>
            <a:spLocks noGrp="1"/>
          </p:cNvSpPr>
          <p:nvPr>
            <p:ph type="dt" sz="half" idx="10"/>
          </p:nvPr>
        </p:nvSpPr>
        <p:spPr/>
        <p:txBody>
          <a:bodyPr/>
          <a:lstStyle/>
          <a:p>
            <a:fld id="{465D789A-1220-4441-8676-44A034051BFD}" type="datetime1">
              <a:rPr lang="en-US" smtClean="0"/>
              <a:pPr/>
              <a:t>1/9/2012</a:t>
            </a:fld>
            <a:endParaRPr lang="en-US"/>
          </a:p>
        </p:txBody>
      </p:sp>
      <p:sp>
        <p:nvSpPr>
          <p:cNvPr id="4" name="Rectangle 4"/>
          <p:cNvSpPr>
            <a:spLocks noGrp="1"/>
          </p:cNvSpPr>
          <p:nvPr>
            <p:ph type="ftr" sz="quarter" idx="11"/>
          </p:nvPr>
        </p:nvSpPr>
        <p:spPr/>
        <p:txBody>
          <a:bodyPr/>
          <a:lstStyle/>
          <a:p>
            <a:endParaRPr lang="en-US"/>
          </a:p>
        </p:txBody>
      </p:sp>
      <p:sp>
        <p:nvSpPr>
          <p:cNvPr id="5" name="Rectangle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2"/>
          <p:cNvSpPr>
            <a:spLocks noGrp="1"/>
          </p:cNvSpPr>
          <p:nvPr>
            <p:ph type="dt" sz="half" idx="10"/>
          </p:nvPr>
        </p:nvSpPr>
        <p:spPr/>
        <p:txBody>
          <a:bodyPr/>
          <a:lstStyle/>
          <a:p>
            <a:fld id="{EF98A266-E364-4B5E-98DD-432668182E1E}" type="datetime1">
              <a:rPr lang="en-US" smtClean="0"/>
              <a:pPr/>
              <a:t>1/9/2012</a:t>
            </a:fld>
            <a:endParaRPr lang="en-US"/>
          </a:p>
        </p:txBody>
      </p:sp>
      <p:sp>
        <p:nvSpPr>
          <p:cNvPr id="3" name="Rectangle 3"/>
          <p:cNvSpPr>
            <a:spLocks noGrp="1"/>
          </p:cNvSpPr>
          <p:nvPr>
            <p:ph type="ftr" sz="quarter" idx="11"/>
          </p:nvPr>
        </p:nvSpPr>
        <p:spPr/>
        <p:txBody>
          <a:bodyPr/>
          <a:lstStyle/>
          <a:p>
            <a:endParaRPr lang="en-US"/>
          </a:p>
        </p:txBody>
      </p:sp>
      <p:sp>
        <p:nvSpPr>
          <p:cNvPr id="4" name="Rectangle 4"/>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Rectangle 1"/>
          <p:cNvSpPr>
            <a:spLocks noGrp="1"/>
          </p:cNvSpPr>
          <p:nvPr>
            <p:ph type="title"/>
          </p:nvPr>
        </p:nvSpPr>
        <p:spPr>
          <a:xfrm>
            <a:off x="457200" y="273050"/>
            <a:ext cx="3008313" cy="1162050"/>
          </a:xfrm>
        </p:spPr>
        <p:txBody>
          <a:bodyPr anchor="b">
            <a:normAutofit/>
          </a:bodyPr>
          <a:lstStyle>
            <a:lvl1pPr algn="ctr">
              <a:defRPr sz="24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a:p>
        </p:txBody>
      </p:sp>
      <p:sp>
        <p:nvSpPr>
          <p:cNvPr id="3" name="Rectangle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p:cNvSpPr>
          <p:nvPr>
            <p:ph type="body" sz="half" idx="2"/>
          </p:nvPr>
        </p:nvSpPr>
        <p:spPr>
          <a:xfrm>
            <a:off x="457200" y="1435100"/>
            <a:ext cx="3008313" cy="4691063"/>
          </a:xfrm>
        </p:spPr>
        <p:txBody>
          <a:bodyPr/>
          <a:lstStyle>
            <a:lvl1pPr marL="0" indent="0" algn="ctr">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p:cNvSpPr>
          <p:nvPr>
            <p:ph type="dt" sz="half" idx="10"/>
          </p:nvPr>
        </p:nvSpPr>
        <p:spPr/>
        <p:txBody>
          <a:bodyPr/>
          <a:lstStyle/>
          <a:p>
            <a:fld id="{493F2040-9975-4642-A906-1DF87F8BE202}" type="datetime1">
              <a:rPr lang="en-US" smtClean="0"/>
              <a:pPr/>
              <a:t>1/9/2012</a:t>
            </a:fld>
            <a:endParaRPr lang="en-US"/>
          </a:p>
        </p:txBody>
      </p:sp>
      <p:sp>
        <p:nvSpPr>
          <p:cNvPr id="6" name="Rectangle 5"/>
          <p:cNvSpPr>
            <a:spLocks noGrp="1"/>
          </p:cNvSpPr>
          <p:nvPr>
            <p:ph type="ftr" sz="quarter" idx="11"/>
          </p:nvPr>
        </p:nvSpPr>
        <p:spPr/>
        <p:txBody>
          <a:bodyPr/>
          <a:lstStyle/>
          <a:p>
            <a:endParaRPr lang="en-US"/>
          </a:p>
        </p:txBody>
      </p:sp>
      <p:sp>
        <p:nvSpPr>
          <p:cNvPr id="7" name="Rectangle 6"/>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727729" y="1062637"/>
            <a:ext cx="4599432" cy="3977640"/>
          </a:xfrm>
          <a:prstGeom prst="rect">
            <a:avLst/>
          </a:prstGeom>
          <a:solidFill>
            <a:schemeClr val="tx2">
              <a:shade val="15000"/>
            </a:schemeClr>
          </a:solidFill>
          <a:ln w="63500">
            <a:noFill/>
            <a:miter lim="800000"/>
          </a:ln>
          <a:effectLst>
            <a:outerShdw blurRad="63500" dist="25400" dir="7200000" algn="t" rotWithShape="0">
              <a:prstClr val="black">
                <a:alpha val="45000"/>
              </a:prstClr>
            </a:outerShdw>
          </a:effectLst>
        </p:spPr>
        <p:style>
          <a:lnRef idx="3">
            <a:schemeClr val="lt1"/>
          </a:lnRef>
          <a:fillRef idx="1">
            <a:schemeClr val="accent6"/>
          </a:fillRef>
          <a:effectRef idx="1">
            <a:schemeClr val="accent6"/>
          </a:effectRef>
          <a:fontRef idx="minor">
            <a:schemeClr val="lt1"/>
          </a:fontRef>
        </p:style>
        <p:txBody>
          <a:bodyPr lIns="45720" rIns="45720" rtlCol="0" anchor="ctr">
            <a:normAutofit/>
          </a:bodyPr>
          <a:lstStyle/>
          <a:p>
            <a:pPr marL="0" indent="-274320" algn="l">
              <a:buClr>
                <a:schemeClr val="accent1"/>
              </a:buClr>
              <a:buSzPct val="80000"/>
              <a:buFont typeface="Wingdings 2" pitchFamily="18" charset="2"/>
              <a:buNone/>
            </a:pPr>
            <a:endParaRPr lang="en-US" sz="2000">
              <a:solidFill>
                <a:schemeClr val="lt1"/>
              </a:solidFill>
              <a:latin typeface="+mn-lt"/>
              <a:ea typeface="+mn-ea"/>
              <a:cs typeface="+mn-cs"/>
            </a:endParaRPr>
          </a:p>
        </p:txBody>
      </p:sp>
      <p:sp>
        <p:nvSpPr>
          <p:cNvPr id="2" name="Rectangle 2"/>
          <p:cNvSpPr>
            <a:spLocks noGrp="1"/>
          </p:cNvSpPr>
          <p:nvPr>
            <p:ph type="title"/>
          </p:nvPr>
        </p:nvSpPr>
        <p:spPr>
          <a:xfrm>
            <a:off x="5514536" y="4343400"/>
            <a:ext cx="3048000" cy="709858"/>
          </a:xfrm>
        </p:spPr>
        <p:txBody>
          <a:bodyPr anchor="t">
            <a:noAutofit/>
          </a:bodyPr>
          <a:lstStyle>
            <a:lvl1pPr algn="l">
              <a:buNone/>
              <a:defRPr sz="2200" b="1">
                <a:solidFill>
                  <a:schemeClr val="tx2"/>
                </a:solidFill>
                <a:effectLst>
                  <a:outerShdw blurRad="38100" dist="25400" dir="8220000" algn="tr" rotWithShape="0">
                    <a:prstClr val="black">
                      <a:alpha val="35000"/>
                    </a:prstClr>
                  </a:outerShdw>
                </a:effectLst>
              </a:defRPr>
            </a:lvl1pPr>
          </a:lstStyle>
          <a:p>
            <a:r>
              <a:rPr lang="en-US" smtClean="0"/>
              <a:t>Click to edit Master title style</a:t>
            </a:r>
            <a:endParaRPr lang="en-US" dirty="0"/>
          </a:p>
        </p:txBody>
      </p:sp>
      <p:sp>
        <p:nvSpPr>
          <p:cNvPr id="3" name="Rectangle 3"/>
          <p:cNvSpPr>
            <a:spLocks noGrp="1"/>
          </p:cNvSpPr>
          <p:nvPr>
            <p:ph type="pic" idx="1"/>
          </p:nvPr>
        </p:nvSpPr>
        <p:spPr>
          <a:xfrm>
            <a:off x="739645" y="1222657"/>
            <a:ext cx="4575601" cy="3657600"/>
          </a:xfrm>
          <a:solidFill>
            <a:schemeClr val="tx2">
              <a:shade val="75000"/>
            </a:schemeClr>
          </a:solidFill>
          <a:ln w="63500">
            <a:noFill/>
            <a:miter lim="800000"/>
          </a:ln>
          <a:effectLst/>
        </p:spPr>
        <p:style>
          <a:lnRef idx="3">
            <a:schemeClr val="lt1"/>
          </a:lnRef>
          <a:fillRef idx="1">
            <a:schemeClr val="accent6"/>
          </a:fillRef>
          <a:effectRef idx="1">
            <a:schemeClr val="accent6"/>
          </a:effectRef>
          <a:fontRef idx="minor">
            <a:schemeClr val="lt1"/>
          </a:fontRef>
        </p:style>
        <p:txBody>
          <a:bodyPr/>
          <a:lstStyle>
            <a:lvl1pPr>
              <a:buNone/>
              <a:defRPr sz="3200"/>
            </a:lvl1pPr>
          </a:lstStyle>
          <a:p>
            <a:r>
              <a:rPr lang="en-US" sz="2000" smtClean="0"/>
              <a:t>Click icon to add picture</a:t>
            </a:r>
            <a:endParaRPr lang="en-US" sz="2000" dirty="0"/>
          </a:p>
        </p:txBody>
      </p:sp>
      <p:sp>
        <p:nvSpPr>
          <p:cNvPr id="4" name="Rectangle 4"/>
          <p:cNvSpPr>
            <a:spLocks noGrp="1"/>
          </p:cNvSpPr>
          <p:nvPr>
            <p:ph type="body" sz="half" idx="2"/>
          </p:nvPr>
        </p:nvSpPr>
        <p:spPr>
          <a:xfrm>
            <a:off x="5514536" y="1371600"/>
            <a:ext cx="3044952" cy="2930086"/>
          </a:xfrm>
        </p:spPr>
        <p:txBody>
          <a:bodyPr bIns="0" anchor="b">
            <a:normAutofit/>
          </a:bodyPr>
          <a:lstStyle>
            <a:lvl1pPr marL="0" marR="0" indent="0" algn="l">
              <a:buFontTx/>
              <a:buNone/>
              <a:defRPr sz="1300">
                <a:solidFill>
                  <a:schemeClr val="tx1">
                    <a:tint val="95000"/>
                  </a:schemeClr>
                </a:solidFill>
              </a:defRPr>
            </a:lvl1pPr>
            <a:lvl2pPr marL="460375" marR="0" indent="-112713">
              <a:buFontTx/>
              <a:buNone/>
              <a:defRPr sz="1200"/>
            </a:lvl2pPr>
            <a:lvl3pPr marL="914400" marR="0" indent="-117475">
              <a:buFontTx/>
              <a:buNone/>
              <a:defRPr sz="1000"/>
            </a:lvl3pPr>
            <a:lvl4pPr marL="1316038" marR="0" indent="-112713">
              <a:buFontTx/>
              <a:buNone/>
              <a:defRPr sz="900"/>
            </a:lvl4pPr>
            <a:lvl5pPr marL="1711325" marR="0" indent="-117475">
              <a:buFontTx/>
              <a:buNone/>
              <a:defRPr sz="900"/>
            </a:lvl5pPr>
          </a:lstStyle>
          <a:p>
            <a:pPr lvl="0"/>
            <a:r>
              <a:rPr lang="en-US" smtClean="0"/>
              <a:t>Click to edit Master text styles</a:t>
            </a:r>
          </a:p>
        </p:txBody>
      </p:sp>
      <p:sp>
        <p:nvSpPr>
          <p:cNvPr id="5" name="Rectangle 5"/>
          <p:cNvSpPr>
            <a:spLocks noGrp="1"/>
          </p:cNvSpPr>
          <p:nvPr>
            <p:ph type="dt" sz="half" idx="10"/>
          </p:nvPr>
        </p:nvSpPr>
        <p:spPr/>
        <p:txBody>
          <a:bodyPr/>
          <a:lstStyle/>
          <a:p>
            <a:fld id="{51E52B4A-BA08-4841-AB08-A0D822ABC34D}" type="datetime1">
              <a:rPr lang="en-US" smtClean="0"/>
              <a:pPr/>
              <a:t>1/9/2012</a:t>
            </a:fld>
            <a:endParaRPr lang="en-US"/>
          </a:p>
        </p:txBody>
      </p:sp>
      <p:sp>
        <p:nvSpPr>
          <p:cNvPr id="6" name="Rectangle 6"/>
          <p:cNvSpPr>
            <a:spLocks noGrp="1"/>
          </p:cNvSpPr>
          <p:nvPr>
            <p:ph type="ftr" sz="quarter" idx="11"/>
          </p:nvPr>
        </p:nvSpPr>
        <p:spPr/>
        <p:txBody>
          <a:bodyPr/>
          <a:lstStyle/>
          <a:p>
            <a:endParaRPr lang="en-US"/>
          </a:p>
        </p:txBody>
      </p:sp>
      <p:sp>
        <p:nvSpPr>
          <p:cNvPr id="7" name="Rectangle 7"/>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42635EB0-D091-417E-ACD5-D65E1C7D8524}" type="datetime1">
              <a:rPr lang="en-US" smtClean="0"/>
              <a:pPr/>
              <a:t>1/9/2012</a:t>
            </a:fld>
            <a:endParaRPr lang="en-US"/>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7FCA09F9-C7D6-4C52-A7E8-5101239A0BA2}" type="datetime1">
              <a:rPr lang="en-US" smtClean="0"/>
              <a:pPr/>
              <a:t>1/9/2012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FEBEB0A-9E3D-4B14-9782-E2AE3DA60D96}"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Rectangle 10"/>
          <p:cNvSpPr>
            <a:spLocks noGrp="1"/>
          </p:cNvSpPr>
          <p:nvPr>
            <p:ph type="title"/>
          </p:nvPr>
        </p:nvSpPr>
        <p:spPr>
          <a:xfrm>
            <a:off x="457200" y="304800"/>
            <a:ext cx="8229600" cy="1143000"/>
          </a:xfrm>
          <a:prstGeom prst="rect">
            <a:avLst/>
          </a:prstGeom>
        </p:spPr>
        <p:txBody>
          <a:bodyPr anchor="b" anchorCtr="0">
            <a:normAutofit/>
            <a:scene3d>
              <a:camera prst="orthographicFront"/>
              <a:lightRig rig="soft" dir="t">
                <a:rot lat="0" lon="0" rev="2100000"/>
              </a:lightRig>
            </a:scene3d>
            <a:sp3d prstMaterial="matte">
              <a:bevelT w="38100" h="38100"/>
            </a:sp3d>
          </a:bodyPr>
          <a:lstStyle/>
          <a:p>
            <a:r>
              <a:rPr lang="en-US" smtClean="0"/>
              <a:t>Click to edit Master title style</a:t>
            </a:r>
            <a:endParaRPr lang="en-US" dirty="0"/>
          </a:p>
        </p:txBody>
      </p:sp>
      <p:sp>
        <p:nvSpPr>
          <p:cNvPr id="5" name="Rectangle 11"/>
          <p:cNvSpPr>
            <a:spLocks noGrp="1"/>
          </p:cNvSpPr>
          <p:nvPr>
            <p:ph type="body" idx="1"/>
          </p:nvPr>
        </p:nvSpPr>
        <p:spPr>
          <a:xfrm>
            <a:off x="457200" y="1600200"/>
            <a:ext cx="8229600" cy="4525963"/>
          </a:xfrm>
          <a:prstGeom prst="rect">
            <a:avLst/>
          </a:prstGeom>
        </p:spPr>
        <p:txBody>
          <a:bodyPr lIns="45720" rIns="4572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smtClean="0"/>
          </a:p>
        </p:txBody>
      </p:sp>
      <p:sp>
        <p:nvSpPr>
          <p:cNvPr id="27" name="Rectangle 22"/>
          <p:cNvSpPr>
            <a:spLocks noGrp="1"/>
          </p:cNvSpPr>
          <p:nvPr>
            <p:ph type="dt" sz="half" idx="2"/>
          </p:nvPr>
        </p:nvSpPr>
        <p:spPr>
          <a:xfrm>
            <a:off x="457200" y="6245225"/>
            <a:ext cx="2133600" cy="476250"/>
          </a:xfrm>
          <a:prstGeom prst="rect">
            <a:avLst/>
          </a:prstGeom>
        </p:spPr>
        <p:txBody>
          <a:bodyPr anchor="b" anchorCtr="0"/>
          <a:lstStyle>
            <a:lvl1pPr>
              <a:defRPr lang="en-US" sz="1200" smtClean="0">
                <a:solidFill>
                  <a:schemeClr val="tx2"/>
                </a:solidFill>
                <a:latin typeface="+mn-lt"/>
                <a:ea typeface="+mn-lt"/>
                <a:cs typeface="+mn-lt"/>
              </a:defRPr>
            </a:lvl1pPr>
          </a:lstStyle>
          <a:p>
            <a:fld id="{75D48070-6A81-47D0-9810-1540B9FEFF61}" type="datetime1">
              <a:rPr lang="en-US" smtClean="0"/>
              <a:pPr/>
              <a:t>1/9/2012</a:t>
            </a:fld>
            <a:endParaRPr lang="en-US"/>
          </a:p>
        </p:txBody>
      </p:sp>
      <p:sp>
        <p:nvSpPr>
          <p:cNvPr id="18" name="Rectangle 18"/>
          <p:cNvSpPr>
            <a:spLocks noGrp="1"/>
          </p:cNvSpPr>
          <p:nvPr>
            <p:ph type="ftr" sz="quarter" idx="3"/>
          </p:nvPr>
        </p:nvSpPr>
        <p:spPr>
          <a:xfrm>
            <a:off x="3124200" y="6245225"/>
            <a:ext cx="2895600" cy="476250"/>
          </a:xfrm>
          <a:prstGeom prst="rect">
            <a:avLst/>
          </a:prstGeom>
        </p:spPr>
        <p:txBody>
          <a:bodyPr anchor="b" anchorCtr="0"/>
          <a:lstStyle>
            <a:lvl1pPr algn="ctr">
              <a:defRPr lang="en-US" sz="1200" smtClean="0">
                <a:solidFill>
                  <a:schemeClr val="tx2"/>
                </a:solidFill>
                <a:latin typeface="+mn-lt"/>
                <a:ea typeface="+mn-lt"/>
                <a:cs typeface="+mn-lt"/>
              </a:defRPr>
            </a:lvl1pPr>
          </a:lstStyle>
          <a:p>
            <a:endParaRPr lang="en-US" dirty="0"/>
          </a:p>
        </p:txBody>
      </p:sp>
      <p:sp>
        <p:nvSpPr>
          <p:cNvPr id="13" name="Rectangle 15"/>
          <p:cNvSpPr>
            <a:spLocks noGrp="1"/>
          </p:cNvSpPr>
          <p:nvPr>
            <p:ph type="sldNum" sz="quarter" idx="4"/>
          </p:nvPr>
        </p:nvSpPr>
        <p:spPr>
          <a:xfrm>
            <a:off x="6553200" y="6245225"/>
            <a:ext cx="2133600" cy="476250"/>
          </a:xfrm>
          <a:prstGeom prst="rect">
            <a:avLst/>
          </a:prstGeom>
        </p:spPr>
        <p:txBody>
          <a:bodyPr anchor="b" anchorCtr="0"/>
          <a:lstStyle>
            <a:lvl1pPr algn="r">
              <a:defRPr lang="en-US" sz="1200" smtClean="0">
                <a:solidFill>
                  <a:schemeClr val="tx2"/>
                </a:solidFill>
                <a:latin typeface="+mn-lt"/>
                <a:ea typeface="+mn-lt"/>
                <a:cs typeface="+mn-lt"/>
              </a:defRPr>
            </a:lvl1pPr>
          </a:lstStyle>
          <a:p>
            <a:fld id="{BFEBEB0A-9E3D-4B14-9782-E2AE3DA60D96}" type="slidenum">
              <a:rPr lang="en-US" smtClean="0"/>
              <a:pPr/>
              <a:t>‹#›</a:t>
            </a:fld>
            <a:endParaRPr lang="en-US" dirty="0"/>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hdr="0" ftr="0" dt="0"/>
  <p:txStyles>
    <p:titleStyle>
      <a:defPPr>
        <a:defRPr sz="4400">
          <a:solidFill>
            <a:schemeClr val="tx2">
              <a:shade val="85000"/>
              <a:satMod val="150000"/>
            </a:schemeClr>
          </a:solidFill>
          <a:latin typeface="+mj-lt"/>
          <a:ea typeface="+mj-ea"/>
          <a:cs typeface="+mj-cs"/>
        </a:defRPr>
      </a:defPPr>
      <a:lvl1pPr algn="ctr" eaLnBrk="1" hangingPunct="1">
        <a:buNone/>
        <a:defRPr lang="en-US" sz="4800" b="1" strike="noStrike" kern="1200" baseline="0" dirty="0" smtClean="0">
          <a:solidFill>
            <a:schemeClr val="tx2">
              <a:shade val="85000"/>
              <a:satMod val="150000"/>
            </a:schemeClr>
          </a:solidFill>
          <a:effectLst>
            <a:outerShdw blurRad="63500" dist="38100" dir="8220000" algn="tl" rotWithShape="0">
              <a:srgbClr val="000000">
                <a:alpha val="30000"/>
              </a:srgbClr>
            </a:outerShdw>
          </a:effectLst>
          <a:latin typeface="+mj-lt"/>
          <a:ea typeface="+mj-lt"/>
          <a:cs typeface="+mj-lt"/>
        </a:defRPr>
      </a:lvl1pPr>
    </p:titleStyle>
    <p:bodyStyle>
      <a:defPPr>
        <a:defRPr>
          <a:solidFill>
            <a:schemeClr val="tx1"/>
          </a:solidFill>
          <a:latin typeface="+mn-lt"/>
          <a:ea typeface="+mn-ea"/>
          <a:cs typeface="+mn-cs"/>
        </a:defRPr>
      </a:defPPr>
      <a:lvl1pPr marL="0" indent="-274320" algn="l" eaLnBrk="1" hangingPunct="1">
        <a:buClr>
          <a:schemeClr val="accent1"/>
        </a:buClr>
        <a:buSzPct val="80000"/>
        <a:buFont typeface="Wingdings 2" pitchFamily="18" charset="2"/>
        <a:buChar char=""/>
        <a:defRPr sz="2800">
          <a:solidFill>
            <a:schemeClr val="tx1"/>
          </a:solidFill>
          <a:latin typeface="+mn-lt"/>
          <a:ea typeface="+mn-lt"/>
          <a:cs typeface="+mn-lt"/>
        </a:defRPr>
      </a:lvl1pPr>
      <a:lvl2pPr marL="557784" indent="-228600" algn="l" eaLnBrk="1" hangingPunct="1">
        <a:buClr>
          <a:schemeClr val="tx2"/>
        </a:buClr>
        <a:buFont typeface="Wingdings 2" pitchFamily="18" charset="2"/>
        <a:buChar char=""/>
        <a:defRPr sz="2200">
          <a:solidFill>
            <a:schemeClr val="tx1"/>
          </a:solidFill>
          <a:latin typeface="+mn-lt"/>
          <a:ea typeface="+mn-lt"/>
          <a:cs typeface="+mn-lt"/>
        </a:defRPr>
      </a:lvl2pPr>
      <a:lvl3pPr marL="813816" indent="-228600" algn="l" eaLnBrk="1" hangingPunct="1">
        <a:buClr>
          <a:schemeClr val="accent1"/>
        </a:buClr>
        <a:buFont typeface="Wingdings 2" pitchFamily="18" charset="2"/>
        <a:buChar char=""/>
        <a:defRPr sz="2000">
          <a:solidFill>
            <a:schemeClr val="tx1"/>
          </a:solidFill>
          <a:latin typeface="+mn-lt"/>
          <a:ea typeface="+mn-lt"/>
          <a:cs typeface="+mn-lt"/>
        </a:defRPr>
      </a:lvl3pPr>
      <a:lvl4pPr marL="1069848" indent="-228600" algn="l" eaLnBrk="1" hangingPunct="1">
        <a:buClr>
          <a:schemeClr val="tx2"/>
        </a:buClr>
        <a:buFont typeface="Wingdings 2" pitchFamily="18" charset="2"/>
        <a:buChar char=""/>
        <a:defRPr sz="1800">
          <a:solidFill>
            <a:schemeClr val="tx1"/>
          </a:solidFill>
          <a:latin typeface="+mn-lt"/>
          <a:ea typeface="+mn-lt"/>
          <a:cs typeface="+mn-lt"/>
        </a:defRPr>
      </a:lvl4pPr>
      <a:lvl5pPr marL="1316736" indent="-228600" algn="l" eaLnBrk="1" hangingPunct="1">
        <a:buClr>
          <a:schemeClr val="accent1"/>
        </a:buClr>
        <a:buFont typeface="Wingdings 2" pitchFamily="18" charset="2"/>
        <a:buChar char=""/>
        <a:defRPr sz="1800">
          <a:solidFill>
            <a:schemeClr val="tx1"/>
          </a:solidFill>
          <a:latin typeface="+mn-lt"/>
          <a:ea typeface="+mn-lt"/>
          <a:cs typeface="+mn-lt"/>
        </a:defRPr>
      </a:lvl5pPr>
      <a:lvl6pPr marL="1572768" indent="-228600" algn="l" eaLnBrk="1" hangingPunct="1">
        <a:buClr>
          <a:schemeClr val="tx2"/>
        </a:buClr>
        <a:buFont typeface="Wingdings 2" pitchFamily="18" charset="2"/>
        <a:buChar char=""/>
        <a:defRPr lang="en-US" sz="1600" baseline="0" smtClean="0">
          <a:latin typeface="+mn-lt"/>
        </a:defRPr>
      </a:lvl6pPr>
      <a:lvl7pPr marL="1819656" indent="-228600" algn="l" eaLnBrk="1" hangingPunct="1">
        <a:buClr>
          <a:schemeClr val="accent1"/>
        </a:buClr>
        <a:buFont typeface="Wingdings 2" pitchFamily="18" charset="2"/>
        <a:buChar char=""/>
        <a:defRPr lang="en-US" sz="1600" baseline="0" smtClean="0">
          <a:latin typeface="+mn-lt"/>
        </a:defRPr>
      </a:lvl7pPr>
      <a:lvl8pPr marL="2066544" indent="-228600" algn="l" eaLnBrk="1" hangingPunct="1">
        <a:buClr>
          <a:schemeClr val="tx2"/>
        </a:buClr>
        <a:buFont typeface="Wingdings 2" pitchFamily="18" charset="2"/>
        <a:buChar char=""/>
        <a:defRPr sz="1600" baseline="0">
          <a:latin typeface="+mn-lt"/>
        </a:defRPr>
      </a:lvl8pPr>
      <a:lvl9pPr marL="2313432" indent="-228600" algn="l" eaLnBrk="1" hangingPunct="1">
        <a:buClr>
          <a:schemeClr val="accent1"/>
        </a:buClr>
        <a:buFont typeface="Wingdings 2" pitchFamily="18" charset="2"/>
        <a:buChar char=""/>
        <a:defRPr sz="1400" baseline="0">
          <a:latin typeface="+mn-lt"/>
        </a:defRPr>
      </a:lvl9pPr>
    </p:bodyStyle>
    <p:otherStyle>
      <a:defPPr>
        <a:defRPr>
          <a:solidFill>
            <a:schemeClr val="tx1"/>
          </a:solidFill>
          <a:latin typeface="+mn-lt"/>
          <a:ea typeface="+mn-ea"/>
          <a:cs typeface="+mn-cs"/>
        </a:defRPr>
      </a:defPPr>
      <a:lvl1pPr marL="0" eaLnBrk="1" hangingPunct="1"/>
      <a:lvl2pPr marL="457200" eaLnBrk="1" hangingPunct="1"/>
      <a:lvl3pPr marL="914400" eaLnBrk="1" hangingPunct="1"/>
      <a:lvl4pPr marL="1371600" eaLnBrk="1" hangingPunct="1"/>
      <a:lvl5pPr marL="1828800" eaLnBrk="1" hangingPunct="1"/>
      <a:lvl6pPr marL="2286000" eaLnBrk="1" hangingPunct="1"/>
      <a:lvl7pPr marL="2743200" eaLnBrk="1" hangingPunct="1"/>
      <a:lvl8pPr marL="3200400" eaLnBrk="1" hangingPunct="1"/>
      <a:lvl9pPr marL="3657600" eaLnBrk="1" hangingPunct="1"/>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wmf"/><Relationship Id="rId2" Type="http://schemas.openxmlformats.org/officeDocument/2006/relationships/notesSlide" Target="../notesSlides/notesSlide2.xml"/><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5.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5.xml"/><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4.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4.xml"/><Relationship Id="rId4" Type="http://schemas.openxmlformats.org/officeDocument/2006/relationships/image" Target="../media/image2.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28600" y="4267200"/>
            <a:ext cx="8686412" cy="1676399"/>
          </a:xfrm>
          <a:gradFill flip="none" rotWithShape="1">
            <a:gsLst>
              <a:gs pos="0">
                <a:schemeClr val="accent5">
                  <a:alpha val="75000"/>
                </a:schemeClr>
              </a:gs>
              <a:gs pos="50000">
                <a:schemeClr val="bg2">
                  <a:lumMod val="75000"/>
                </a:schemeClr>
              </a:gs>
              <a:gs pos="100000">
                <a:schemeClr val="bg1"/>
              </a:gs>
            </a:gsLst>
            <a:lin ang="5400000" scaled="1"/>
            <a:tileRect/>
          </a:gradFill>
          <a:ln w="15875">
            <a:solidFill>
              <a:schemeClr val="accent6">
                <a:lumMod val="75000"/>
              </a:schemeClr>
            </a:solidFill>
          </a:ln>
          <a:effectLst>
            <a:outerShdw blurRad="63500" sx="102000" sy="102000" algn="ctr" rotWithShape="0">
              <a:prstClr val="black">
                <a:alpha val="40000"/>
              </a:prstClr>
            </a:outerShdw>
          </a:effectLst>
          <a:scene3d>
            <a:camera prst="orthographicFront"/>
            <a:lightRig rig="soft" dir="t">
              <a:rot lat="0" lon="0" rev="2100000"/>
            </a:lightRig>
          </a:scene3d>
          <a:sp3d/>
        </p:spPr>
        <p:txBody>
          <a:bodyPr>
            <a:scene3d>
              <a:camera prst="orthographicFront"/>
              <a:lightRig rig="soft" dir="t">
                <a:rot lat="0" lon="0" rev="2100000"/>
              </a:lightRig>
            </a:scene3d>
            <a:sp3d prstMaterial="matte">
              <a:bevelT w="38100" h="38100"/>
              <a:contourClr>
                <a:srgbClr val="FFFFFF"/>
              </a:contourClr>
            </a:sp3d>
          </a:bodyPr>
          <a:lstStyle/>
          <a:p>
            <a:r>
              <a:rPr lang="en-US" dirty="0" smtClean="0">
                <a:solidFill>
                  <a:schemeClr val="accent6">
                    <a:lumMod val="75000"/>
                  </a:schemeClr>
                </a:solidFill>
              </a:rPr>
              <a:t>Holy War, Holy Peace</a:t>
            </a:r>
            <a:br>
              <a:rPr lang="en-US" dirty="0" smtClean="0">
                <a:solidFill>
                  <a:schemeClr val="accent6">
                    <a:lumMod val="75000"/>
                  </a:schemeClr>
                </a:solidFill>
              </a:rPr>
            </a:br>
            <a:r>
              <a:rPr lang="en-US" sz="3200" dirty="0" smtClean="0">
                <a:solidFill>
                  <a:schemeClr val="accent6">
                    <a:lumMod val="75000"/>
                  </a:schemeClr>
                </a:solidFill>
              </a:rPr>
              <a:t>A biblical, historical and political perspective</a:t>
            </a:r>
            <a:endParaRPr lang="en-US" dirty="0">
              <a:solidFill>
                <a:schemeClr val="accent6">
                  <a:lumMod val="75000"/>
                </a:schemeClr>
              </a:solidFill>
            </a:endParaRPr>
          </a:p>
        </p:txBody>
      </p:sp>
      <p:sp>
        <p:nvSpPr>
          <p:cNvPr id="4" name="Slide Number Placeholder 3"/>
          <p:cNvSpPr>
            <a:spLocks noGrp="1"/>
          </p:cNvSpPr>
          <p:nvPr>
            <p:ph type="sldNum" sz="quarter" idx="11"/>
          </p:nvPr>
        </p:nvSpPr>
        <p:spPr/>
        <p:txBody>
          <a:bodyPr/>
          <a:lstStyle/>
          <a:p>
            <a:fld id="{BFEBEB0A-9E3D-4B14-9782-E2AE3DA60D96}" type="slidenum">
              <a:rPr lang="en-US" smtClean="0"/>
              <a:pPr/>
              <a:t>1</a:t>
            </a:fld>
            <a:endParaRPr lang="en-US"/>
          </a:p>
        </p:txBody>
      </p:sp>
      <p:pic>
        <p:nvPicPr>
          <p:cNvPr id="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52400"/>
            <a:ext cx="3124200" cy="36826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72000" y="533400"/>
            <a:ext cx="4343400" cy="2895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6034197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r>
              <a:rPr lang="en-US" sz="6000" dirty="0" smtClean="0"/>
              <a:t>Welcome!</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2</a:t>
            </a:fld>
            <a:endParaRPr lang="en-US"/>
          </a:p>
        </p:txBody>
      </p:sp>
      <p:pic>
        <p:nvPicPr>
          <p:cNvPr id="11" name="Picture 8" descr="C:\Users\Jim\AppData\Local\Microsoft\Windows\Temporary Internet Files\Content.IE5\JN1SUK73\MC900389216[1].wmf"/>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20554695">
            <a:off x="2824212" y="2127915"/>
            <a:ext cx="3413104" cy="259113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23144859"/>
      </p:ext>
    </p:extLst>
  </p:cSld>
  <p:clrMapOvr>
    <a:masterClrMapping/>
  </p:clrMapOvr>
  <p:transition spd="slow">
    <p:fade thruBlk="1"/>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r>
              <a:rPr lang="en-US" sz="6000" dirty="0" smtClean="0"/>
              <a:t>Question / Comments</a:t>
            </a:r>
            <a:endParaRPr lang="en-US" sz="6000" dirty="0"/>
          </a:p>
        </p:txBody>
      </p:sp>
      <p:sp>
        <p:nvSpPr>
          <p:cNvPr id="11" name="Text Placeholder 10"/>
          <p:cNvSpPr>
            <a:spLocks noGrp="1"/>
          </p:cNvSpPr>
          <p:nvPr>
            <p:ph type="body" sz="quarter" idx="3"/>
          </p:nvPr>
        </p:nvSpPr>
        <p:spPr>
          <a:xfrm>
            <a:off x="3088368" y="2971800"/>
            <a:ext cx="5522232" cy="639762"/>
          </a:xfrm>
        </p:spPr>
        <p:txBody>
          <a:bodyPr anchor="t" anchorCtr="0"/>
          <a:lstStyle/>
          <a:p>
            <a:pPr algn="ctr"/>
            <a:r>
              <a:rPr lang="en-US" sz="3600" cap="none" dirty="0" smtClean="0"/>
              <a:t>GodandCaesar@gmail.com </a:t>
            </a:r>
            <a:endParaRPr lang="en-US" sz="3600" cap="none"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3</a:t>
            </a:fld>
            <a:endParaRPr lang="en-US"/>
          </a:p>
        </p:txBody>
      </p:sp>
      <p:pic>
        <p:nvPicPr>
          <p:cNvPr id="4098" name="Picture 2" descr="C:\Users\Jim\AppData\Local\Microsoft\Windows\Temporary Internet Files\Content.IE5\XM4805OF\MC900441456[1].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 y="2286000"/>
            <a:ext cx="2590800" cy="2590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4101758"/>
      </p:ext>
    </p:extLst>
  </p:cSld>
  <p:clrMapOvr>
    <a:masterClrMapping/>
  </p:clrMapOvr>
  <p:transition spd="slow">
    <p:wipe dir="d"/>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nchor="ctr" anchorCtr="0">
            <a:normAutofit/>
          </a:bodyPr>
          <a:lstStyle/>
          <a:p>
            <a:r>
              <a:rPr lang="en-US" sz="6000" dirty="0" smtClean="0"/>
              <a:t>Introduction</a:t>
            </a:r>
            <a:endParaRPr lang="en-US" sz="6000" dirty="0"/>
          </a:p>
        </p:txBody>
      </p:sp>
      <p:sp>
        <p:nvSpPr>
          <p:cNvPr id="11" name="Text Placeholder 10"/>
          <p:cNvSpPr>
            <a:spLocks noGrp="1"/>
          </p:cNvSpPr>
          <p:nvPr>
            <p:ph type="body" sz="quarter" idx="3"/>
          </p:nvPr>
        </p:nvSpPr>
        <p:spPr>
          <a:xfrm>
            <a:off x="152400" y="1417638"/>
            <a:ext cx="4041775" cy="639762"/>
          </a:xfrm>
        </p:spPr>
        <p:txBody>
          <a:bodyPr anchor="t" anchorCtr="0"/>
          <a:lstStyle/>
          <a:p>
            <a:pPr algn="ctr"/>
            <a:r>
              <a:rPr lang="en-US" sz="2400" dirty="0" smtClean="0"/>
              <a:t>Handouts</a:t>
            </a:r>
            <a:endParaRPr lang="en-US" sz="24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4</a:t>
            </a:fld>
            <a:endParaRPr lang="en-US"/>
          </a:p>
        </p:txBody>
      </p:sp>
      <p:pic>
        <p:nvPicPr>
          <p:cNvPr id="2052"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1044001">
            <a:off x="3108730" y="1737732"/>
            <a:ext cx="2965269" cy="3833814"/>
          </a:xfrm>
          <a:prstGeom prst="rect">
            <a:avLst/>
          </a:prstGeom>
          <a:noFill/>
          <a:ln w="9525">
            <a:solidFill>
              <a:schemeClr val="accent6">
                <a:lumMod val="75000"/>
              </a:schemeClr>
            </a:solidFill>
            <a:miter lim="800000"/>
            <a:headEnd/>
            <a:tailEnd/>
          </a:ln>
          <a:effectLst>
            <a:outerShdw blurRad="50800" dist="38100" dir="13500000" algn="br" rotWithShape="0">
              <a:schemeClr val="bg1">
                <a:lumMod val="50000"/>
                <a:alpha val="40000"/>
              </a:schemeClr>
            </a:outerShdw>
          </a:effectLst>
          <a:extLst>
            <a:ext uri="{909E8E84-426E-40DD-AFC4-6F175D3DCCD1}">
              <a14:hiddenFill xmlns:a14="http://schemas.microsoft.com/office/drawing/2010/main">
                <a:solidFill>
                  <a:schemeClr val="accent1"/>
                </a:solidFill>
              </a14:hiddenFill>
            </a:ext>
          </a:extLst>
        </p:spPr>
      </p:pic>
      <p:pic>
        <p:nvPicPr>
          <p:cNvPr id="2051"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961745">
            <a:off x="4740132" y="2793234"/>
            <a:ext cx="3142079" cy="4062413"/>
          </a:xfrm>
          <a:prstGeom prst="rect">
            <a:avLst/>
          </a:prstGeom>
          <a:noFill/>
          <a:ln w="9525">
            <a:solidFill>
              <a:schemeClr val="accent6">
                <a:lumMod val="75000"/>
              </a:schemeClr>
            </a:solidFill>
            <a:miter lim="800000"/>
            <a:headEnd/>
            <a:tailEnd/>
          </a:ln>
          <a:effectLst>
            <a:outerShdw blurRad="50800" dist="38100" dir="13500000" algn="br" rotWithShape="0">
              <a:prstClr val="black">
                <a:alpha val="40000"/>
              </a:prstClr>
            </a:outerShdw>
          </a:effectLst>
          <a:extLst>
            <a:ext uri="{909E8E84-426E-40DD-AFC4-6F175D3DCCD1}">
              <a14:hiddenFill xmlns:a14="http://schemas.microsoft.com/office/drawing/2010/main">
                <a:solidFill>
                  <a:schemeClr val="accent1"/>
                </a:solidFill>
              </a14:hiddenFill>
            </a:ext>
          </a:extLst>
        </p:spPr>
      </p:pic>
    </p:spTree>
    <p:extLst>
      <p:ext uri="{BB962C8B-B14F-4D97-AF65-F5344CB8AC3E}">
        <p14:creationId xmlns:p14="http://schemas.microsoft.com/office/powerpoint/2010/main" val="5414213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Holy War, Holy Peace</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5</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indent="0">
              <a:spcAft>
                <a:spcPts val="1200"/>
              </a:spcAft>
              <a:buNone/>
            </a:pPr>
            <a:r>
              <a:rPr lang="en-US" sz="3200" b="1" dirty="0" smtClean="0"/>
              <a:t>Meaning of “War”</a:t>
            </a:r>
          </a:p>
          <a:p>
            <a:pPr indent="0">
              <a:buNone/>
            </a:pPr>
            <a:r>
              <a:rPr lang="en-US" sz="3000" dirty="0" smtClean="0"/>
              <a:t>Oxford English Dictionary</a:t>
            </a:r>
          </a:p>
          <a:p>
            <a:pPr indent="0">
              <a:buNone/>
            </a:pPr>
            <a:endParaRPr lang="en-US" sz="3000" dirty="0" smtClean="0"/>
          </a:p>
          <a:p>
            <a:pPr indent="0">
              <a:buNone/>
            </a:pPr>
            <a:r>
              <a:rPr lang="en-US" sz="3000" i="1" dirty="0" smtClean="0"/>
              <a:t>Hostile </a:t>
            </a:r>
            <a:r>
              <a:rPr lang="en-US" sz="3000" i="1" dirty="0"/>
              <a:t>contention by means of armed forces, carried on between nations, states, or rulers, or between parties in the same nation or state; the employment of armed forces against a foreign power, or against an opposing party in the state</a:t>
            </a:r>
            <a:r>
              <a:rPr lang="en-US" sz="3000" i="1" dirty="0" smtClean="0"/>
              <a:t>.</a:t>
            </a:r>
            <a:endParaRPr lang="en-US" sz="3000" i="1" dirty="0"/>
          </a:p>
        </p:txBody>
      </p:sp>
    </p:spTree>
    <p:extLst>
      <p:ext uri="{BB962C8B-B14F-4D97-AF65-F5344CB8AC3E}">
        <p14:creationId xmlns:p14="http://schemas.microsoft.com/office/powerpoint/2010/main" val="1806904040"/>
      </p:ext>
    </p:extLst>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animEffect transition="in" filter="wipe(up)">
                                      <p:cBhvr>
                                        <p:cTn id="7" dur="500"/>
                                        <p:tgtEl>
                                          <p:spTgt spid="7">
                                            <p:txEl>
                                              <p:pRg st="0" end="0"/>
                                            </p:txEl>
                                          </p:spTgt>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7">
                                            <p:txEl>
                                              <p:pRg st="1" end="1"/>
                                            </p:txEl>
                                          </p:spTgt>
                                        </p:tgtEl>
                                        <p:attrNameLst>
                                          <p:attrName>style.visibility</p:attrName>
                                        </p:attrNameLst>
                                      </p:cBhvr>
                                      <p:to>
                                        <p:strVal val="visible"/>
                                      </p:to>
                                    </p:set>
                                    <p:animEffect transition="in" filter="wipe(up)">
                                      <p:cBhvr>
                                        <p:cTn id="11" dur="250"/>
                                        <p:tgtEl>
                                          <p:spTgt spid="7">
                                            <p:txEl>
                                              <p:pRg st="1" end="1"/>
                                            </p:txEl>
                                          </p:spTgt>
                                        </p:tgtEl>
                                      </p:cBhvr>
                                    </p:animEffect>
                                  </p:childTnLst>
                                </p:cTn>
                              </p:par>
                            </p:childTnLst>
                          </p:cTn>
                        </p:par>
                        <p:par>
                          <p:cTn id="12" fill="hold">
                            <p:stCondLst>
                              <p:cond delay="750"/>
                            </p:stCondLst>
                            <p:childTnLst>
                              <p:par>
                                <p:cTn id="13" presetID="22" presetClass="entr" presetSubtype="1" fill="hold" nodeType="afterEffect">
                                  <p:stCondLst>
                                    <p:cond delay="0"/>
                                  </p:stCondLst>
                                  <p:childTnLst>
                                    <p:set>
                                      <p:cBhvr>
                                        <p:cTn id="14" dur="1" fill="hold">
                                          <p:stCondLst>
                                            <p:cond delay="0"/>
                                          </p:stCondLst>
                                        </p:cTn>
                                        <p:tgtEl>
                                          <p:spTgt spid="7">
                                            <p:txEl>
                                              <p:pRg st="3" end="3"/>
                                            </p:txEl>
                                          </p:spTgt>
                                        </p:tgtEl>
                                        <p:attrNameLst>
                                          <p:attrName>style.visibility</p:attrName>
                                        </p:attrNameLst>
                                      </p:cBhvr>
                                      <p:to>
                                        <p:strVal val="visible"/>
                                      </p:to>
                                    </p:set>
                                    <p:animEffect transition="in" filter="wipe(up)">
                                      <p:cBhvr>
                                        <p:cTn id="15" dur="25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Holy War, Holy Peace</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6</a:t>
            </a:fld>
            <a:endParaRPr lang="en-US"/>
          </a:p>
        </p:txBody>
      </p:sp>
      <p:sp>
        <p:nvSpPr>
          <p:cNvPr id="7" name="Content Placeholder 3"/>
          <p:cNvSpPr>
            <a:spLocks noGrp="1"/>
          </p:cNvSpPr>
          <p:nvPr>
            <p:ph sz="half" idx="2"/>
          </p:nvPr>
        </p:nvSpPr>
        <p:spPr>
          <a:xfrm>
            <a:off x="381000" y="1447800"/>
            <a:ext cx="8305800" cy="5029200"/>
          </a:xfrm>
        </p:spPr>
        <p:txBody>
          <a:bodyPr>
            <a:normAutofit fontScale="92500"/>
          </a:bodyPr>
          <a:lstStyle/>
          <a:p>
            <a:pPr indent="0">
              <a:spcAft>
                <a:spcPts val="1200"/>
              </a:spcAft>
              <a:buNone/>
            </a:pPr>
            <a:r>
              <a:rPr lang="en-US" sz="3500" b="1" dirty="0" smtClean="0"/>
              <a:t>Meaning of “War”</a:t>
            </a:r>
          </a:p>
          <a:p>
            <a:pPr indent="0">
              <a:spcAft>
                <a:spcPts val="1200"/>
              </a:spcAft>
              <a:buNone/>
            </a:pPr>
            <a:r>
              <a:rPr lang="en-US" sz="3200" dirty="0" smtClean="0"/>
              <a:t>Merriam - Webster</a:t>
            </a:r>
            <a:endParaRPr lang="en-US" sz="3200" dirty="0"/>
          </a:p>
          <a:p>
            <a:pPr indent="0">
              <a:buNone/>
            </a:pPr>
            <a:r>
              <a:rPr lang="en-US" sz="3200" i="1" dirty="0" smtClean="0"/>
              <a:t>A </a:t>
            </a:r>
            <a:r>
              <a:rPr lang="en-US" sz="3200" i="1" dirty="0"/>
              <a:t>state of usually open and declared armed hostile conflict between political units (as states or nations).</a:t>
            </a:r>
          </a:p>
          <a:p>
            <a:pPr indent="0">
              <a:buNone/>
            </a:pPr>
            <a:r>
              <a:rPr lang="en-US" sz="3200" i="1" dirty="0"/>
              <a:t> </a:t>
            </a:r>
          </a:p>
          <a:p>
            <a:pPr indent="0">
              <a:buNone/>
            </a:pPr>
            <a:r>
              <a:rPr lang="en-US" sz="3200" i="1" dirty="0" smtClean="0"/>
              <a:t>A </a:t>
            </a:r>
            <a:r>
              <a:rPr lang="en-US" sz="3200" i="1" dirty="0"/>
              <a:t>state of hostility, conflict, opposition, or antagonism between mental, physical, social, or other forces (i.e., war on drugs [1971], war on terror [2001], war on poverty [1964], war on cancer [1971])</a:t>
            </a:r>
          </a:p>
          <a:p>
            <a:pPr marL="457200" lvl="0" indent="-457200">
              <a:spcAft>
                <a:spcPts val="600"/>
              </a:spcAft>
            </a:pPr>
            <a:endParaRPr lang="en-US" sz="2600" dirty="0" smtClean="0"/>
          </a:p>
          <a:p>
            <a:pPr marL="457200" lvl="0" indent="-457200"/>
            <a:endParaRPr lang="en-US" dirty="0"/>
          </a:p>
          <a:p>
            <a:pPr marL="457200" indent="-457200"/>
            <a:endParaRPr lang="en-US" dirty="0"/>
          </a:p>
        </p:txBody>
      </p:sp>
    </p:spTree>
    <p:extLst>
      <p:ext uri="{BB962C8B-B14F-4D97-AF65-F5344CB8AC3E}">
        <p14:creationId xmlns:p14="http://schemas.microsoft.com/office/powerpoint/2010/main" val="169626286"/>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up)">
                                      <p:cBhvr>
                                        <p:cTn id="7" dur="250"/>
                                        <p:tgtEl>
                                          <p:spTgt spid="7">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wipe(up)">
                                      <p:cBhvr>
                                        <p:cTn id="12"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Holy War, Holy Peace</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7</a:t>
            </a:fld>
            <a:endParaRPr lang="en-US"/>
          </a:p>
        </p:txBody>
      </p:sp>
      <p:sp>
        <p:nvSpPr>
          <p:cNvPr id="7" name="Content Placeholder 3"/>
          <p:cNvSpPr>
            <a:spLocks noGrp="1"/>
          </p:cNvSpPr>
          <p:nvPr>
            <p:ph sz="half" idx="2"/>
          </p:nvPr>
        </p:nvSpPr>
        <p:spPr>
          <a:xfrm>
            <a:off x="381000" y="1447800"/>
            <a:ext cx="8305800" cy="5029200"/>
          </a:xfrm>
        </p:spPr>
        <p:txBody>
          <a:bodyPr>
            <a:normAutofit fontScale="92500" lnSpcReduction="20000"/>
          </a:bodyPr>
          <a:lstStyle/>
          <a:p>
            <a:pPr indent="0">
              <a:spcAft>
                <a:spcPts val="1200"/>
              </a:spcAft>
              <a:buNone/>
            </a:pPr>
            <a:r>
              <a:rPr lang="en-US" sz="3500" b="1" dirty="0" smtClean="0"/>
              <a:t>Three Kinds of War</a:t>
            </a:r>
          </a:p>
          <a:p>
            <a:pPr indent="0">
              <a:buNone/>
            </a:pPr>
            <a:r>
              <a:rPr lang="en-US" sz="3200" b="1" dirty="0"/>
              <a:t>Wars of gain</a:t>
            </a:r>
            <a:r>
              <a:rPr lang="en-US" sz="3200" dirty="0"/>
              <a:t> = </a:t>
            </a:r>
            <a:r>
              <a:rPr lang="en-US" sz="3200" i="1" dirty="0"/>
              <a:t>wars of opportunity, wars of conquest, wars of territorial expansion, wars of imperialism and colonialism</a:t>
            </a:r>
            <a:endParaRPr lang="en-US" sz="3200" dirty="0"/>
          </a:p>
          <a:p>
            <a:pPr indent="0">
              <a:buNone/>
            </a:pPr>
            <a:r>
              <a:rPr lang="en-US" sz="3200" dirty="0"/>
              <a:t> </a:t>
            </a:r>
          </a:p>
          <a:p>
            <a:pPr indent="0">
              <a:buNone/>
            </a:pPr>
            <a:r>
              <a:rPr lang="en-US" sz="3200" b="1" dirty="0"/>
              <a:t>Wars of fear</a:t>
            </a:r>
            <a:r>
              <a:rPr lang="en-US" sz="3200" dirty="0"/>
              <a:t> = </a:t>
            </a:r>
            <a:r>
              <a:rPr lang="en-US" sz="3200" i="1" dirty="0"/>
              <a:t>wars of necessity, defensive wars, pre-emptive wars (looming threat and </a:t>
            </a:r>
            <a:br>
              <a:rPr lang="en-US" sz="3200" i="1" dirty="0"/>
            </a:br>
            <a:r>
              <a:rPr lang="en-US" sz="3200" i="1" dirty="0"/>
              <a:t>impending disaster)</a:t>
            </a:r>
            <a:endParaRPr lang="en-US" sz="3200" dirty="0"/>
          </a:p>
          <a:p>
            <a:pPr indent="0">
              <a:buNone/>
            </a:pPr>
            <a:r>
              <a:rPr lang="en-US" sz="3200" dirty="0"/>
              <a:t> </a:t>
            </a:r>
          </a:p>
          <a:p>
            <a:pPr indent="0">
              <a:buNone/>
            </a:pPr>
            <a:r>
              <a:rPr lang="en-US" sz="3200" b="1" dirty="0"/>
              <a:t>Wars of doctrine</a:t>
            </a:r>
            <a:r>
              <a:rPr lang="en-US" sz="3200" dirty="0"/>
              <a:t> = </a:t>
            </a:r>
            <a:r>
              <a:rPr lang="en-US" sz="3200" i="1" dirty="0"/>
              <a:t>wars to assert a principle, wars to advance a cause, a crusading war, a missionary war</a:t>
            </a:r>
            <a:endParaRPr lang="en-US" sz="3200" dirty="0"/>
          </a:p>
          <a:p>
            <a:pPr marL="457200" lvl="0" indent="-457200">
              <a:spcAft>
                <a:spcPts val="600"/>
              </a:spcAft>
            </a:pPr>
            <a:endParaRPr lang="en-US" sz="2600" dirty="0" smtClean="0"/>
          </a:p>
          <a:p>
            <a:pPr marL="457200" lvl="0" indent="-457200"/>
            <a:endParaRPr lang="en-US" dirty="0"/>
          </a:p>
          <a:p>
            <a:pPr marL="457200" indent="-457200"/>
            <a:endParaRPr lang="en-US" dirty="0"/>
          </a:p>
        </p:txBody>
      </p:sp>
    </p:spTree>
    <p:extLst>
      <p:ext uri="{BB962C8B-B14F-4D97-AF65-F5344CB8AC3E}">
        <p14:creationId xmlns:p14="http://schemas.microsoft.com/office/powerpoint/2010/main" val="2757064735"/>
      </p:ext>
    </p:extLst>
  </p:cSld>
  <p:clrMapOvr>
    <a:masterClrMapping/>
  </p:clrMapOvr>
  <p:transition spd="slow">
    <p:wipe dir="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up)">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1"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wipe(up)">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nodeType="click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animEffect transition="in" filter="wipe(up)">
                                      <p:cBhvr>
                                        <p:cTn id="17"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Holy War, Holy Peace</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8</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indent="0">
              <a:spcAft>
                <a:spcPts val="1200"/>
              </a:spcAft>
              <a:buNone/>
            </a:pPr>
            <a:r>
              <a:rPr lang="en-US" sz="3500" b="1" dirty="0" smtClean="0"/>
              <a:t>Three Additional, New Kinds of War</a:t>
            </a:r>
          </a:p>
          <a:p>
            <a:pPr marL="457200" lvl="0" indent="-457200"/>
            <a:r>
              <a:rPr lang="en-US" sz="3200" dirty="0"/>
              <a:t>Wars to uphold international peace and </a:t>
            </a:r>
            <a:r>
              <a:rPr lang="en-US" sz="3200" dirty="0" smtClean="0"/>
              <a:t>security</a:t>
            </a:r>
          </a:p>
          <a:p>
            <a:pPr lvl="0" indent="0">
              <a:buNone/>
            </a:pPr>
            <a:endParaRPr lang="en-US" sz="3200" dirty="0"/>
          </a:p>
          <a:p>
            <a:pPr marL="457200" lvl="0" indent="-457200"/>
            <a:r>
              <a:rPr lang="en-US" sz="3200" dirty="0"/>
              <a:t>Wars of national liberation</a:t>
            </a:r>
          </a:p>
          <a:p>
            <a:pPr marL="457200" lvl="0" indent="-457200"/>
            <a:endParaRPr lang="en-US" sz="3200" dirty="0" smtClean="0"/>
          </a:p>
          <a:p>
            <a:pPr marL="457200" lvl="0" indent="-457200"/>
            <a:r>
              <a:rPr lang="en-US" sz="3200" dirty="0" smtClean="0"/>
              <a:t>Wars </a:t>
            </a:r>
            <a:r>
              <a:rPr lang="en-US" sz="3200" dirty="0"/>
              <a:t>to protect human rights</a:t>
            </a:r>
          </a:p>
          <a:p>
            <a:pPr marL="457200" lvl="0" indent="-457200">
              <a:spcAft>
                <a:spcPts val="600"/>
              </a:spcAft>
            </a:pPr>
            <a:endParaRPr lang="en-US" sz="3200" dirty="0" smtClean="0"/>
          </a:p>
          <a:p>
            <a:pPr marL="457200" lvl="0" indent="-457200"/>
            <a:endParaRPr lang="en-US" dirty="0"/>
          </a:p>
          <a:p>
            <a:pPr marL="457200" indent="-457200"/>
            <a:endParaRPr lang="en-US" dirty="0"/>
          </a:p>
        </p:txBody>
      </p:sp>
    </p:spTree>
    <p:extLst>
      <p:ext uri="{BB962C8B-B14F-4D97-AF65-F5344CB8AC3E}">
        <p14:creationId xmlns:p14="http://schemas.microsoft.com/office/powerpoint/2010/main" val="3286953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9</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buNone/>
            </a:pPr>
            <a:r>
              <a:rPr lang="en-US" sz="3200" b="1" dirty="0"/>
              <a:t>‘War’ in the Hebrew language and culture</a:t>
            </a:r>
          </a:p>
          <a:p>
            <a:pPr indent="0">
              <a:buNone/>
            </a:pPr>
            <a:endParaRPr lang="en-US" sz="3200" dirty="0" smtClean="0"/>
          </a:p>
          <a:p>
            <a:pPr indent="0">
              <a:buNone/>
            </a:pPr>
            <a:r>
              <a:rPr lang="en-US" sz="3000" dirty="0" smtClean="0"/>
              <a:t>Several </a:t>
            </a:r>
            <a:r>
              <a:rPr lang="en-US" sz="3000" dirty="0"/>
              <a:t>different words translated ‘war’</a:t>
            </a:r>
          </a:p>
          <a:p>
            <a:pPr lvl="0"/>
            <a:endParaRPr lang="en-US" sz="3000" dirty="0" smtClean="0"/>
          </a:p>
          <a:p>
            <a:pPr marL="288925" lvl="0" indent="-273050"/>
            <a:r>
              <a:rPr lang="en-US" sz="3000" dirty="0" smtClean="0"/>
              <a:t>To </a:t>
            </a:r>
            <a:r>
              <a:rPr lang="en-US" sz="3000" dirty="0"/>
              <a:t>strive , to contend, to stir up strife, to engage in conflict</a:t>
            </a:r>
          </a:p>
          <a:p>
            <a:pPr marL="288925" lvl="0" indent="-273050"/>
            <a:r>
              <a:rPr lang="en-US" sz="3000" dirty="0"/>
              <a:t>To conquer, to fight, to overcome</a:t>
            </a:r>
          </a:p>
          <a:p>
            <a:pPr marL="288925" lvl="0" indent="-273050"/>
            <a:r>
              <a:rPr lang="en-US" sz="3000" dirty="0"/>
              <a:t>To arm, army, battle, warrior, war cry or shout</a:t>
            </a:r>
          </a:p>
          <a:p>
            <a:pPr lvl="0">
              <a:spcAft>
                <a:spcPts val="1200"/>
              </a:spcAft>
            </a:pPr>
            <a:endParaRPr lang="en-US" sz="3000" b="1" dirty="0" smtClean="0"/>
          </a:p>
        </p:txBody>
      </p:sp>
    </p:spTree>
    <p:extLst>
      <p:ext uri="{BB962C8B-B14F-4D97-AF65-F5344CB8AC3E}">
        <p14:creationId xmlns:p14="http://schemas.microsoft.com/office/powerpoint/2010/main" val="2015227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2" end="2"/>
                                            </p:txEl>
                                          </p:spTgt>
                                        </p:tgtEl>
                                        <p:attrNameLst>
                                          <p:attrName>style.visibility</p:attrName>
                                        </p:attrNameLst>
                                      </p:cBhvr>
                                      <p:to>
                                        <p:strVal val="visible"/>
                                      </p:to>
                                    </p:set>
                                    <p:animEffect transition="in" filter="wipe(left)">
                                      <p:cBhvr>
                                        <p:cTn id="7" dur="500"/>
                                        <p:tgtEl>
                                          <p:spTgt spid="7">
                                            <p:txEl>
                                              <p:pRg st="2" end="2"/>
                                            </p:txEl>
                                          </p:spTgt>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7">
                                            <p:txEl>
                                              <p:pRg st="4" end="4"/>
                                            </p:txEl>
                                          </p:spTgt>
                                        </p:tgtEl>
                                        <p:attrNameLst>
                                          <p:attrName>style.visibility</p:attrName>
                                        </p:attrNameLst>
                                      </p:cBhvr>
                                      <p:to>
                                        <p:strVal val="visible"/>
                                      </p:to>
                                    </p:set>
                                    <p:animEffect transition="in" filter="wipe(left)">
                                      <p:cBhvr>
                                        <p:cTn id="11" dur="250"/>
                                        <p:tgtEl>
                                          <p:spTgt spid="7">
                                            <p:txEl>
                                              <p:pRg st="4" end="4"/>
                                            </p:txEl>
                                          </p:spTgt>
                                        </p:tgtEl>
                                      </p:cBhvr>
                                    </p:animEffect>
                                  </p:childTnLst>
                                </p:cTn>
                              </p:par>
                            </p:childTnLst>
                          </p:cTn>
                        </p:par>
                        <p:par>
                          <p:cTn id="12" fill="hold">
                            <p:stCondLst>
                              <p:cond delay="750"/>
                            </p:stCondLst>
                            <p:childTnLst>
                              <p:par>
                                <p:cTn id="13" presetID="22" presetClass="entr" presetSubtype="8" fill="hold" nodeType="afterEffect">
                                  <p:stCondLst>
                                    <p:cond delay="0"/>
                                  </p:stCondLst>
                                  <p:childTnLst>
                                    <p:set>
                                      <p:cBhvr>
                                        <p:cTn id="14" dur="1" fill="hold">
                                          <p:stCondLst>
                                            <p:cond delay="0"/>
                                          </p:stCondLst>
                                        </p:cTn>
                                        <p:tgtEl>
                                          <p:spTgt spid="7">
                                            <p:txEl>
                                              <p:pRg st="5" end="5"/>
                                            </p:txEl>
                                          </p:spTgt>
                                        </p:tgtEl>
                                        <p:attrNameLst>
                                          <p:attrName>style.visibility</p:attrName>
                                        </p:attrNameLst>
                                      </p:cBhvr>
                                      <p:to>
                                        <p:strVal val="visible"/>
                                      </p:to>
                                    </p:set>
                                    <p:animEffect transition="in" filter="wipe(left)">
                                      <p:cBhvr>
                                        <p:cTn id="15" dur="250"/>
                                        <p:tgtEl>
                                          <p:spTgt spid="7">
                                            <p:txEl>
                                              <p:pRg st="5" end="5"/>
                                            </p:txEl>
                                          </p:spTgt>
                                        </p:tgtEl>
                                      </p:cBhvr>
                                    </p:animEffect>
                                  </p:childTnLst>
                                </p:cTn>
                              </p:par>
                            </p:childTnLst>
                          </p:cTn>
                        </p:par>
                        <p:par>
                          <p:cTn id="16" fill="hold">
                            <p:stCondLst>
                              <p:cond delay="1000"/>
                            </p:stCondLst>
                            <p:childTnLst>
                              <p:par>
                                <p:cTn id="17" presetID="22" presetClass="entr" presetSubtype="8" fill="hold" nodeType="afterEffect">
                                  <p:stCondLst>
                                    <p:cond delay="0"/>
                                  </p:stCondLst>
                                  <p:childTnLst>
                                    <p:set>
                                      <p:cBhvr>
                                        <p:cTn id="18" dur="1" fill="hold">
                                          <p:stCondLst>
                                            <p:cond delay="0"/>
                                          </p:stCondLst>
                                        </p:cTn>
                                        <p:tgtEl>
                                          <p:spTgt spid="7">
                                            <p:txEl>
                                              <p:pRg st="6" end="6"/>
                                            </p:txEl>
                                          </p:spTgt>
                                        </p:tgtEl>
                                        <p:attrNameLst>
                                          <p:attrName>style.visibility</p:attrName>
                                        </p:attrNameLst>
                                      </p:cBhvr>
                                      <p:to>
                                        <p:strVal val="visible"/>
                                      </p:to>
                                    </p:set>
                                    <p:animEffect transition="in" filter="wipe(left)">
                                      <p:cBhvr>
                                        <p:cTn id="19" dur="25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10</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spcAft>
                <a:spcPts val="1200"/>
              </a:spcAft>
              <a:buNone/>
            </a:pPr>
            <a:r>
              <a:rPr lang="en-US" sz="3200" b="1" dirty="0" smtClean="0"/>
              <a:t>A god of war</a:t>
            </a:r>
            <a:endParaRPr lang="en-US" sz="3200" b="1" dirty="0"/>
          </a:p>
          <a:p>
            <a:pPr indent="0">
              <a:buNone/>
            </a:pPr>
            <a:r>
              <a:rPr lang="en-US" sz="3000" dirty="0" smtClean="0"/>
              <a:t>In early Israel, God is sometimes described as a warrior God.</a:t>
            </a:r>
          </a:p>
          <a:p>
            <a:pPr indent="0">
              <a:buNone/>
            </a:pPr>
            <a:endParaRPr lang="en-US" sz="3000" dirty="0"/>
          </a:p>
          <a:p>
            <a:pPr lvl="0"/>
            <a:r>
              <a:rPr lang="en-US" sz="3000" dirty="0" smtClean="0"/>
              <a:t>Exodus 15:3 – </a:t>
            </a:r>
            <a:r>
              <a:rPr lang="en-US" sz="3000" i="1" dirty="0" smtClean="0"/>
              <a:t>“The LORD is  warrior”</a:t>
            </a:r>
            <a:endParaRPr lang="en-US" sz="3000" dirty="0" smtClean="0"/>
          </a:p>
          <a:p>
            <a:pPr lvl="0"/>
            <a:r>
              <a:rPr lang="en-US" sz="3000" dirty="0" smtClean="0"/>
              <a:t>Numbers 21:14 – </a:t>
            </a:r>
            <a:r>
              <a:rPr lang="en-US" sz="3000" i="1" dirty="0" smtClean="0"/>
              <a:t>“Book of Wars of the Lord”</a:t>
            </a:r>
          </a:p>
          <a:p>
            <a:pPr lvl="0"/>
            <a:r>
              <a:rPr lang="en-US" sz="3000" dirty="0" smtClean="0"/>
              <a:t>Joshua 10:11 – </a:t>
            </a:r>
            <a:r>
              <a:rPr lang="en-US" sz="3000" i="1" dirty="0" smtClean="0"/>
              <a:t>“The LORD hurled large hailstones”</a:t>
            </a:r>
            <a:endParaRPr lang="en-US" sz="3000" dirty="0" smtClean="0"/>
          </a:p>
          <a:p>
            <a:pPr lvl="0"/>
            <a:r>
              <a:rPr lang="en-US" sz="3000" dirty="0" smtClean="0"/>
              <a:t>Judges 5:1-31 – The Song of Deborah</a:t>
            </a:r>
          </a:p>
          <a:p>
            <a:pPr lvl="0"/>
            <a:r>
              <a:rPr lang="en-US" sz="3000" dirty="0" smtClean="0"/>
              <a:t>Psalms 46:7 – </a:t>
            </a:r>
            <a:r>
              <a:rPr lang="en-US" sz="3000" i="1" dirty="0" smtClean="0"/>
              <a:t>“The LORD of hosts”</a:t>
            </a:r>
            <a:endParaRPr lang="en-US" sz="3000" dirty="0" smtClean="0"/>
          </a:p>
        </p:txBody>
      </p:sp>
    </p:spTree>
    <p:extLst>
      <p:ext uri="{BB962C8B-B14F-4D97-AF65-F5344CB8AC3E}">
        <p14:creationId xmlns:p14="http://schemas.microsoft.com/office/powerpoint/2010/main" val="40792590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3" end="3"/>
                                            </p:txEl>
                                          </p:spTgt>
                                        </p:tgtEl>
                                        <p:attrNameLst>
                                          <p:attrName>style.visibility</p:attrName>
                                        </p:attrNameLst>
                                      </p:cBhvr>
                                      <p:to>
                                        <p:strVal val="visible"/>
                                      </p:to>
                                    </p:set>
                                    <p:animEffect transition="in" filter="wipe(left)">
                                      <p:cBhvr>
                                        <p:cTn id="7" dur="500"/>
                                        <p:tgtEl>
                                          <p:spTgt spid="7">
                                            <p:txEl>
                                              <p:pRg st="3" end="3"/>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4" end="4"/>
                                            </p:txEl>
                                          </p:spTgt>
                                        </p:tgtEl>
                                        <p:attrNameLst>
                                          <p:attrName>style.visibility</p:attrName>
                                        </p:attrNameLst>
                                      </p:cBhvr>
                                      <p:to>
                                        <p:strVal val="visible"/>
                                      </p:to>
                                    </p:set>
                                    <p:animEffect transition="in" filter="wipe(left)">
                                      <p:cBhvr>
                                        <p:cTn id="12" dur="500"/>
                                        <p:tgtEl>
                                          <p:spTgt spid="7">
                                            <p:txEl>
                                              <p:pRg st="4" end="4"/>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animEffect transition="in" filter="wipe(left)">
                                      <p:cBhvr>
                                        <p:cTn id="17" dur="500"/>
                                        <p:tgtEl>
                                          <p:spTgt spid="7">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7">
                                            <p:txEl>
                                              <p:pRg st="6" end="6"/>
                                            </p:txEl>
                                          </p:spTgt>
                                        </p:tgtEl>
                                        <p:attrNameLst>
                                          <p:attrName>style.visibility</p:attrName>
                                        </p:attrNameLst>
                                      </p:cBhvr>
                                      <p:to>
                                        <p:strVal val="visible"/>
                                      </p:to>
                                    </p:set>
                                    <p:animEffect transition="in" filter="wipe(left)">
                                      <p:cBhvr>
                                        <p:cTn id="22" dur="500"/>
                                        <p:tgtEl>
                                          <p:spTgt spid="7">
                                            <p:txEl>
                                              <p:pRg st="6" end="6"/>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7">
                                            <p:txEl>
                                              <p:pRg st="7" end="7"/>
                                            </p:txEl>
                                          </p:spTgt>
                                        </p:tgtEl>
                                        <p:attrNameLst>
                                          <p:attrName>style.visibility</p:attrName>
                                        </p:attrNameLst>
                                      </p:cBhvr>
                                      <p:to>
                                        <p:strVal val="visible"/>
                                      </p:to>
                                    </p:set>
                                    <p:animEffect transition="in" filter="wipe(left)">
                                      <p:cBhvr>
                                        <p:cTn id="27"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11</a:t>
            </a:fld>
            <a:endParaRPr lang="en-US"/>
          </a:p>
        </p:txBody>
      </p:sp>
      <p:sp>
        <p:nvSpPr>
          <p:cNvPr id="7" name="Content Placeholder 3"/>
          <p:cNvSpPr>
            <a:spLocks noGrp="1"/>
          </p:cNvSpPr>
          <p:nvPr>
            <p:ph sz="half" idx="2"/>
          </p:nvPr>
        </p:nvSpPr>
        <p:spPr>
          <a:xfrm>
            <a:off x="381000" y="1447800"/>
            <a:ext cx="8305800" cy="5029200"/>
          </a:xfrm>
        </p:spPr>
        <p:txBody>
          <a:bodyPr>
            <a:normAutofit fontScale="92500" lnSpcReduction="20000"/>
          </a:bodyPr>
          <a:lstStyle/>
          <a:p>
            <a:pPr lvl="0" indent="0">
              <a:spcAft>
                <a:spcPts val="1200"/>
              </a:spcAft>
              <a:buNone/>
            </a:pPr>
            <a:r>
              <a:rPr lang="en-US" sz="3500" b="1" dirty="0" smtClean="0"/>
              <a:t>A nation of war</a:t>
            </a:r>
          </a:p>
          <a:p>
            <a:pPr indent="0">
              <a:buNone/>
            </a:pPr>
            <a:r>
              <a:rPr lang="en-US" sz="3200" dirty="0"/>
              <a:t>“Israel” is the name that God gave Jacob after he wrestled with God all night at the crossing of the </a:t>
            </a:r>
            <a:r>
              <a:rPr lang="en-US" sz="3200" dirty="0" err="1"/>
              <a:t>Jabbock</a:t>
            </a:r>
            <a:r>
              <a:rPr lang="en-US" sz="3200" dirty="0"/>
              <a:t>. (Genesis 32:22-32)</a:t>
            </a:r>
          </a:p>
          <a:p>
            <a:pPr indent="0">
              <a:buNone/>
            </a:pPr>
            <a:r>
              <a:rPr lang="en-US" sz="3200" dirty="0"/>
              <a:t> </a:t>
            </a:r>
          </a:p>
          <a:p>
            <a:pPr indent="0">
              <a:buNone/>
            </a:pPr>
            <a:r>
              <a:rPr lang="en-US" sz="3200" b="1" dirty="0"/>
              <a:t>Genesis 32:28 </a:t>
            </a:r>
            <a:r>
              <a:rPr lang="en-US" sz="3200" dirty="0"/>
              <a:t>– “</a:t>
            </a:r>
            <a:r>
              <a:rPr lang="en-US" sz="3200" i="1" dirty="0"/>
              <a:t>Then the man said, ‘Your name will no longer be Jacob, but Israel, because you have struggled with God and with men and have overcome.</a:t>
            </a:r>
            <a:r>
              <a:rPr lang="en-US" sz="3200" dirty="0"/>
              <a:t>’”</a:t>
            </a:r>
          </a:p>
          <a:p>
            <a:pPr indent="0">
              <a:buNone/>
            </a:pPr>
            <a:r>
              <a:rPr lang="en-US" sz="3200" i="1" dirty="0"/>
              <a:t> </a:t>
            </a:r>
            <a:endParaRPr lang="en-US" sz="3200" dirty="0"/>
          </a:p>
          <a:p>
            <a:pPr indent="0">
              <a:buNone/>
            </a:pPr>
            <a:r>
              <a:rPr lang="en-US" sz="3200" b="1" dirty="0"/>
              <a:t>Israel</a:t>
            </a:r>
            <a:r>
              <a:rPr lang="en-US" sz="3200" dirty="0"/>
              <a:t> = “God strives”.  Could also be translated, “God wars against . . </a:t>
            </a:r>
            <a:r>
              <a:rPr lang="en-US" sz="3200" dirty="0" smtClean="0"/>
              <a:t>.”</a:t>
            </a:r>
            <a:endParaRPr lang="en-US" sz="3200" b="1" dirty="0"/>
          </a:p>
        </p:txBody>
      </p:sp>
    </p:spTree>
    <p:extLst>
      <p:ext uri="{BB962C8B-B14F-4D97-AF65-F5344CB8AC3E}">
        <p14:creationId xmlns:p14="http://schemas.microsoft.com/office/powerpoint/2010/main" val="4059961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wipe(left)">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animEffect transition="in" filter="wipe(left)">
                                      <p:cBhvr>
                                        <p:cTn id="17"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12</a:t>
            </a:fld>
            <a:endParaRPr lang="en-US"/>
          </a:p>
        </p:txBody>
      </p:sp>
      <p:sp>
        <p:nvSpPr>
          <p:cNvPr id="7" name="Content Placeholder 3"/>
          <p:cNvSpPr>
            <a:spLocks noGrp="1"/>
          </p:cNvSpPr>
          <p:nvPr>
            <p:ph sz="half" idx="2"/>
          </p:nvPr>
        </p:nvSpPr>
        <p:spPr>
          <a:xfrm>
            <a:off x="381000" y="1447800"/>
            <a:ext cx="8305800" cy="5029200"/>
          </a:xfrm>
        </p:spPr>
        <p:txBody>
          <a:bodyPr>
            <a:normAutofit fontScale="77500" lnSpcReduction="20000"/>
          </a:bodyPr>
          <a:lstStyle/>
          <a:p>
            <a:pPr lvl="0" indent="0">
              <a:spcAft>
                <a:spcPts val="1200"/>
              </a:spcAft>
              <a:buNone/>
            </a:pPr>
            <a:r>
              <a:rPr lang="en-US" sz="4100" b="1" dirty="0" smtClean="0"/>
              <a:t>The Canaanite period</a:t>
            </a:r>
          </a:p>
          <a:p>
            <a:pPr indent="0">
              <a:buNone/>
            </a:pPr>
            <a:r>
              <a:rPr lang="en-US" sz="3600" dirty="0"/>
              <a:t>Israel was borne in battle – the battle with the army of Pharaoh at the crossing of the Red Sea. </a:t>
            </a:r>
            <a:r>
              <a:rPr lang="en-US" sz="3600" dirty="0" smtClean="0"/>
              <a:t>(Exodus </a:t>
            </a:r>
            <a:r>
              <a:rPr lang="en-US" sz="3600" dirty="0"/>
              <a:t>14-15)</a:t>
            </a:r>
          </a:p>
          <a:p>
            <a:pPr indent="0">
              <a:buNone/>
            </a:pPr>
            <a:r>
              <a:rPr lang="en-US" sz="3600" dirty="0"/>
              <a:t> </a:t>
            </a:r>
          </a:p>
          <a:p>
            <a:pPr indent="0">
              <a:buNone/>
            </a:pPr>
            <a:r>
              <a:rPr lang="en-US" sz="3600" b="1" dirty="0"/>
              <a:t>Exodus 14:13-14</a:t>
            </a:r>
            <a:r>
              <a:rPr lang="en-US" sz="3600" dirty="0"/>
              <a:t> – </a:t>
            </a:r>
            <a:r>
              <a:rPr lang="en-US" sz="3600" i="1" dirty="0"/>
              <a:t>Moses answered the people, “Do not be afraid. Stand firm and you will see the deliverance the LORD will bring you today. The Egyptians you see today you will never see again. </a:t>
            </a:r>
            <a:r>
              <a:rPr lang="en-US" sz="3600" b="1" i="1" dirty="0"/>
              <a:t>The LORD will fight for you;</a:t>
            </a:r>
            <a:r>
              <a:rPr lang="en-US" sz="3600" i="1" dirty="0"/>
              <a:t> you need only to be still.”</a:t>
            </a:r>
            <a:r>
              <a:rPr lang="en-US" sz="3600" dirty="0"/>
              <a:t> </a:t>
            </a:r>
          </a:p>
          <a:p>
            <a:pPr indent="0">
              <a:buNone/>
            </a:pPr>
            <a:r>
              <a:rPr lang="en-US" sz="3600" dirty="0"/>
              <a:t> </a:t>
            </a:r>
          </a:p>
          <a:p>
            <a:pPr indent="0">
              <a:buNone/>
            </a:pPr>
            <a:r>
              <a:rPr lang="en-US" sz="3600" b="1" dirty="0"/>
              <a:t>Deuteronomy 20 </a:t>
            </a:r>
            <a:r>
              <a:rPr lang="en-US" sz="3600" dirty="0"/>
              <a:t>– Instructions for </a:t>
            </a:r>
            <a:r>
              <a:rPr lang="en-US" sz="3600" i="1" dirty="0"/>
              <a:t>how to</a:t>
            </a:r>
            <a:r>
              <a:rPr lang="en-US" sz="3600" dirty="0"/>
              <a:t> go to war and fight battles.</a:t>
            </a:r>
          </a:p>
          <a:p>
            <a:pPr indent="0">
              <a:spcAft>
                <a:spcPts val="1200"/>
              </a:spcAft>
              <a:buNone/>
            </a:pPr>
            <a:endParaRPr lang="en-US" sz="3500" b="1" dirty="0" smtClean="0"/>
          </a:p>
        </p:txBody>
      </p:sp>
    </p:spTree>
    <p:extLst>
      <p:ext uri="{BB962C8B-B14F-4D97-AF65-F5344CB8AC3E}">
        <p14:creationId xmlns:p14="http://schemas.microsoft.com/office/powerpoint/2010/main" val="2080995440"/>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wipe(left)">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animEffect transition="in" filter="wipe(left)">
                                      <p:cBhvr>
                                        <p:cTn id="17"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13</a:t>
            </a:fld>
            <a:endParaRPr lang="en-US"/>
          </a:p>
        </p:txBody>
      </p:sp>
      <p:sp>
        <p:nvSpPr>
          <p:cNvPr id="7" name="Content Placeholder 3"/>
          <p:cNvSpPr>
            <a:spLocks noGrp="1"/>
          </p:cNvSpPr>
          <p:nvPr>
            <p:ph sz="half" idx="2"/>
          </p:nvPr>
        </p:nvSpPr>
        <p:spPr>
          <a:xfrm>
            <a:off x="381000" y="1447800"/>
            <a:ext cx="8305800" cy="5029200"/>
          </a:xfrm>
        </p:spPr>
        <p:txBody>
          <a:bodyPr>
            <a:normAutofit fontScale="92500" lnSpcReduction="10000"/>
          </a:bodyPr>
          <a:lstStyle/>
          <a:p>
            <a:pPr lvl="0" indent="0">
              <a:spcAft>
                <a:spcPts val="1200"/>
              </a:spcAft>
              <a:buNone/>
            </a:pPr>
            <a:r>
              <a:rPr lang="en-US" sz="4100" b="1" dirty="0" smtClean="0"/>
              <a:t>The period of conquest and settlement</a:t>
            </a:r>
          </a:p>
          <a:p>
            <a:pPr indent="0">
              <a:buNone/>
            </a:pPr>
            <a:r>
              <a:rPr lang="en-US" sz="3200" dirty="0"/>
              <a:t>The story of the conquest and settlement of the Promised Land is the story of successive battles fought by Joshua and the Judges of Israel.</a:t>
            </a:r>
          </a:p>
          <a:p>
            <a:pPr indent="0">
              <a:buNone/>
            </a:pPr>
            <a:r>
              <a:rPr lang="en-US" sz="3200" dirty="0"/>
              <a:t> </a:t>
            </a:r>
          </a:p>
          <a:p>
            <a:pPr indent="0">
              <a:buNone/>
            </a:pPr>
            <a:r>
              <a:rPr lang="en-US" sz="3200" b="1" dirty="0"/>
              <a:t>Joshua 5:13 – 6:27 </a:t>
            </a:r>
            <a:r>
              <a:rPr lang="en-US" sz="3200" dirty="0"/>
              <a:t>- The Battle of Jericho</a:t>
            </a:r>
          </a:p>
          <a:p>
            <a:pPr indent="0">
              <a:buNone/>
            </a:pPr>
            <a:r>
              <a:rPr lang="en-US" sz="3200" dirty="0"/>
              <a:t> </a:t>
            </a:r>
          </a:p>
          <a:p>
            <a:pPr indent="0">
              <a:buNone/>
            </a:pPr>
            <a:r>
              <a:rPr lang="en-US" sz="3200" b="1" dirty="0"/>
              <a:t>Judges 4-5 </a:t>
            </a:r>
            <a:r>
              <a:rPr lang="en-US" sz="3200" dirty="0"/>
              <a:t>– Deborah </a:t>
            </a:r>
          </a:p>
          <a:p>
            <a:pPr indent="0">
              <a:buNone/>
            </a:pPr>
            <a:r>
              <a:rPr lang="en-US" sz="3200" dirty="0"/>
              <a:t> </a:t>
            </a:r>
          </a:p>
          <a:p>
            <a:pPr indent="0">
              <a:buNone/>
            </a:pPr>
            <a:r>
              <a:rPr lang="en-US" sz="3200" b="1" dirty="0"/>
              <a:t>Judges 7</a:t>
            </a:r>
            <a:r>
              <a:rPr lang="en-US" sz="3200" dirty="0"/>
              <a:t> – Gideon</a:t>
            </a:r>
          </a:p>
          <a:p>
            <a:pPr indent="0">
              <a:buNone/>
            </a:pPr>
            <a:r>
              <a:rPr lang="en-US" sz="3200" dirty="0"/>
              <a:t> </a:t>
            </a:r>
          </a:p>
          <a:p>
            <a:pPr indent="0">
              <a:buNone/>
            </a:pPr>
            <a:endParaRPr lang="en-US" sz="3600" dirty="0" smtClean="0"/>
          </a:p>
          <a:p>
            <a:pPr indent="0">
              <a:spcAft>
                <a:spcPts val="1200"/>
              </a:spcAft>
              <a:buNone/>
            </a:pPr>
            <a:endParaRPr lang="en-US" sz="3500" b="1" dirty="0" smtClean="0"/>
          </a:p>
        </p:txBody>
      </p:sp>
    </p:spTree>
    <p:extLst>
      <p:ext uri="{BB962C8B-B14F-4D97-AF65-F5344CB8AC3E}">
        <p14:creationId xmlns:p14="http://schemas.microsoft.com/office/powerpoint/2010/main" val="423442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wipe(left)">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animEffect transition="in" filter="wipe(left)">
                                      <p:cBhvr>
                                        <p:cTn id="17" dur="500"/>
                                        <p:tgtEl>
                                          <p:spTgt spid="7">
                                            <p:txEl>
                                              <p:pRg st="5" end="5"/>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7">
                                            <p:txEl>
                                              <p:pRg st="7" end="7"/>
                                            </p:txEl>
                                          </p:spTgt>
                                        </p:tgtEl>
                                        <p:attrNameLst>
                                          <p:attrName>style.visibility</p:attrName>
                                        </p:attrNameLst>
                                      </p:cBhvr>
                                      <p:to>
                                        <p:strVal val="visible"/>
                                      </p:to>
                                    </p:set>
                                    <p:animEffect transition="in" filter="wipe(left)">
                                      <p:cBhvr>
                                        <p:cTn id="22" dur="500"/>
                                        <p:tgtEl>
                                          <p:spTgt spid="7">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14</a:t>
            </a:fld>
            <a:endParaRPr lang="en-US"/>
          </a:p>
        </p:txBody>
      </p:sp>
      <p:sp>
        <p:nvSpPr>
          <p:cNvPr id="7" name="Content Placeholder 3"/>
          <p:cNvSpPr>
            <a:spLocks noGrp="1"/>
          </p:cNvSpPr>
          <p:nvPr>
            <p:ph sz="half" idx="2"/>
          </p:nvPr>
        </p:nvSpPr>
        <p:spPr>
          <a:xfrm>
            <a:off x="381000" y="1447800"/>
            <a:ext cx="8305800" cy="5029200"/>
          </a:xfrm>
        </p:spPr>
        <p:txBody>
          <a:bodyPr>
            <a:normAutofit fontScale="92500" lnSpcReduction="20000"/>
          </a:bodyPr>
          <a:lstStyle/>
          <a:p>
            <a:pPr lvl="0" indent="0">
              <a:spcAft>
                <a:spcPts val="1200"/>
              </a:spcAft>
              <a:buNone/>
            </a:pPr>
            <a:r>
              <a:rPr lang="en-US" sz="4100" b="1" dirty="0" smtClean="0"/>
              <a:t>The period of the monarchies</a:t>
            </a:r>
          </a:p>
          <a:p>
            <a:pPr indent="0">
              <a:buNone/>
            </a:pPr>
            <a:r>
              <a:rPr lang="en-US" sz="3200" b="1" dirty="0"/>
              <a:t>1 Samuel </a:t>
            </a:r>
            <a:r>
              <a:rPr lang="en-US" sz="3200" b="1" dirty="0" smtClean="0"/>
              <a:t>8:19-20 </a:t>
            </a:r>
            <a:r>
              <a:rPr lang="en-US" sz="3200" dirty="0"/>
              <a:t>– </a:t>
            </a:r>
            <a:r>
              <a:rPr lang="en-US" sz="3200" dirty="0" smtClean="0"/>
              <a:t>“</a:t>
            </a:r>
            <a:r>
              <a:rPr lang="en-US" sz="3200" i="1" dirty="0"/>
              <a:t>We want a king over us. Then we will be like all the other nations, with a king to lead us and go out before us and fight our battles.”</a:t>
            </a:r>
            <a:endParaRPr lang="en-US" sz="3200" dirty="0"/>
          </a:p>
          <a:p>
            <a:pPr indent="0">
              <a:buNone/>
            </a:pPr>
            <a:r>
              <a:rPr lang="en-US" sz="3200" dirty="0"/>
              <a:t> </a:t>
            </a:r>
          </a:p>
          <a:p>
            <a:pPr indent="0">
              <a:buNone/>
            </a:pPr>
            <a:r>
              <a:rPr lang="en-US" sz="3200" b="1" dirty="0"/>
              <a:t>1 Samuel 13</a:t>
            </a:r>
            <a:r>
              <a:rPr lang="en-US" sz="3200" dirty="0"/>
              <a:t> – </a:t>
            </a:r>
            <a:r>
              <a:rPr lang="en-US" sz="3200" dirty="0" smtClean="0"/>
              <a:t>Saul </a:t>
            </a:r>
            <a:r>
              <a:rPr lang="en-US" sz="3200" dirty="0"/>
              <a:t>was rejected by God as king, </a:t>
            </a:r>
            <a:r>
              <a:rPr lang="en-US" sz="3200" dirty="0" smtClean="0"/>
              <a:t>because </a:t>
            </a:r>
            <a:r>
              <a:rPr lang="en-US" sz="3200" dirty="0"/>
              <a:t>he was impatient in the preparations for going into battle. </a:t>
            </a:r>
            <a:r>
              <a:rPr lang="en-US" sz="3200" dirty="0" smtClean="0"/>
              <a:t/>
            </a:r>
            <a:br>
              <a:rPr lang="en-US" sz="3200" dirty="0" smtClean="0"/>
            </a:br>
            <a:r>
              <a:rPr lang="en-US" sz="3200" dirty="0" smtClean="0"/>
              <a:t>(cf</a:t>
            </a:r>
            <a:r>
              <a:rPr lang="en-US" sz="3200" dirty="0"/>
              <a:t>. Deuteronomy 20:1-4).</a:t>
            </a:r>
          </a:p>
          <a:p>
            <a:pPr indent="0">
              <a:buNone/>
            </a:pPr>
            <a:r>
              <a:rPr lang="en-US" sz="3200" dirty="0"/>
              <a:t> </a:t>
            </a:r>
          </a:p>
          <a:p>
            <a:pPr indent="0">
              <a:buNone/>
            </a:pPr>
            <a:r>
              <a:rPr lang="en-US" sz="3200" b="1" dirty="0"/>
              <a:t>2 Samuel </a:t>
            </a:r>
            <a:r>
              <a:rPr lang="en-US" sz="3200" b="1" dirty="0" smtClean="0"/>
              <a:t>11:1 </a:t>
            </a:r>
            <a:r>
              <a:rPr lang="en-US" sz="3200" dirty="0" smtClean="0"/>
              <a:t>–</a:t>
            </a:r>
            <a:r>
              <a:rPr lang="en-US" sz="3200" i="1" dirty="0" smtClean="0"/>
              <a:t>“</a:t>
            </a:r>
            <a:r>
              <a:rPr lang="en-US" sz="3200" i="1" dirty="0"/>
              <a:t>In the spring, at the time when kings go off to war . . </a:t>
            </a:r>
            <a:r>
              <a:rPr lang="en-US" sz="3200" i="1" dirty="0" smtClean="0"/>
              <a:t>.”</a:t>
            </a:r>
            <a:endParaRPr lang="en-US" sz="3600" dirty="0" smtClean="0"/>
          </a:p>
          <a:p>
            <a:pPr indent="0">
              <a:spcAft>
                <a:spcPts val="1200"/>
              </a:spcAft>
              <a:buNone/>
            </a:pPr>
            <a:endParaRPr lang="en-US" sz="3500" b="1" dirty="0" smtClean="0"/>
          </a:p>
        </p:txBody>
      </p:sp>
    </p:spTree>
    <p:extLst>
      <p:ext uri="{BB962C8B-B14F-4D97-AF65-F5344CB8AC3E}">
        <p14:creationId xmlns:p14="http://schemas.microsoft.com/office/powerpoint/2010/main" val="418939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3" end="3"/>
                                            </p:txEl>
                                          </p:spTgt>
                                        </p:tgtEl>
                                        <p:attrNameLst>
                                          <p:attrName>style.visibility</p:attrName>
                                        </p:attrNameLst>
                                      </p:cBhvr>
                                      <p:to>
                                        <p:strVal val="visible"/>
                                      </p:to>
                                    </p:set>
                                    <p:animEffect transition="in" filter="wipe(left)">
                                      <p:cBhvr>
                                        <p:cTn id="12" dur="500"/>
                                        <p:tgtEl>
                                          <p:spTgt spid="7">
                                            <p:txEl>
                                              <p:pRg st="3" end="3"/>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5" end="5"/>
                                            </p:txEl>
                                          </p:spTgt>
                                        </p:tgtEl>
                                        <p:attrNameLst>
                                          <p:attrName>style.visibility</p:attrName>
                                        </p:attrNameLst>
                                      </p:cBhvr>
                                      <p:to>
                                        <p:strVal val="visible"/>
                                      </p:to>
                                    </p:set>
                                    <p:animEffect transition="in" filter="wipe(left)">
                                      <p:cBhvr>
                                        <p:cTn id="17"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15</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spcAft>
                <a:spcPts val="1200"/>
              </a:spcAft>
              <a:buNone/>
            </a:pPr>
            <a:r>
              <a:rPr lang="en-US" sz="4100" b="1" dirty="0" smtClean="0"/>
              <a:t>The period of the second Temple</a:t>
            </a:r>
          </a:p>
          <a:p>
            <a:pPr indent="0">
              <a:buNone/>
            </a:pPr>
            <a:r>
              <a:rPr lang="en-US" sz="3200" dirty="0"/>
              <a:t>The period of the second Temple (516 BC to 70 AD) was the era of the Persian and Greek wars of which we know a great deal from extra-biblical sources:</a:t>
            </a:r>
          </a:p>
          <a:p>
            <a:endParaRPr lang="en-US" sz="3200" dirty="0"/>
          </a:p>
          <a:p>
            <a:pPr lvl="1"/>
            <a:r>
              <a:rPr lang="en-US" sz="3000" dirty="0"/>
              <a:t>Thucydides – </a:t>
            </a:r>
            <a:r>
              <a:rPr lang="en-US" sz="3000" i="1" dirty="0"/>
              <a:t>The Peloponnesian War</a:t>
            </a:r>
            <a:endParaRPr lang="en-US" sz="3000" dirty="0"/>
          </a:p>
          <a:p>
            <a:pPr lvl="1"/>
            <a:r>
              <a:rPr lang="en-US" sz="3000" dirty="0"/>
              <a:t>Herodotus – </a:t>
            </a:r>
            <a:r>
              <a:rPr lang="en-US" sz="3000" i="1" dirty="0"/>
              <a:t>The </a:t>
            </a:r>
            <a:r>
              <a:rPr lang="en-US" sz="3000" i="1" dirty="0" smtClean="0"/>
              <a:t>Histories</a:t>
            </a:r>
            <a:endParaRPr lang="en-US" sz="3000" b="1" dirty="0" smtClean="0"/>
          </a:p>
          <a:p>
            <a:pPr indent="0">
              <a:spcAft>
                <a:spcPts val="1200"/>
              </a:spcAft>
              <a:buNone/>
            </a:pPr>
            <a:endParaRPr lang="en-US" sz="3500" b="1" dirty="0" smtClean="0"/>
          </a:p>
        </p:txBody>
      </p:sp>
    </p:spTree>
    <p:extLst>
      <p:ext uri="{BB962C8B-B14F-4D97-AF65-F5344CB8AC3E}">
        <p14:creationId xmlns:p14="http://schemas.microsoft.com/office/powerpoint/2010/main" val="23806912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par>
                                <p:cTn id="8" presetID="22" presetClass="entr" presetSubtype="8" fill="hold" nodeType="withEffect">
                                  <p:stCondLst>
                                    <p:cond delay="0"/>
                                  </p:stCondLst>
                                  <p:childTnLst>
                                    <p:set>
                                      <p:cBhvr>
                                        <p:cTn id="9" dur="1" fill="hold">
                                          <p:stCondLst>
                                            <p:cond delay="0"/>
                                          </p:stCondLst>
                                        </p:cTn>
                                        <p:tgtEl>
                                          <p:spTgt spid="7">
                                            <p:txEl>
                                              <p:pRg st="3" end="3"/>
                                            </p:txEl>
                                          </p:spTgt>
                                        </p:tgtEl>
                                        <p:attrNameLst>
                                          <p:attrName>style.visibility</p:attrName>
                                        </p:attrNameLst>
                                      </p:cBhvr>
                                      <p:to>
                                        <p:strVal val="visible"/>
                                      </p:to>
                                    </p:set>
                                    <p:animEffect transition="in" filter="wipe(left)">
                                      <p:cBhvr>
                                        <p:cTn id="10" dur="500"/>
                                        <p:tgtEl>
                                          <p:spTgt spid="7">
                                            <p:txEl>
                                              <p:pRg st="3" end="3"/>
                                            </p:txEl>
                                          </p:spTgt>
                                        </p:tgtEl>
                                      </p:cBhvr>
                                    </p:animEffect>
                                  </p:childTnLst>
                                </p:cTn>
                              </p:par>
                              <p:par>
                                <p:cTn id="11" presetID="22" presetClass="entr" presetSubtype="8" fill="hold" nodeType="withEffect">
                                  <p:stCondLst>
                                    <p:cond delay="0"/>
                                  </p:stCondLst>
                                  <p:childTnLst>
                                    <p:set>
                                      <p:cBhvr>
                                        <p:cTn id="12" dur="1" fill="hold">
                                          <p:stCondLst>
                                            <p:cond delay="0"/>
                                          </p:stCondLst>
                                        </p:cTn>
                                        <p:tgtEl>
                                          <p:spTgt spid="7">
                                            <p:txEl>
                                              <p:pRg st="4" end="4"/>
                                            </p:txEl>
                                          </p:spTgt>
                                        </p:tgtEl>
                                        <p:attrNameLst>
                                          <p:attrName>style.visibility</p:attrName>
                                        </p:attrNameLst>
                                      </p:cBhvr>
                                      <p:to>
                                        <p:strVal val="visible"/>
                                      </p:to>
                                    </p:set>
                                    <p:animEffect transition="in" filter="wipe(left)">
                                      <p:cBhvr>
                                        <p:cTn id="13" dur="5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16</a:t>
            </a:fld>
            <a:endParaRPr lang="en-US"/>
          </a:p>
        </p:txBody>
      </p:sp>
      <p:sp>
        <p:nvSpPr>
          <p:cNvPr id="7" name="Content Placeholder 3"/>
          <p:cNvSpPr>
            <a:spLocks noGrp="1"/>
          </p:cNvSpPr>
          <p:nvPr>
            <p:ph sz="half" idx="2"/>
          </p:nvPr>
        </p:nvSpPr>
        <p:spPr>
          <a:xfrm>
            <a:off x="381000" y="1447800"/>
            <a:ext cx="8305800" cy="5029200"/>
          </a:xfrm>
        </p:spPr>
        <p:txBody>
          <a:bodyPr>
            <a:normAutofit/>
          </a:bodyPr>
          <a:lstStyle/>
          <a:p>
            <a:pPr lvl="0" indent="0">
              <a:spcAft>
                <a:spcPts val="1200"/>
              </a:spcAft>
              <a:buNone/>
            </a:pPr>
            <a:r>
              <a:rPr lang="en-US" sz="4100" b="1" dirty="0" smtClean="0"/>
              <a:t>The period of the second Temple</a:t>
            </a:r>
          </a:p>
          <a:p>
            <a:pPr indent="0">
              <a:buNone/>
            </a:pPr>
            <a:endParaRPr lang="en-US" sz="3000" dirty="0" smtClean="0"/>
          </a:p>
          <a:p>
            <a:pPr indent="0">
              <a:buNone/>
            </a:pPr>
            <a:r>
              <a:rPr lang="en-US" sz="3000" dirty="0" smtClean="0"/>
              <a:t>It was the Persian king, Cyrus the Great, that allowed the Jewish exiles to return from captivity to Jerusalem to start rebuilding the temple in 538 BC (2 Chronicles 36:22-23; Ezra 1:1-4). The work was completed under King Darius (Ezra 5-6).</a:t>
            </a:r>
            <a:endParaRPr lang="en-US" sz="3000" dirty="0"/>
          </a:p>
          <a:p>
            <a:pPr indent="0">
              <a:buNone/>
            </a:pPr>
            <a:endParaRPr lang="en-US" sz="3200" dirty="0" smtClean="0"/>
          </a:p>
          <a:p>
            <a:pPr indent="0">
              <a:buNone/>
            </a:pPr>
            <a:endParaRPr lang="en-US" sz="3200" dirty="0" smtClean="0"/>
          </a:p>
          <a:p>
            <a:pPr indent="0">
              <a:spcAft>
                <a:spcPts val="1200"/>
              </a:spcAft>
              <a:buNone/>
            </a:pPr>
            <a:endParaRPr lang="en-US" sz="3500" b="1" dirty="0" smtClean="0"/>
          </a:p>
        </p:txBody>
      </p:sp>
    </p:spTree>
    <p:extLst>
      <p:ext uri="{BB962C8B-B14F-4D97-AF65-F5344CB8AC3E}">
        <p14:creationId xmlns:p14="http://schemas.microsoft.com/office/powerpoint/2010/main" val="646398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An Old Testament View</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17</a:t>
            </a:fld>
            <a:endParaRPr lang="en-US"/>
          </a:p>
        </p:txBody>
      </p:sp>
      <p:sp>
        <p:nvSpPr>
          <p:cNvPr id="7" name="Content Placeholder 3"/>
          <p:cNvSpPr>
            <a:spLocks noGrp="1"/>
          </p:cNvSpPr>
          <p:nvPr>
            <p:ph sz="half" idx="2"/>
          </p:nvPr>
        </p:nvSpPr>
        <p:spPr>
          <a:xfrm>
            <a:off x="381000" y="1447800"/>
            <a:ext cx="8305800" cy="5029200"/>
          </a:xfrm>
        </p:spPr>
        <p:txBody>
          <a:bodyPr>
            <a:normAutofit lnSpcReduction="10000"/>
          </a:bodyPr>
          <a:lstStyle/>
          <a:p>
            <a:pPr lvl="0" indent="0">
              <a:spcAft>
                <a:spcPts val="1200"/>
              </a:spcAft>
              <a:buNone/>
            </a:pPr>
            <a:r>
              <a:rPr lang="en-US" sz="4100" b="1" dirty="0" smtClean="0"/>
              <a:t>A view of peace</a:t>
            </a:r>
          </a:p>
          <a:p>
            <a:pPr marL="514350" indent="-514350">
              <a:buFont typeface="+mj-lt"/>
              <a:buAutoNum type="arabicPeriod"/>
            </a:pPr>
            <a:r>
              <a:rPr lang="en-US" sz="3200" dirty="0" smtClean="0"/>
              <a:t>OT view is largely individualistic</a:t>
            </a:r>
          </a:p>
          <a:p>
            <a:pPr marL="514350" indent="-514350">
              <a:buFont typeface="+mj-lt"/>
              <a:buAutoNum type="arabicPeriod"/>
            </a:pPr>
            <a:r>
              <a:rPr lang="en-US" sz="3200" dirty="0" smtClean="0"/>
              <a:t>False prophets often prophesied “peace”</a:t>
            </a:r>
            <a:br>
              <a:rPr lang="en-US" sz="3200" dirty="0" smtClean="0"/>
            </a:br>
            <a:r>
              <a:rPr lang="en-US" sz="3200" dirty="0" smtClean="0"/>
              <a:t>(Jeremiah 14:13, 28:9)</a:t>
            </a:r>
          </a:p>
          <a:p>
            <a:pPr marL="514350" indent="-514350">
              <a:buFont typeface="+mj-lt"/>
              <a:buAutoNum type="arabicPeriod"/>
            </a:pPr>
            <a:r>
              <a:rPr lang="en-US" sz="3200" dirty="0" smtClean="0"/>
              <a:t>A coming new era 0f peace</a:t>
            </a:r>
          </a:p>
          <a:p>
            <a:pPr marL="1072134" lvl="1" indent="-514350"/>
            <a:r>
              <a:rPr lang="en-US" sz="2800" dirty="0" smtClean="0"/>
              <a:t>A Prince of Peace (Isaiah 9:2-7)</a:t>
            </a:r>
          </a:p>
          <a:p>
            <a:pPr marL="1072134" lvl="1" indent="-514350"/>
            <a:r>
              <a:rPr lang="en-US" sz="2800" dirty="0" smtClean="0"/>
              <a:t>A kingdom of peace (Zechariah 9:9-12; Micah 4:1-3)</a:t>
            </a:r>
          </a:p>
          <a:p>
            <a:pPr marL="514350" indent="-514350">
              <a:buFont typeface="+mj-lt"/>
              <a:buAutoNum type="arabicPeriod"/>
            </a:pPr>
            <a:r>
              <a:rPr lang="en-US" sz="3200" dirty="0" smtClean="0"/>
              <a:t>Gideon saw the true nature of God</a:t>
            </a:r>
            <a:br>
              <a:rPr lang="en-US" sz="3200" dirty="0" smtClean="0"/>
            </a:br>
            <a:r>
              <a:rPr lang="en-US" sz="3200" dirty="0" smtClean="0"/>
              <a:t>(Judges 6:22-24)</a:t>
            </a:r>
          </a:p>
          <a:p>
            <a:pPr indent="0">
              <a:buNone/>
            </a:pPr>
            <a:endParaRPr lang="en-US" sz="3200" dirty="0" smtClean="0"/>
          </a:p>
          <a:p>
            <a:pPr indent="0">
              <a:spcAft>
                <a:spcPts val="1200"/>
              </a:spcAft>
              <a:buNone/>
            </a:pPr>
            <a:endParaRPr lang="en-US" sz="3500" b="1" dirty="0" smtClean="0"/>
          </a:p>
        </p:txBody>
      </p:sp>
    </p:spTree>
    <p:extLst>
      <p:ext uri="{BB962C8B-B14F-4D97-AF65-F5344CB8AC3E}">
        <p14:creationId xmlns:p14="http://schemas.microsoft.com/office/powerpoint/2010/main" val="1834094659"/>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7">
                                            <p:txEl>
                                              <p:pRg st="1" end="1"/>
                                            </p:txEl>
                                          </p:spTgt>
                                        </p:tgtEl>
                                        <p:attrNameLst>
                                          <p:attrName>style.visibility</p:attrName>
                                        </p:attrNameLst>
                                      </p:cBhvr>
                                      <p:to>
                                        <p:strVal val="visible"/>
                                      </p:to>
                                    </p:set>
                                    <p:animEffect transition="in" filter="wipe(left)">
                                      <p:cBhvr>
                                        <p:cTn id="7" dur="500"/>
                                        <p:tgtEl>
                                          <p:spTgt spid="7">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7">
                                            <p:txEl>
                                              <p:pRg st="2" end="2"/>
                                            </p:txEl>
                                          </p:spTgt>
                                        </p:tgtEl>
                                        <p:attrNameLst>
                                          <p:attrName>style.visibility</p:attrName>
                                        </p:attrNameLst>
                                      </p:cBhvr>
                                      <p:to>
                                        <p:strVal val="visible"/>
                                      </p:to>
                                    </p:set>
                                    <p:animEffect transition="in" filter="wipe(left)">
                                      <p:cBhvr>
                                        <p:cTn id="12" dur="500"/>
                                        <p:tgtEl>
                                          <p:spTgt spid="7">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7">
                                            <p:txEl>
                                              <p:pRg st="3" end="3"/>
                                            </p:txEl>
                                          </p:spTgt>
                                        </p:tgtEl>
                                        <p:attrNameLst>
                                          <p:attrName>style.visibility</p:attrName>
                                        </p:attrNameLst>
                                      </p:cBhvr>
                                      <p:to>
                                        <p:strVal val="visible"/>
                                      </p:to>
                                    </p:set>
                                    <p:animEffect transition="in" filter="wipe(left)">
                                      <p:cBhvr>
                                        <p:cTn id="17" dur="500"/>
                                        <p:tgtEl>
                                          <p:spTgt spid="7">
                                            <p:txEl>
                                              <p:pRg st="3" end="3"/>
                                            </p:txEl>
                                          </p:spTgt>
                                        </p:tgtEl>
                                      </p:cBhvr>
                                    </p:animEffect>
                                  </p:childTnLst>
                                </p:cTn>
                              </p:par>
                              <p:par>
                                <p:cTn id="18" presetID="22" presetClass="entr" presetSubtype="8" fill="hold" nodeType="withEffect">
                                  <p:stCondLst>
                                    <p:cond delay="0"/>
                                  </p:stCondLst>
                                  <p:childTnLst>
                                    <p:set>
                                      <p:cBhvr>
                                        <p:cTn id="19" dur="1" fill="hold">
                                          <p:stCondLst>
                                            <p:cond delay="0"/>
                                          </p:stCondLst>
                                        </p:cTn>
                                        <p:tgtEl>
                                          <p:spTgt spid="7">
                                            <p:txEl>
                                              <p:pRg st="4" end="4"/>
                                            </p:txEl>
                                          </p:spTgt>
                                        </p:tgtEl>
                                        <p:attrNameLst>
                                          <p:attrName>style.visibility</p:attrName>
                                        </p:attrNameLst>
                                      </p:cBhvr>
                                      <p:to>
                                        <p:strVal val="visible"/>
                                      </p:to>
                                    </p:set>
                                    <p:animEffect transition="in" filter="wipe(left)">
                                      <p:cBhvr>
                                        <p:cTn id="20" dur="500"/>
                                        <p:tgtEl>
                                          <p:spTgt spid="7">
                                            <p:txEl>
                                              <p:pRg st="4" end="4"/>
                                            </p:txEl>
                                          </p:spTgt>
                                        </p:tgtEl>
                                      </p:cBhvr>
                                    </p:animEffect>
                                  </p:childTnLst>
                                </p:cTn>
                              </p:par>
                              <p:par>
                                <p:cTn id="21" presetID="22" presetClass="entr" presetSubtype="8" fill="hold" nodeType="withEffect">
                                  <p:stCondLst>
                                    <p:cond delay="0"/>
                                  </p:stCondLst>
                                  <p:childTnLst>
                                    <p:set>
                                      <p:cBhvr>
                                        <p:cTn id="22" dur="1" fill="hold">
                                          <p:stCondLst>
                                            <p:cond delay="0"/>
                                          </p:stCondLst>
                                        </p:cTn>
                                        <p:tgtEl>
                                          <p:spTgt spid="7">
                                            <p:txEl>
                                              <p:pRg st="5" end="5"/>
                                            </p:txEl>
                                          </p:spTgt>
                                        </p:tgtEl>
                                        <p:attrNameLst>
                                          <p:attrName>style.visibility</p:attrName>
                                        </p:attrNameLst>
                                      </p:cBhvr>
                                      <p:to>
                                        <p:strVal val="visible"/>
                                      </p:to>
                                    </p:set>
                                    <p:animEffect transition="in" filter="wipe(left)">
                                      <p:cBhvr>
                                        <p:cTn id="23" dur="500"/>
                                        <p:tgtEl>
                                          <p:spTgt spid="7">
                                            <p:txEl>
                                              <p:pRg st="5" end="5"/>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22" presetClass="entr" presetSubtype="8" fill="hold" nodeType="clickEffect">
                                  <p:stCondLst>
                                    <p:cond delay="0"/>
                                  </p:stCondLst>
                                  <p:childTnLst>
                                    <p:set>
                                      <p:cBhvr>
                                        <p:cTn id="27" dur="1" fill="hold">
                                          <p:stCondLst>
                                            <p:cond delay="0"/>
                                          </p:stCondLst>
                                        </p:cTn>
                                        <p:tgtEl>
                                          <p:spTgt spid="7">
                                            <p:txEl>
                                              <p:pRg st="6" end="6"/>
                                            </p:txEl>
                                          </p:spTgt>
                                        </p:tgtEl>
                                        <p:attrNameLst>
                                          <p:attrName>style.visibility</p:attrName>
                                        </p:attrNameLst>
                                      </p:cBhvr>
                                      <p:to>
                                        <p:strVal val="visible"/>
                                      </p:to>
                                    </p:set>
                                    <p:animEffect transition="in" filter="wipe(left)">
                                      <p:cBhvr>
                                        <p:cTn id="28" dur="5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04800"/>
            <a:ext cx="8229600" cy="1143000"/>
          </a:xfrm>
        </p:spPr>
        <p:txBody>
          <a:bodyPr anchor="ctr" anchorCtr="0">
            <a:normAutofit/>
          </a:bodyPr>
          <a:lstStyle/>
          <a:p>
            <a:pPr algn="l"/>
            <a:r>
              <a:rPr lang="en-US" sz="6000" dirty="0" smtClean="0"/>
              <a:t>Holy War, Holy Peace</a:t>
            </a:r>
            <a:endParaRPr lang="en-US" sz="6000" dirty="0"/>
          </a:p>
        </p:txBody>
      </p:sp>
      <p:sp>
        <p:nvSpPr>
          <p:cNvPr id="5" name="Slide Number Placeholder 4"/>
          <p:cNvSpPr>
            <a:spLocks noGrp="1"/>
          </p:cNvSpPr>
          <p:nvPr>
            <p:ph type="sldNum" sz="quarter" idx="12"/>
          </p:nvPr>
        </p:nvSpPr>
        <p:spPr/>
        <p:txBody>
          <a:bodyPr/>
          <a:lstStyle/>
          <a:p>
            <a:fld id="{BFEBEB0A-9E3D-4B14-9782-E2AE3DA60D96}" type="slidenum">
              <a:rPr lang="en-US" smtClean="0"/>
              <a:pPr/>
              <a:t>18</a:t>
            </a:fld>
            <a:endParaRPr lang="en-US"/>
          </a:p>
        </p:txBody>
      </p:sp>
      <p:sp>
        <p:nvSpPr>
          <p:cNvPr id="7" name="Content Placeholder 3"/>
          <p:cNvSpPr>
            <a:spLocks noGrp="1"/>
          </p:cNvSpPr>
          <p:nvPr>
            <p:ph sz="half" idx="2"/>
          </p:nvPr>
        </p:nvSpPr>
        <p:spPr>
          <a:xfrm>
            <a:off x="381000" y="1295400"/>
            <a:ext cx="8305800" cy="5029200"/>
          </a:xfrm>
        </p:spPr>
        <p:txBody>
          <a:bodyPr>
            <a:normAutofit/>
          </a:bodyPr>
          <a:lstStyle/>
          <a:p>
            <a:pPr indent="0">
              <a:spcAft>
                <a:spcPts val="1200"/>
              </a:spcAft>
              <a:buNone/>
            </a:pPr>
            <a:endParaRPr lang="en-US" b="1" dirty="0" smtClean="0"/>
          </a:p>
          <a:p>
            <a:pPr indent="0" algn="ctr">
              <a:spcAft>
                <a:spcPts val="1200"/>
              </a:spcAft>
              <a:buNone/>
            </a:pPr>
            <a:endParaRPr lang="en-US" sz="3600" b="1" dirty="0" smtClean="0"/>
          </a:p>
          <a:p>
            <a:pPr indent="0" algn="ctr">
              <a:spcAft>
                <a:spcPts val="1200"/>
              </a:spcAft>
              <a:buNone/>
            </a:pPr>
            <a:r>
              <a:rPr lang="en-US" sz="3600" b="1" dirty="0" smtClean="0"/>
              <a:t>Questions?</a:t>
            </a:r>
          </a:p>
          <a:p>
            <a:pPr indent="0" algn="ctr">
              <a:spcAft>
                <a:spcPts val="1200"/>
              </a:spcAft>
              <a:buNone/>
            </a:pPr>
            <a:r>
              <a:rPr lang="en-US" sz="3600" b="1" dirty="0" smtClean="0"/>
              <a:t>Discussion?</a:t>
            </a:r>
          </a:p>
          <a:p>
            <a:pPr indent="0" algn="ctr">
              <a:spcAft>
                <a:spcPts val="1200"/>
              </a:spcAft>
              <a:buNone/>
            </a:pPr>
            <a:r>
              <a:rPr lang="en-US" sz="3600" b="1" dirty="0" smtClean="0"/>
              <a:t>What have we learned today?</a:t>
            </a:r>
          </a:p>
        </p:txBody>
      </p:sp>
      <p:pic>
        <p:nvPicPr>
          <p:cNvPr id="8" name="Picture 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62000" y="1600200"/>
            <a:ext cx="1905000" cy="22455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172200" y="1752600"/>
            <a:ext cx="2590800"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139826527"/>
      </p:ext>
    </p:extLst>
  </p:cSld>
  <p:clrMapOvr>
    <a:masterClrMapping/>
  </p:clrMapOvr>
  <mc:AlternateContent xmlns:mc="http://schemas.openxmlformats.org/markup-compatibility/2006" xmlns:p14="http://schemas.microsoft.com/office/powerpoint/2010/main">
    <mc:Choice Requires="p14">
      <p:transition spd="slow" p14:dur="900">
        <p14:warp dir="in"/>
      </p:transition>
    </mc:Choice>
    <mc:Fallback xmlns="">
      <p:transition spd="slow">
        <p:fade/>
      </p:transition>
    </mc:Fallback>
  </mc:AlternateContent>
  <p:timing>
    <p:tnLst>
      <p:par>
        <p:cTn id="1" dur="indefinite" restart="never" nodeType="tmRoot"/>
      </p:par>
    </p:tnLst>
  </p:timing>
</p:sld>
</file>

<file path=ppt/theme/theme1.xml><?xml version="1.0" encoding="utf-8"?>
<a:theme xmlns:a="http://schemas.openxmlformats.org/drawingml/2006/main" name="Human">
  <a:themeElements>
    <a:clrScheme name="Human">
      <a:dk1>
        <a:sysClr val="windowText" lastClr="000000"/>
      </a:dk1>
      <a:lt1>
        <a:sysClr val="window" lastClr="FFFFFF"/>
      </a:lt1>
      <a:dk2>
        <a:srgbClr val="795339"/>
      </a:dk2>
      <a:lt2>
        <a:srgbClr val="F7EEDD"/>
      </a:lt2>
      <a:accent1>
        <a:srgbClr val="AD2E27"/>
      </a:accent1>
      <a:accent2>
        <a:srgbClr val="3F3D66"/>
      </a:accent2>
      <a:accent3>
        <a:srgbClr val="17517A"/>
      </a:accent3>
      <a:accent4>
        <a:srgbClr val="877E48"/>
      </a:accent4>
      <a:accent5>
        <a:srgbClr val="AF8B1E"/>
      </a:accent5>
      <a:accent6>
        <a:srgbClr val="A35E21"/>
      </a:accent6>
      <a:hlink>
        <a:srgbClr val="9B7300"/>
      </a:hlink>
      <a:folHlink>
        <a:srgbClr val="D6A73B"/>
      </a:folHlink>
    </a:clrScheme>
    <a:fontScheme name="Human">
      <a:majorFont>
        <a:latin typeface="Candara"/>
        <a:ea typeface=""/>
        <a:cs typeface=""/>
        <a:font script="Jpan" typeface="ＭＳ Ｐゴシック"/>
        <a:font script="Hang" typeface="HY견명조"/>
        <a:font script="Hans" typeface="华文新魏"/>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Candara"/>
        <a:ea typeface=""/>
        <a:cs typeface=""/>
        <a:font script="Jpan" typeface="ＭＳ Ｐゴシック"/>
        <a:font script="Hang" typeface="HY견명조"/>
        <a:font script="Hans" typeface="华文楷体"/>
        <a:font script="Hant" typeface="新細明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Human">
      <a:fillStyleLst>
        <a:solidFill>
          <a:schemeClr val="phClr"/>
        </a:solidFill>
        <a:gradFill>
          <a:gsLst>
            <a:gs pos="0">
              <a:schemeClr val="phClr">
                <a:tint val="30000"/>
                <a:satMod val="175000"/>
              </a:schemeClr>
            </a:gs>
            <a:gs pos="50000">
              <a:schemeClr val="phClr">
                <a:tint val="55000"/>
                <a:satMod val="200000"/>
              </a:schemeClr>
            </a:gs>
            <a:gs pos="70000">
              <a:schemeClr val="phClr">
                <a:tint val="70000"/>
                <a:satMod val="175000"/>
              </a:schemeClr>
            </a:gs>
            <a:gs pos="100000">
              <a:schemeClr val="phClr">
                <a:tint val="85000"/>
                <a:satMod val="175000"/>
              </a:schemeClr>
            </a:gs>
          </a:gsLst>
          <a:lin ang="8000000" scaled="1"/>
        </a:gradFill>
        <a:gradFill>
          <a:gsLst>
            <a:gs pos="0">
              <a:schemeClr val="phClr">
                <a:shade val="100000"/>
                <a:satMod val="140000"/>
              </a:schemeClr>
            </a:gs>
            <a:gs pos="40000">
              <a:schemeClr val="phClr">
                <a:shade val="65000"/>
                <a:satMod val="140000"/>
              </a:schemeClr>
            </a:gs>
            <a:gs pos="70000">
              <a:schemeClr val="phClr">
                <a:shade val="40000"/>
                <a:satMod val="115000"/>
              </a:schemeClr>
            </a:gs>
            <a:gs pos="100000">
              <a:schemeClr val="phClr">
                <a:shade val="20000"/>
                <a:satMod val="115000"/>
              </a:schemeClr>
            </a:gs>
          </a:gsLst>
          <a:lin ang="8000000" scaled="1"/>
        </a:gradFill>
      </a:fillStyleLst>
      <a:lnStyleLst>
        <a:ln w="5000" cap="rnd" cmpd="sng" algn="ctr">
          <a:solidFill>
            <a:schemeClr val="phClr"/>
          </a:solidFill>
          <a:prstDash val="solid"/>
        </a:ln>
        <a:ln w="12700" cap="rnd" cmpd="sng" algn="ctr">
          <a:solidFill>
            <a:schemeClr val="phClr"/>
          </a:solidFill>
          <a:prstDash val="solid"/>
        </a:ln>
        <a:ln w="28100" cap="rnd" cmpd="sng" algn="ctr">
          <a:solidFill>
            <a:schemeClr val="phClr"/>
          </a:solidFill>
          <a:prstDash val="solid"/>
        </a:ln>
      </a:lnStyleLst>
      <a:effectStyleLst>
        <a:effectStyle>
          <a:effectLst>
            <a:outerShdw blurRad="39000" dist="25400" dir="9000000" rotWithShape="0">
              <a:srgbClr val="1A0000">
                <a:alpha val="35000"/>
              </a:srgbClr>
            </a:outerShdw>
          </a:effectLst>
        </a:effectStyle>
        <a:effectStyle>
          <a:effectLst>
            <a:outerShdw blurRad="39000" dist="25400" dir="9000000" rotWithShape="0">
              <a:srgbClr val="1A0000">
                <a:alpha val="40000"/>
              </a:srgbClr>
            </a:outerShdw>
          </a:effectLst>
        </a:effectStyle>
        <a:effectStyle>
          <a:effectLst>
            <a:outerShdw blurRad="39000" dist="25400" dir="9000000" rotWithShape="0">
              <a:srgbClr val="000000">
                <a:alpha val="40000"/>
              </a:srgbClr>
            </a:outerShdw>
          </a:effectLst>
          <a:scene3d>
            <a:camera prst="orthographicFront">
              <a:rot lat="0" lon="0" rev="0"/>
            </a:camera>
            <a:lightRig rig="brightRoom" dir="tr">
              <a:rot lat="0" lon="0" rev="3540000"/>
            </a:lightRig>
          </a:scene3d>
          <a:sp3d prstMaterial="matte">
            <a:bevelT w="190500" h="44450" prst="cross"/>
          </a:sp3d>
        </a:effectStyle>
      </a:effectStyleLst>
      <a:bgFillStyleLst>
        <a:solidFill>
          <a:schemeClr val="phClr"/>
        </a:solidFill>
        <a:gradFill rotWithShape="1">
          <a:gsLst>
            <a:gs pos="0">
              <a:schemeClr val="phClr">
                <a:tint val="85000"/>
                <a:satMod val="275000"/>
              </a:schemeClr>
            </a:gs>
            <a:gs pos="3000">
              <a:schemeClr val="phClr">
                <a:tint val="87000"/>
                <a:satMod val="275000"/>
              </a:schemeClr>
            </a:gs>
            <a:gs pos="10000">
              <a:schemeClr val="phClr">
                <a:tint val="90000"/>
                <a:satMod val="275000"/>
              </a:schemeClr>
            </a:gs>
            <a:gs pos="70000">
              <a:schemeClr val="phClr">
                <a:shade val="38000"/>
                <a:satMod val="275000"/>
              </a:schemeClr>
            </a:gs>
            <a:gs pos="90000">
              <a:schemeClr val="phClr">
                <a:shade val="25000"/>
                <a:satMod val="300000"/>
              </a:schemeClr>
            </a:gs>
            <a:gs pos="100000">
              <a:schemeClr val="phClr">
                <a:shade val="22000"/>
                <a:satMod val="300000"/>
              </a:schemeClr>
            </a:gs>
          </a:gsLst>
          <a:path path="circle">
            <a:fillToRect l="60000" t="-3300" b="200000"/>
          </a:path>
        </a:gradFill>
        <a:gradFill rotWithShape="1">
          <a:gsLst>
            <a:gs pos="0">
              <a:schemeClr val="phClr">
                <a:tint val="57000"/>
                <a:satMod val="400000"/>
              </a:schemeClr>
            </a:gs>
            <a:gs pos="100000">
              <a:schemeClr val="phClr">
                <a:tint val="87000"/>
                <a:shade val="40000"/>
                <a:satMod val="5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Human</Template>
  <TotalTime>565</TotalTime>
  <Words>657</Words>
  <Application>Microsoft Office PowerPoint</Application>
  <PresentationFormat>On-screen Show (4:3)</PresentationFormat>
  <Paragraphs>147</Paragraphs>
  <Slides>18</Slides>
  <Notes>18</Notes>
  <HiddenSlides>0</HiddenSlides>
  <MMClips>0</MMClips>
  <ScaleCrop>false</ScaleCrop>
  <HeadingPairs>
    <vt:vector size="4" baseType="variant">
      <vt:variant>
        <vt:lpstr>Theme</vt:lpstr>
      </vt:variant>
      <vt:variant>
        <vt:i4>1</vt:i4>
      </vt:variant>
      <vt:variant>
        <vt:lpstr>Slide Titles</vt:lpstr>
      </vt:variant>
      <vt:variant>
        <vt:i4>18</vt:i4>
      </vt:variant>
    </vt:vector>
  </HeadingPairs>
  <TitlesOfParts>
    <vt:vector size="19" baseType="lpstr">
      <vt:lpstr>Human</vt:lpstr>
      <vt:lpstr>Holy War, Holy Peace A biblical, historical and political perspective</vt:lpstr>
      <vt:lpstr>Welcome!</vt:lpstr>
      <vt:lpstr>Question / Comments</vt:lpstr>
      <vt:lpstr>Introduction</vt:lpstr>
      <vt:lpstr>Holy War, Holy Peace</vt:lpstr>
      <vt:lpstr>Holy War, Holy Peace</vt:lpstr>
      <vt:lpstr>Holy War, Holy Peace</vt:lpstr>
      <vt:lpstr>Holy War, Holy Peace</vt:lpstr>
      <vt:lpstr>An Old Testament View</vt:lpstr>
      <vt:lpstr>An Old Testament View</vt:lpstr>
      <vt:lpstr>An Old Testament View</vt:lpstr>
      <vt:lpstr>An Old Testament View</vt:lpstr>
      <vt:lpstr>An Old Testament View</vt:lpstr>
      <vt:lpstr>An Old Testament View</vt:lpstr>
      <vt:lpstr>An Old Testament View</vt:lpstr>
      <vt:lpstr>An Old Testament View</vt:lpstr>
      <vt:lpstr>An Old Testament View</vt:lpstr>
      <vt:lpstr>Holy War, Holy Peace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God &amp; Caesar: The ancient modern clash</dc:title>
  <dc:creator>James C. Wallace</dc:creator>
  <cp:lastModifiedBy>James C. Wallace</cp:lastModifiedBy>
  <cp:revision>41</cp:revision>
  <dcterms:created xsi:type="dcterms:W3CDTF">2010-09-19T00:31:34Z</dcterms:created>
  <dcterms:modified xsi:type="dcterms:W3CDTF">2012-01-09T17:32:25Z</dcterms:modified>
</cp:coreProperties>
</file>