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2" r:id="rId1"/>
  </p:sldMasterIdLst>
  <p:notesMasterIdLst>
    <p:notesMasterId r:id="rId27"/>
  </p:notesMasterIdLst>
  <p:handoutMasterIdLst>
    <p:handoutMasterId r:id="rId28"/>
  </p:handoutMasterIdLst>
  <p:sldIdLst>
    <p:sldId id="258" r:id="rId2"/>
    <p:sldId id="294" r:id="rId3"/>
    <p:sldId id="360" r:id="rId4"/>
    <p:sldId id="353" r:id="rId5"/>
    <p:sldId id="354" r:id="rId6"/>
    <p:sldId id="355" r:id="rId7"/>
    <p:sldId id="356" r:id="rId8"/>
    <p:sldId id="357" r:id="rId9"/>
    <p:sldId id="337" r:id="rId10"/>
    <p:sldId id="361" r:id="rId11"/>
    <p:sldId id="364" r:id="rId12"/>
    <p:sldId id="362" r:id="rId13"/>
    <p:sldId id="298" r:id="rId14"/>
    <p:sldId id="363" r:id="rId15"/>
    <p:sldId id="366" r:id="rId16"/>
    <p:sldId id="365" r:id="rId17"/>
    <p:sldId id="368" r:id="rId18"/>
    <p:sldId id="369" r:id="rId19"/>
    <p:sldId id="370" r:id="rId20"/>
    <p:sldId id="331" r:id="rId21"/>
    <p:sldId id="371" r:id="rId22"/>
    <p:sldId id="333" r:id="rId23"/>
    <p:sldId id="372" r:id="rId24"/>
    <p:sldId id="334" r:id="rId25"/>
    <p:sldId id="373" r:id="rId26"/>
  </p:sldIdLst>
  <p:sldSz cx="9144000" cy="6858000" type="screen4x3"/>
  <p:notesSz cx="6946900" cy="9283700"/>
  <p:defaultTextStyle>
    <a:defPPr>
      <a:defRPr lang="en-US"/>
    </a:defPPr>
    <a:lvl1pPr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1pPr>
    <a:lvl2pPr marL="4572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2pPr>
    <a:lvl3pPr marL="9144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3pPr>
    <a:lvl4pPr marL="13716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4pPr>
    <a:lvl5pPr marL="1828800" algn="l" rtl="0" eaLnBrk="0" fontAlgn="base" hangingPunct="0">
      <a:spcBef>
        <a:spcPct val="0"/>
      </a:spcBef>
      <a:spcAft>
        <a:spcPct val="0"/>
      </a:spcAft>
      <a:defRPr kern="1200">
        <a:solidFill>
          <a:schemeClr val="tx1"/>
        </a:solidFill>
        <a:latin typeface="Arial Black" pitchFamily="34" charset="0"/>
        <a:ea typeface="+mn-ea"/>
        <a:cs typeface="Times New Roman" pitchFamily="18" charset="0"/>
      </a:defRPr>
    </a:lvl5pPr>
    <a:lvl6pPr marL="2286000" algn="l" defTabSz="914400" rtl="0" eaLnBrk="1" latinLnBrk="0" hangingPunct="1">
      <a:defRPr kern="1200">
        <a:solidFill>
          <a:schemeClr val="tx1"/>
        </a:solidFill>
        <a:latin typeface="Arial Black" pitchFamily="34" charset="0"/>
        <a:ea typeface="+mn-ea"/>
        <a:cs typeface="Times New Roman" pitchFamily="18" charset="0"/>
      </a:defRPr>
    </a:lvl6pPr>
    <a:lvl7pPr marL="2743200" algn="l" defTabSz="914400" rtl="0" eaLnBrk="1" latinLnBrk="0" hangingPunct="1">
      <a:defRPr kern="1200">
        <a:solidFill>
          <a:schemeClr val="tx1"/>
        </a:solidFill>
        <a:latin typeface="Arial Black" pitchFamily="34" charset="0"/>
        <a:ea typeface="+mn-ea"/>
        <a:cs typeface="Times New Roman" pitchFamily="18" charset="0"/>
      </a:defRPr>
    </a:lvl7pPr>
    <a:lvl8pPr marL="3200400" algn="l" defTabSz="914400" rtl="0" eaLnBrk="1" latinLnBrk="0" hangingPunct="1">
      <a:defRPr kern="1200">
        <a:solidFill>
          <a:schemeClr val="tx1"/>
        </a:solidFill>
        <a:latin typeface="Arial Black" pitchFamily="34" charset="0"/>
        <a:ea typeface="+mn-ea"/>
        <a:cs typeface="Times New Roman" pitchFamily="18" charset="0"/>
      </a:defRPr>
    </a:lvl8pPr>
    <a:lvl9pPr marL="3657600" algn="l" defTabSz="914400" rtl="0" eaLnBrk="1" latinLnBrk="0" hangingPunct="1">
      <a:defRPr kern="1200">
        <a:solidFill>
          <a:schemeClr val="tx1"/>
        </a:solidFill>
        <a:latin typeface="Arial Black" pitchFamily="34" charset="0"/>
        <a:ea typeface="+mn-ea"/>
        <a:cs typeface="Times New Roman"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Eric Herzog" initials="" lastIdx="6" clrIdx="0"/>
  <p:cmAuthor id="1" name="Microsoft" initials="" lastIdx="2" clrIdx="1"/>
  <p:cmAuthor id="2" name="Jack Roberts" initials="" lastIdx="3" clrIdx="2"/>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3F592D"/>
    <a:srgbClr val="990000"/>
    <a:srgbClr val="006699"/>
    <a:srgbClr val="336699"/>
    <a:srgbClr val="CC3300"/>
    <a:srgbClr val="CC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02" autoAdjust="0"/>
    <p:restoredTop sz="85919" autoAdjust="0"/>
  </p:normalViewPr>
  <p:slideViewPr>
    <p:cSldViewPr>
      <p:cViewPr varScale="1">
        <p:scale>
          <a:sx n="62" d="100"/>
          <a:sy n="62" d="100"/>
        </p:scale>
        <p:origin x="1324" y="3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1" name="Rectangle 3"/>
          <p:cNvSpPr>
            <a:spLocks noGrp="1" noChangeArrowheads="1"/>
          </p:cNvSpPr>
          <p:nvPr>
            <p:ph type="dt" sz="quarter"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68612" name="Rectangle 4"/>
          <p:cNvSpPr>
            <a:spLocks noGrp="1" noChangeArrowheads="1"/>
          </p:cNvSpPr>
          <p:nvPr>
            <p:ph type="ftr" sz="quarter" idx="2"/>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68613" name="Rectangle 5"/>
          <p:cNvSpPr>
            <a:spLocks noGrp="1" noChangeArrowheads="1"/>
          </p:cNvSpPr>
          <p:nvPr>
            <p:ph type="sldNum" sz="quarter" idx="3"/>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2E8596DD-0B0E-4E35-98C2-9C58BE1887FE}" type="slidenum">
              <a:rPr lang="en-US"/>
              <a:pPr/>
              <a:t>‹#›</a:t>
            </a:fld>
            <a:endParaRPr lang="en-US"/>
          </a:p>
        </p:txBody>
      </p:sp>
    </p:spTree>
    <p:extLst>
      <p:ext uri="{BB962C8B-B14F-4D97-AF65-F5344CB8AC3E}">
        <p14:creationId xmlns:p14="http://schemas.microsoft.com/office/powerpoint/2010/main" val="10279917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1" name="Rectangle 3"/>
          <p:cNvSpPr>
            <a:spLocks noGrp="1" noChangeArrowheads="1"/>
          </p:cNvSpPr>
          <p:nvPr>
            <p:ph type="dt" idx="1"/>
          </p:nvPr>
        </p:nvSpPr>
        <p:spPr bwMode="auto">
          <a:xfrm>
            <a:off x="3937000" y="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lvl1pPr algn="r" defTabSz="927100" eaLnBrk="1" hangingPunct="1">
              <a:defRPr sz="1200">
                <a:latin typeface="Times New Roman" pitchFamily="18" charset="0"/>
              </a:defRPr>
            </a:lvl1pPr>
          </a:lstStyle>
          <a:p>
            <a:endParaRPr lang="en-US"/>
          </a:p>
        </p:txBody>
      </p:sp>
      <p:sp>
        <p:nvSpPr>
          <p:cNvPr id="43012" name="Rectangle 4"/>
          <p:cNvSpPr>
            <a:spLocks noGrp="1" noRot="1" noChangeAspect="1" noChangeArrowheads="1" noTextEdit="1"/>
          </p:cNvSpPr>
          <p:nvPr>
            <p:ph type="sldImg" idx="2"/>
          </p:nvPr>
        </p:nvSpPr>
        <p:spPr bwMode="auto">
          <a:xfrm>
            <a:off x="1152525" y="696913"/>
            <a:ext cx="4641850" cy="34813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3013" name="Rectangle 5"/>
          <p:cNvSpPr>
            <a:spLocks noGrp="1" noChangeArrowheads="1"/>
          </p:cNvSpPr>
          <p:nvPr>
            <p:ph type="body" sz="quarter" idx="3"/>
          </p:nvPr>
        </p:nvSpPr>
        <p:spPr bwMode="auto">
          <a:xfrm>
            <a:off x="925513" y="4410075"/>
            <a:ext cx="5095875"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3014" name="Rectangle 6"/>
          <p:cNvSpPr>
            <a:spLocks noGrp="1" noChangeArrowheads="1"/>
          </p:cNvSpPr>
          <p:nvPr>
            <p:ph type="ftr" sz="quarter" idx="4"/>
          </p:nvPr>
        </p:nvSpPr>
        <p:spPr bwMode="auto">
          <a:xfrm>
            <a:off x="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defTabSz="927100" eaLnBrk="1" hangingPunct="1">
              <a:defRPr sz="1200">
                <a:latin typeface="Times New Roman" pitchFamily="18" charset="0"/>
              </a:defRPr>
            </a:lvl1pPr>
          </a:lstStyle>
          <a:p>
            <a:endParaRPr lang="en-US"/>
          </a:p>
        </p:txBody>
      </p:sp>
      <p:sp>
        <p:nvSpPr>
          <p:cNvPr id="43015" name="Rectangle 7"/>
          <p:cNvSpPr>
            <a:spLocks noGrp="1" noChangeArrowheads="1"/>
          </p:cNvSpPr>
          <p:nvPr>
            <p:ph type="sldNum" sz="quarter" idx="5"/>
          </p:nvPr>
        </p:nvSpPr>
        <p:spPr bwMode="auto">
          <a:xfrm>
            <a:off x="3937000" y="8820150"/>
            <a:ext cx="3009900" cy="46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738" tIns="46369" rIns="92738" bIns="46369" numCol="1" anchor="b" anchorCtr="0" compatLnSpc="1">
            <a:prstTxWarp prst="textNoShape">
              <a:avLst/>
            </a:prstTxWarp>
          </a:bodyPr>
          <a:lstStyle>
            <a:lvl1pPr algn="r" defTabSz="927100" eaLnBrk="1" hangingPunct="1">
              <a:defRPr sz="1200">
                <a:latin typeface="Times New Roman" pitchFamily="18" charset="0"/>
              </a:defRPr>
            </a:lvl1pPr>
          </a:lstStyle>
          <a:p>
            <a:fld id="{CAED8F08-C6C9-4649-858B-43D7ED0FF8A2}" type="slidenum">
              <a:rPr lang="en-US"/>
              <a:pPr/>
              <a:t>‹#›</a:t>
            </a:fld>
            <a:endParaRPr lang="en-US"/>
          </a:p>
        </p:txBody>
      </p:sp>
    </p:spTree>
    <p:extLst>
      <p:ext uri="{BB962C8B-B14F-4D97-AF65-F5344CB8AC3E}">
        <p14:creationId xmlns:p14="http://schemas.microsoft.com/office/powerpoint/2010/main" val="326580204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umimoji="1" sz="1200" kern="1200">
        <a:solidFill>
          <a:schemeClr val="tx1"/>
        </a:solidFill>
        <a:latin typeface="Arial" charset="0"/>
        <a:ea typeface="+mn-ea"/>
        <a:cs typeface="Times New Roman" pitchFamily="18" charset="0"/>
      </a:defRPr>
    </a:lvl1pPr>
    <a:lvl2pPr marL="457200" algn="l" rtl="0" fontAlgn="base">
      <a:spcBef>
        <a:spcPct val="30000"/>
      </a:spcBef>
      <a:spcAft>
        <a:spcPct val="0"/>
      </a:spcAft>
      <a:defRPr kumimoji="1" sz="1200" kern="1200">
        <a:solidFill>
          <a:schemeClr val="tx1"/>
        </a:solidFill>
        <a:latin typeface="Arial" charset="0"/>
        <a:ea typeface="+mn-ea"/>
        <a:cs typeface="Times New Roman" pitchFamily="18" charset="0"/>
      </a:defRPr>
    </a:lvl2pPr>
    <a:lvl3pPr marL="914400" algn="l" rtl="0" fontAlgn="base">
      <a:spcBef>
        <a:spcPct val="30000"/>
      </a:spcBef>
      <a:spcAft>
        <a:spcPct val="0"/>
      </a:spcAft>
      <a:defRPr kumimoji="1" sz="1200" kern="1200">
        <a:solidFill>
          <a:schemeClr val="tx1"/>
        </a:solidFill>
        <a:latin typeface="Arial" charset="0"/>
        <a:ea typeface="+mn-ea"/>
        <a:cs typeface="Times New Roman" pitchFamily="18" charset="0"/>
      </a:defRPr>
    </a:lvl3pPr>
    <a:lvl4pPr marL="1371600" algn="l" rtl="0" fontAlgn="base">
      <a:spcBef>
        <a:spcPct val="30000"/>
      </a:spcBef>
      <a:spcAft>
        <a:spcPct val="0"/>
      </a:spcAft>
      <a:defRPr kumimoji="1" sz="1200" kern="1200">
        <a:solidFill>
          <a:schemeClr val="tx1"/>
        </a:solidFill>
        <a:latin typeface="Arial" charset="0"/>
        <a:ea typeface="+mn-ea"/>
        <a:cs typeface="Times New Roman" pitchFamily="18" charset="0"/>
      </a:defRPr>
    </a:lvl4pPr>
    <a:lvl5pPr marL="1828800" algn="l" rtl="0" fontAlgn="base">
      <a:spcBef>
        <a:spcPct val="30000"/>
      </a:spcBef>
      <a:spcAft>
        <a:spcPct val="0"/>
      </a:spcAft>
      <a:defRPr kumimoji="1" sz="1200" kern="1200">
        <a:solidFill>
          <a:schemeClr val="tx1"/>
        </a:solidFill>
        <a:latin typeface="Arial" charset="0"/>
        <a:ea typeface="+mn-ea"/>
        <a:cs typeface="Times New Roman" pitchFamily="18"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en.wikipedia.org/wiki/Help:IPA_for_English" TargetMode="External"/><Relationship Id="rId2" Type="http://schemas.openxmlformats.org/officeDocument/2006/relationships/slide" Target="../slides/slide10.xml"/><Relationship Id="rId1" Type="http://schemas.openxmlformats.org/officeDocument/2006/relationships/notesMaster" Target="../notesMasters/notesMaster1.xml"/><Relationship Id="rId4" Type="http://schemas.openxmlformats.org/officeDocument/2006/relationships/hyperlink" Target="http://en.wikipedia.org/wiki/Columbia_(name)#cite_note-1" TargetMode="Externa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painting (circa 1872) by John </a:t>
            </a:r>
            <a:r>
              <a:rPr lang="en-US" dirty="0" err="1" smtClean="0"/>
              <a:t>Gast</a:t>
            </a:r>
            <a:r>
              <a:rPr lang="en-US" dirty="0" smtClean="0"/>
              <a:t> called </a:t>
            </a:r>
            <a:r>
              <a:rPr lang="en-US" i="1" dirty="0" smtClean="0"/>
              <a:t>American Progress</a:t>
            </a:r>
            <a:r>
              <a:rPr lang="en-US" dirty="0" smtClean="0"/>
              <a:t>, is an allegorical representation of the modernization of the new west. Here Columbia, a personification of the United States, leads civilization westward with American settlers, stringing telegraph wire as she sweeps west; she holds a school book as well. The different stages of economic activity of the pioneers are highlighted and, especially, the changing forms of transportation.</a:t>
            </a:r>
            <a:endParaRPr lang="en-US" baseline="30000" dirty="0" smtClean="0"/>
          </a:p>
          <a:p>
            <a:endParaRPr lang="en-US" baseline="30000" dirty="0" smtClean="0"/>
          </a:p>
          <a:p>
            <a:r>
              <a:rPr lang="en-US" b="1" dirty="0" smtClean="0"/>
              <a:t>Columbia</a:t>
            </a:r>
            <a:r>
              <a:rPr lang="en-US" dirty="0" smtClean="0"/>
              <a:t> (</a:t>
            </a:r>
            <a:r>
              <a:rPr lang="en-US" dirty="0" smtClean="0">
                <a:hlinkClick r:id="rId3" tooltip="Help:IPA for English"/>
              </a:rPr>
              <a:t>/</a:t>
            </a:r>
            <a:r>
              <a:rPr lang="en-US" dirty="0" err="1" smtClean="0">
                <a:effectLst/>
              </a:rPr>
              <a:t>kəˈlʌmbiə</a:t>
            </a:r>
            <a:r>
              <a:rPr lang="en-US" dirty="0" smtClean="0"/>
              <a:t>; </a:t>
            </a:r>
            <a:r>
              <a:rPr lang="en-US" i="1" dirty="0" err="1" smtClean="0"/>
              <a:t>kə</a:t>
            </a:r>
            <a:r>
              <a:rPr lang="en-US" i="1" dirty="0" smtClean="0"/>
              <a:t>-</a:t>
            </a:r>
            <a:r>
              <a:rPr lang="en-US" b="1" i="1" cap="small" dirty="0" smtClean="0">
                <a:effectLst/>
              </a:rPr>
              <a:t>LUM</a:t>
            </a:r>
            <a:r>
              <a:rPr lang="en-US" i="1" dirty="0" smtClean="0"/>
              <a:t>-bee-ə</a:t>
            </a:r>
            <a:r>
              <a:rPr lang="en-US" dirty="0" smtClean="0"/>
              <a:t>) is a historical and poetic name used for the United States of America and is also one of the names of its female personification. It has inspired the names of many persons, places, objects, institutions, and companies; e.g., Columbia University, the District of Columbia (the national capital), and the ship Columbia </a:t>
            </a:r>
            <a:r>
              <a:rPr lang="en-US" dirty="0" err="1" smtClean="0"/>
              <a:t>Rediviva</a:t>
            </a:r>
            <a:r>
              <a:rPr lang="en-US" dirty="0" smtClean="0"/>
              <a:t>, which the Columbia River would be named after. Columbia was largely displaced as the female symbol of the U.S. by the Statue of Liberty around 1920.</a:t>
            </a:r>
            <a:r>
              <a:rPr lang="en-US" baseline="30000" dirty="0" smtClean="0">
                <a:hlinkClick r:id="rId4"/>
              </a:rPr>
              <a:t>[</a:t>
            </a:r>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10</a:t>
            </a:fld>
            <a:endParaRPr lang="en-US"/>
          </a:p>
        </p:txBody>
      </p:sp>
    </p:spTree>
    <p:extLst>
      <p:ext uri="{BB962C8B-B14F-4D97-AF65-F5344CB8AC3E}">
        <p14:creationId xmlns:p14="http://schemas.microsoft.com/office/powerpoint/2010/main" val="3539577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12</a:t>
            </a:fld>
            <a:endParaRPr lang="en-US"/>
          </a:p>
        </p:txBody>
      </p:sp>
    </p:spTree>
    <p:extLst>
      <p:ext uri="{BB962C8B-B14F-4D97-AF65-F5344CB8AC3E}">
        <p14:creationId xmlns:p14="http://schemas.microsoft.com/office/powerpoint/2010/main" val="1093612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17</a:t>
            </a:fld>
            <a:endParaRPr lang="en-US"/>
          </a:p>
        </p:txBody>
      </p:sp>
    </p:spTree>
    <p:extLst>
      <p:ext uri="{BB962C8B-B14F-4D97-AF65-F5344CB8AC3E}">
        <p14:creationId xmlns:p14="http://schemas.microsoft.com/office/powerpoint/2010/main" val="1855642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18</a:t>
            </a:fld>
            <a:endParaRPr lang="en-US"/>
          </a:p>
        </p:txBody>
      </p:sp>
    </p:spTree>
    <p:extLst>
      <p:ext uri="{BB962C8B-B14F-4D97-AF65-F5344CB8AC3E}">
        <p14:creationId xmlns:p14="http://schemas.microsoft.com/office/powerpoint/2010/main" val="3051845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AED8F08-C6C9-4649-858B-43D7ED0FF8A2}" type="slidenum">
              <a:rPr lang="en-US" smtClean="0"/>
              <a:pPr/>
              <a:t>23</a:t>
            </a:fld>
            <a:endParaRPr lang="en-US"/>
          </a:p>
        </p:txBody>
      </p:sp>
    </p:spTree>
    <p:extLst>
      <p:ext uri="{BB962C8B-B14F-4D97-AF65-F5344CB8AC3E}">
        <p14:creationId xmlns:p14="http://schemas.microsoft.com/office/powerpoint/2010/main" val="361713990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6726063"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3787" y="4243845"/>
            <a:ext cx="2307831" cy="276940"/>
          </a:xfrm>
          <a:prstGeom prst="rect">
            <a:avLst/>
          </a:prstGeom>
        </p:spPr>
      </p:pic>
      <p:sp>
        <p:nvSpPr>
          <p:cNvPr id="9" name="Rectangle 8"/>
          <p:cNvSpPr/>
          <p:nvPr/>
        </p:nvSpPr>
        <p:spPr>
          <a:xfrm>
            <a:off x="0" y="2590078"/>
            <a:ext cx="6726064"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6833787" y="2590078"/>
            <a:ext cx="2307832"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510242" y="2733709"/>
            <a:ext cx="6069268" cy="1373070"/>
          </a:xfrm>
        </p:spPr>
        <p:txBody>
          <a:bodyPr anchor="b">
            <a:noAutofit/>
          </a:bodyPr>
          <a:lstStyle>
            <a:lvl1pPr algn="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510241" y="4394040"/>
            <a:ext cx="6108101"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4555655" y="5936188"/>
            <a:ext cx="2057400" cy="365125"/>
          </a:xfrm>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5" name="Footer Placeholder 4"/>
          <p:cNvSpPr>
            <a:spLocks noGrp="1"/>
          </p:cNvSpPr>
          <p:nvPr>
            <p:ph type="ftr" sz="quarter" idx="11"/>
          </p:nvPr>
        </p:nvSpPr>
        <p:spPr>
          <a:xfrm>
            <a:off x="533401" y="5936189"/>
            <a:ext cx="4021666" cy="365125"/>
          </a:xfrm>
        </p:spPr>
        <p:txBody>
          <a:bodyPr/>
          <a:lstStyle/>
          <a:p>
            <a:pPr algn="r"/>
            <a:endParaRPr lang="en-US" sz="1400" dirty="0">
              <a:solidFill>
                <a:schemeClr val="tx2"/>
              </a:solidFill>
            </a:endParaRPr>
          </a:p>
        </p:txBody>
      </p:sp>
      <p:sp>
        <p:nvSpPr>
          <p:cNvPr id="6" name="Slide Number Placeholder 5"/>
          <p:cNvSpPr>
            <a:spLocks noGrp="1"/>
          </p:cNvSpPr>
          <p:nvPr>
            <p:ph type="sldNum" sz="quarter" idx="12"/>
          </p:nvPr>
        </p:nvSpPr>
        <p:spPr>
          <a:xfrm>
            <a:off x="7010399" y="2750337"/>
            <a:ext cx="1370293" cy="1356442"/>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227839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p:ext uri="{DCECCB84-F9BA-43D5-87BE-67443E8EF086}">
      <p15:sldGuideLst xmlns:p15="http://schemas.microsoft.com/office/powerpoint/2012/main">
        <p15:guide id="1" orient="horz" pos="2160" userDrawn="1">
          <p15:clr>
            <a:srgbClr val="FBAE40"/>
          </p15:clr>
        </p15:guide>
        <p15:guide id="2"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27" name="Group 26"/>
          <p:cNvGrpSpPr/>
          <p:nvPr/>
        </p:nvGrpSpPr>
        <p:grpSpPr>
          <a:xfrm>
            <a:off x="0" y="609600"/>
            <a:ext cx="9161969" cy="1677035"/>
            <a:chOff x="0" y="2895600"/>
            <a:chExt cx="9161969" cy="1677035"/>
          </a:xfrm>
        </p:grpSpPr>
        <p:pic>
          <p:nvPicPr>
            <p:cNvPr id="28" name="Picture 2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9" name="Picture 2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0" name="Rectangle 29"/>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1" name="Rectangle 3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5" name="Footer Placeholder 4"/>
          <p:cNvSpPr>
            <a:spLocks noGrp="1"/>
          </p:cNvSpPr>
          <p:nvPr>
            <p:ph type="ftr" sz="quarter" idx="11"/>
          </p:nvPr>
        </p:nvSpPr>
        <p:spPr/>
        <p:txBody>
          <a:bodyPr/>
          <a:lstStyle/>
          <a:p>
            <a:pPr algn="r"/>
            <a:endParaRPr lang="en-US" sz="1400" dirty="0">
              <a:solidFill>
                <a:schemeClr val="tx2"/>
              </a:solidFill>
            </a:endParaRPr>
          </a:p>
        </p:txBody>
      </p:sp>
      <p:sp>
        <p:nvSpPr>
          <p:cNvPr id="6" name="Slide Number Placeholder 5"/>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5139647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8" name="Group 17"/>
          <p:cNvGrpSpPr/>
          <p:nvPr/>
        </p:nvGrpSpPr>
        <p:grpSpPr>
          <a:xfrm>
            <a:off x="0" y="2728432"/>
            <a:ext cx="9161969" cy="1677035"/>
            <a:chOff x="0" y="2895600"/>
            <a:chExt cx="9161969" cy="1677035"/>
          </a:xfrm>
        </p:grpSpPr>
        <p:pic>
          <p:nvPicPr>
            <p:cNvPr id="19" name="Picture 1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0" name="Picture 19"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1" name="Rectangle 20"/>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2" name="Rectangle 2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2869895"/>
            <a:ext cx="688915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531639" y="4232172"/>
            <a:ext cx="688915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365810" y="5936188"/>
            <a:ext cx="2057400" cy="365125"/>
          </a:xfrm>
        </p:spPr>
        <p:txBody>
          <a:bodyPr/>
          <a:lstStyle/>
          <a:p>
            <a:fld id="{B6DED3D3-6235-4F4C-B439-DF277FB555A7}" type="datetime8">
              <a:rPr lang="en-US" smtClean="0"/>
              <a:pPr/>
              <a:t>10/24/2014 1:27 PM</a:t>
            </a:fld>
            <a:endParaRPr lang="en-US"/>
          </a:p>
        </p:txBody>
      </p:sp>
      <p:sp>
        <p:nvSpPr>
          <p:cNvPr id="5" name="Footer Placeholder 4"/>
          <p:cNvSpPr>
            <a:spLocks noGrp="1"/>
          </p:cNvSpPr>
          <p:nvPr>
            <p:ph type="ftr" sz="quarter" idx="11"/>
          </p:nvPr>
        </p:nvSpPr>
        <p:spPr>
          <a:xfrm>
            <a:off x="533400" y="5936189"/>
            <a:ext cx="4834673" cy="365125"/>
          </a:xfrm>
        </p:spPr>
        <p:txBody>
          <a:bodyPr/>
          <a:lstStyle/>
          <a:p>
            <a:endParaRPr lang="en-US"/>
          </a:p>
        </p:txBody>
      </p:sp>
      <p:sp>
        <p:nvSpPr>
          <p:cNvPr id="6" name="Slide Number Placeholder 5"/>
          <p:cNvSpPr>
            <a:spLocks noGrp="1"/>
          </p:cNvSpPr>
          <p:nvPr>
            <p:ph type="sldNum" sz="quarter" idx="12"/>
          </p:nvPr>
        </p:nvSpPr>
        <p:spPr>
          <a:xfrm>
            <a:off x="7856438" y="2869896"/>
            <a:ext cx="1149836" cy="1090789"/>
          </a:xfrm>
        </p:spPr>
        <p:txBody>
          <a:bodyPr/>
          <a:lstStyle/>
          <a:p>
            <a:pPr algn="ctr"/>
            <a:fld id="{1AD93096-5B34-4342-9326-69289CEAE4C2}" type="slidenum">
              <a:rPr lang="en-US" smtClean="0"/>
              <a:pPr algn="ctr"/>
              <a:t>‹#›</a:t>
            </a:fld>
            <a:endParaRPr lang="en-US" sz="2400" dirty="0">
              <a:solidFill>
                <a:srgbClr val="FFFFFF"/>
              </a:solidFill>
            </a:endParaRPr>
          </a:p>
        </p:txBody>
      </p:sp>
    </p:spTree>
    <p:extLst>
      <p:ext uri="{BB962C8B-B14F-4D97-AF65-F5344CB8AC3E}">
        <p14:creationId xmlns:p14="http://schemas.microsoft.com/office/powerpoint/2010/main" val="17969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0" y="753228"/>
            <a:ext cx="6887390" cy="108093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33400" y="2336873"/>
            <a:ext cx="3357899"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061128" y="2336873"/>
            <a:ext cx="3359661" cy="359931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713BF4-F4BA-4300-8BBF-BBEE3DF760B0}" type="slidenum">
              <a:rPr lang="en-US" smtClean="0"/>
              <a:pPr/>
              <a:t>‹#›</a:t>
            </a:fld>
            <a:endParaRPr lang="en-US"/>
          </a:p>
        </p:txBody>
      </p:sp>
    </p:spTree>
    <p:extLst>
      <p:ext uri="{BB962C8B-B14F-4D97-AF65-F5344CB8AC3E}">
        <p14:creationId xmlns:p14="http://schemas.microsoft.com/office/powerpoint/2010/main" val="20977052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28" name="Group 27"/>
          <p:cNvGrpSpPr/>
          <p:nvPr/>
        </p:nvGrpSpPr>
        <p:grpSpPr>
          <a:xfrm>
            <a:off x="0" y="609600"/>
            <a:ext cx="9161969" cy="1677035"/>
            <a:chOff x="0" y="2895600"/>
            <a:chExt cx="9161969" cy="1677035"/>
          </a:xfrm>
        </p:grpSpPr>
        <p:pic>
          <p:nvPicPr>
            <p:cNvPr id="29" name="Picture 28"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0" name="Picture 29"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1" name="Rectangle 30"/>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Rectangle 31"/>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30"/>
            <a:ext cx="6896534"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760988" y="2336874"/>
            <a:ext cx="3145080"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531638" y="3030009"/>
            <a:ext cx="3367045"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282646" y="2336873"/>
            <a:ext cx="3145527"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061129" y="3030009"/>
            <a:ext cx="3367044" cy="290617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3085435-8225-4333-BFFA-0096413F0D76}" type="datetime8">
              <a:rPr lang="en-US" smtClean="0"/>
              <a:pPr/>
              <a:t>10/24/2014 1:27 PM</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lgn="ctr"/>
            <a:fld id="{1AD93096-5B34-4342-9326-69289CEAE4C2}" type="slidenum">
              <a:rPr lang="en-US" smtClean="0"/>
              <a:pPr algn="ctr"/>
              <a:t>‹#›</a:t>
            </a:fld>
            <a:endParaRPr lang="en-US"/>
          </a:p>
        </p:txBody>
      </p:sp>
    </p:spTree>
    <p:extLst>
      <p:ext uri="{BB962C8B-B14F-4D97-AF65-F5344CB8AC3E}">
        <p14:creationId xmlns:p14="http://schemas.microsoft.com/office/powerpoint/2010/main" val="38856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5" name="Group 14"/>
          <p:cNvGrpSpPr/>
          <p:nvPr/>
        </p:nvGrpSpPr>
        <p:grpSpPr>
          <a:xfrm>
            <a:off x="0" y="609600"/>
            <a:ext cx="9161969" cy="1677035"/>
            <a:chOff x="0" y="2895600"/>
            <a:chExt cx="9161969" cy="1677035"/>
          </a:xfrm>
        </p:grpSpPr>
        <p:pic>
          <p:nvPicPr>
            <p:cNvPr id="16" name="Picture 15"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7" name="Picture 16"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8" name="Rectangle 17"/>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9" name="Rectangle 18"/>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783C494-2A87-468C-A21B-CB14FB9ABB00}" type="datetime8">
              <a:rPr lang="en-US" smtClean="0"/>
              <a:pPr/>
              <a:t>10/24/2014 1:27 PM</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AD93096-5B34-4342-9326-69289CEAE4C2}" type="slidenum">
              <a:rPr lang="en-US" smtClean="0"/>
              <a:pPr/>
              <a:t>‹#›</a:t>
            </a:fld>
            <a:endParaRPr lang="en-US" dirty="0">
              <a:solidFill>
                <a:srgbClr val="FFFFFF"/>
              </a:solidFill>
            </a:endParaRPr>
          </a:p>
        </p:txBody>
      </p:sp>
    </p:spTree>
    <p:extLst>
      <p:ext uri="{BB962C8B-B14F-4D97-AF65-F5344CB8AC3E}">
        <p14:creationId xmlns:p14="http://schemas.microsoft.com/office/powerpoint/2010/main" val="34308089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12" name="Picture 11" descr="HD-ShadowShort.png"/>
          <p:cNvPicPr>
            <a:picLocks noChangeAspect="1"/>
          </p:cNvPicPr>
          <p:nvPr/>
        </p:nvPicPr>
        <p:blipFill rotWithShape="1">
          <a:blip r:embed="rId2" cstate="print">
            <a:extLst>
              <a:ext uri="{28A0092B-C50C-407E-A947-70E740481C1C}">
                <a14:useLocalDpi xmlns:a14="http://schemas.microsoft.com/office/drawing/2010/main" val="0"/>
              </a:ext>
            </a:extLst>
          </a:blip>
          <a:srcRect r="9871"/>
          <a:stretch/>
        </p:blipFill>
        <p:spPr>
          <a:xfrm>
            <a:off x="7717217" y="1973262"/>
            <a:ext cx="1444752" cy="144270"/>
          </a:xfrm>
          <a:prstGeom prst="rect">
            <a:avLst/>
          </a:prstGeom>
        </p:spPr>
      </p:pic>
      <p:sp>
        <p:nvSpPr>
          <p:cNvPr id="14" name="Rectangle 13"/>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A180FA0-5B31-4864-A2BB-719EA5A679C6}" type="datetime8">
              <a:rPr lang="en-US" smtClean="0"/>
              <a:pPr/>
              <a:t>10/24/2014 1:27 PM</a:t>
            </a:fld>
            <a:endParaRPr lang="en-US"/>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1AD93096-5B34-4342-9326-69289CEAE4C2}" type="slidenum">
              <a:rPr lang="en-US" smtClean="0"/>
              <a:pPr/>
              <a:t>‹#›</a:t>
            </a:fld>
            <a:endParaRPr lang="en-US" dirty="0">
              <a:solidFill>
                <a:schemeClr val="tx2"/>
              </a:solidFill>
            </a:endParaRPr>
          </a:p>
        </p:txBody>
      </p:sp>
    </p:spTree>
    <p:extLst>
      <p:ext uri="{BB962C8B-B14F-4D97-AF65-F5344CB8AC3E}">
        <p14:creationId xmlns:p14="http://schemas.microsoft.com/office/powerpoint/2010/main" val="2260176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7"/>
            <a:ext cx="6896534"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3514385" y="2336874"/>
            <a:ext cx="3913788" cy="359931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33401" y="2336873"/>
            <a:ext cx="2796240"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41448662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7" name="Group 16"/>
          <p:cNvGrpSpPr/>
          <p:nvPr/>
        </p:nvGrpSpPr>
        <p:grpSpPr>
          <a:xfrm>
            <a:off x="0" y="609600"/>
            <a:ext cx="9161969" cy="1677035"/>
            <a:chOff x="0" y="2895600"/>
            <a:chExt cx="9161969" cy="1677035"/>
          </a:xfrm>
        </p:grpSpPr>
        <p:pic>
          <p:nvPicPr>
            <p:cNvPr id="18" name="Picture 17"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9" name="Picture 18"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0" name="Rectangle 19"/>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10956" y="2336874"/>
            <a:ext cx="3917217"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31638" y="2336874"/>
            <a:ext cx="2798487"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10/24/2014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30878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20" name="Group 19"/>
          <p:cNvGrpSpPr/>
          <p:nvPr/>
        </p:nvGrpSpPr>
        <p:grpSpPr>
          <a:xfrm>
            <a:off x="0" y="45720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3403" y="4711617"/>
            <a:ext cx="6894770" cy="544482"/>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31639" y="609598"/>
            <a:ext cx="6896534"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533401" y="5256098"/>
            <a:ext cx="6894772" cy="547819"/>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56438" y="4711310"/>
            <a:ext cx="1149836" cy="1090789"/>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314151353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21" name="Group 20"/>
          <p:cNvGrpSpPr/>
          <p:nvPr/>
        </p:nvGrpSpPr>
        <p:grpSpPr>
          <a:xfrm>
            <a:off x="0" y="4572000"/>
            <a:ext cx="9161969" cy="1677035"/>
            <a:chOff x="0" y="2895600"/>
            <a:chExt cx="9161969" cy="1677035"/>
          </a:xfrm>
        </p:grpSpPr>
        <p:pic>
          <p:nvPicPr>
            <p:cNvPr id="22" name="Picture 21"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3" name="Picture 22"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4" name="Rectangle 23"/>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24255" y="609597"/>
            <a:ext cx="6896534"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531638" y="4710340"/>
            <a:ext cx="6889151" cy="1101764"/>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56438" y="4711616"/>
            <a:ext cx="1149836" cy="1090789"/>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411450748"/>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grpSp>
        <p:nvGrpSpPr>
          <p:cNvPr id="29" name="Group 28"/>
          <p:cNvGrpSpPr/>
          <p:nvPr/>
        </p:nvGrpSpPr>
        <p:grpSpPr>
          <a:xfrm>
            <a:off x="0" y="4572000"/>
            <a:ext cx="9161969" cy="1677035"/>
            <a:chOff x="0" y="2895600"/>
            <a:chExt cx="9161969" cy="1677035"/>
          </a:xfrm>
        </p:grpSpPr>
        <p:pic>
          <p:nvPicPr>
            <p:cNvPr id="30" name="Picture 29"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1" name="Picture 30"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2" name="Rectangle 31"/>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767921" y="616983"/>
            <a:ext cx="642514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989438" y="3660763"/>
            <a:ext cx="5987731"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531638" y="4710340"/>
            <a:ext cx="6903919" cy="1101764"/>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56438" y="4709926"/>
            <a:ext cx="1149836" cy="1090789"/>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
        <p:nvSpPr>
          <p:cNvPr id="27" name="TextBox 26"/>
          <p:cNvSpPr txBox="1"/>
          <p:nvPr/>
        </p:nvSpPr>
        <p:spPr>
          <a:xfrm>
            <a:off x="270932" y="748116"/>
            <a:ext cx="5334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28" name="TextBox 27"/>
          <p:cNvSpPr txBox="1"/>
          <p:nvPr/>
        </p:nvSpPr>
        <p:spPr>
          <a:xfrm>
            <a:off x="6967191" y="2998573"/>
            <a:ext cx="457200" cy="584777"/>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325320610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grpSp>
        <p:nvGrpSpPr>
          <p:cNvPr id="22" name="Group 21"/>
          <p:cNvGrpSpPr/>
          <p:nvPr/>
        </p:nvGrpSpPr>
        <p:grpSpPr>
          <a:xfrm>
            <a:off x="0" y="4572000"/>
            <a:ext cx="9161969" cy="1677035"/>
            <a:chOff x="0" y="2895600"/>
            <a:chExt cx="9161969" cy="1677035"/>
          </a:xfrm>
        </p:grpSpPr>
        <p:pic>
          <p:nvPicPr>
            <p:cNvPr id="23" name="Picture 22"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4" name="Picture 23"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5" name="Rectangle 24"/>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8" y="4710340"/>
            <a:ext cx="6896534" cy="589812"/>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531639" y="5300150"/>
            <a:ext cx="6896534" cy="51195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6" name="Footer Placeholder 5"/>
          <p:cNvSpPr>
            <a:spLocks noGrp="1"/>
          </p:cNvSpPr>
          <p:nvPr>
            <p:ph type="ftr" sz="quarter" idx="11"/>
          </p:nvPr>
        </p:nvSpPr>
        <p:spPr/>
        <p:txBody>
          <a:bodyPr/>
          <a:lstStyle/>
          <a:p>
            <a:pPr algn="r"/>
            <a:endParaRPr lang="en-US" sz="1400" dirty="0">
              <a:solidFill>
                <a:schemeClr val="tx2"/>
              </a:solidFill>
            </a:endParaRPr>
          </a:p>
        </p:txBody>
      </p:sp>
      <p:sp>
        <p:nvSpPr>
          <p:cNvPr id="7" name="Slide Number Placeholder 6"/>
          <p:cNvSpPr>
            <a:spLocks noGrp="1"/>
          </p:cNvSpPr>
          <p:nvPr>
            <p:ph type="sldNum" sz="quarter" idx="12"/>
          </p:nvPr>
        </p:nvSpPr>
        <p:spPr>
          <a:xfrm>
            <a:off x="7856438" y="4709926"/>
            <a:ext cx="1149836" cy="1090789"/>
          </a:xfrm>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71770864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grpSp>
        <p:nvGrpSpPr>
          <p:cNvPr id="23" name="Group 22"/>
          <p:cNvGrpSpPr/>
          <p:nvPr/>
        </p:nvGrpSpPr>
        <p:grpSpPr>
          <a:xfrm>
            <a:off x="0" y="609600"/>
            <a:ext cx="9161969" cy="1677035"/>
            <a:chOff x="0" y="2895600"/>
            <a:chExt cx="9161969" cy="1677035"/>
          </a:xfrm>
        </p:grpSpPr>
        <p:pic>
          <p:nvPicPr>
            <p:cNvPr id="24" name="Picture 23"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25" name="Picture 24"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26" name="Rectangle 25"/>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15" name="Title 1"/>
          <p:cNvSpPr>
            <a:spLocks noGrp="1"/>
          </p:cNvSpPr>
          <p:nvPr>
            <p:ph type="title"/>
          </p:nvPr>
        </p:nvSpPr>
        <p:spPr>
          <a:xfrm>
            <a:off x="531639" y="753228"/>
            <a:ext cx="6896534"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532629" y="2329489"/>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539777" y="3015290"/>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2878413"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2879710" y="3007906"/>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5226136" y="2336873"/>
            <a:ext cx="219456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5233520" y="3007905"/>
            <a:ext cx="219456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4" name="Footer Placeholder 3"/>
          <p:cNvSpPr>
            <a:spLocks noGrp="1"/>
          </p:cNvSpPr>
          <p:nvPr>
            <p:ph type="ftr" sz="quarter" idx="11"/>
          </p:nvPr>
        </p:nvSpPr>
        <p:spPr/>
        <p:txBody>
          <a:bodyPr/>
          <a:lstStyle/>
          <a:p>
            <a:pPr algn="r"/>
            <a:endParaRPr lang="en-US" sz="1400" dirty="0">
              <a:solidFill>
                <a:schemeClr val="tx2"/>
              </a:solidFill>
            </a:endParaRPr>
          </a:p>
        </p:txBody>
      </p:sp>
      <p:sp>
        <p:nvSpPr>
          <p:cNvPr id="5" name="Slide Number Placeholder 4"/>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4160631302"/>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grpSp>
        <p:nvGrpSpPr>
          <p:cNvPr id="34" name="Group 33"/>
          <p:cNvGrpSpPr/>
          <p:nvPr/>
        </p:nvGrpSpPr>
        <p:grpSpPr>
          <a:xfrm>
            <a:off x="0" y="609600"/>
            <a:ext cx="9161969" cy="1677035"/>
            <a:chOff x="0" y="2895600"/>
            <a:chExt cx="9161969" cy="1677035"/>
          </a:xfrm>
        </p:grpSpPr>
        <p:pic>
          <p:nvPicPr>
            <p:cNvPr id="35" name="Picture 34"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36" name="Picture 35"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37" name="Rectangle 36"/>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8" name="Rectangle 37"/>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0" name="Title 1"/>
          <p:cNvSpPr>
            <a:spLocks noGrp="1"/>
          </p:cNvSpPr>
          <p:nvPr>
            <p:ph type="title"/>
          </p:nvPr>
        </p:nvSpPr>
        <p:spPr>
          <a:xfrm>
            <a:off x="531639" y="753228"/>
            <a:ext cx="6896534"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532391" y="4297503"/>
            <a:ext cx="2192257"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532391" y="2336873"/>
            <a:ext cx="2192257"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532391" y="4873765"/>
            <a:ext cx="219225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2870497" y="4297503"/>
            <a:ext cx="221507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2870497" y="2336873"/>
            <a:ext cx="221507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2869483" y="4873764"/>
            <a:ext cx="2218004"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5231028" y="4297503"/>
            <a:ext cx="2194333"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5231027" y="2336873"/>
            <a:ext cx="2194333"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230934" y="4873762"/>
            <a:ext cx="2197239"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4" name="Footer Placeholder 3"/>
          <p:cNvSpPr>
            <a:spLocks noGrp="1"/>
          </p:cNvSpPr>
          <p:nvPr>
            <p:ph type="ftr" sz="quarter" idx="11"/>
          </p:nvPr>
        </p:nvSpPr>
        <p:spPr/>
        <p:txBody>
          <a:bodyPr/>
          <a:lstStyle/>
          <a:p>
            <a:pPr algn="r"/>
            <a:endParaRPr lang="en-US" sz="1400" dirty="0">
              <a:solidFill>
                <a:schemeClr val="tx2"/>
              </a:solidFill>
            </a:endParaRPr>
          </a:p>
        </p:txBody>
      </p:sp>
      <p:sp>
        <p:nvSpPr>
          <p:cNvPr id="5" name="Slide Number Placeholder 4"/>
          <p:cNvSpPr>
            <a:spLocks noGrp="1"/>
          </p:cNvSpPr>
          <p:nvPr>
            <p:ph type="sldNum" sz="quarter" idx="12"/>
          </p:nvPr>
        </p:nvSpPr>
        <p:spPr/>
        <p:txBody>
          <a:body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2562313537"/>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16" name="Group 15"/>
          <p:cNvGrpSpPr/>
          <p:nvPr/>
        </p:nvGrpSpPr>
        <p:grpSpPr>
          <a:xfrm>
            <a:off x="0" y="609600"/>
            <a:ext cx="9161969" cy="1677035"/>
            <a:chOff x="0" y="2895600"/>
            <a:chExt cx="9161969" cy="1677035"/>
          </a:xfrm>
        </p:grpSpPr>
        <p:pic>
          <p:nvPicPr>
            <p:cNvPr id="17" name="Picture 16" descr="HD-ShadowLong.png"/>
            <p:cNvPicPr>
              <a:picLocks noChangeAspect="1"/>
            </p:cNvPicPr>
            <p:nvPr/>
          </p:nvPicPr>
          <p:blipFill rotWithShape="1">
            <a:blip r:embed="rId2">
              <a:extLst>
                <a:ext uri="{28A0092B-C50C-407E-A947-70E740481C1C}">
                  <a14:useLocalDpi xmlns:a14="http://schemas.microsoft.com/office/drawing/2010/main" val="0"/>
                </a:ext>
              </a:extLst>
            </a:blip>
            <a:srcRect l="26982" r="-217"/>
            <a:stretch/>
          </p:blipFill>
          <p:spPr>
            <a:xfrm>
              <a:off x="0" y="4251471"/>
              <a:ext cx="7644384" cy="321164"/>
            </a:xfrm>
            <a:prstGeom prst="rect">
              <a:avLst/>
            </a:prstGeom>
          </p:spPr>
        </p:pic>
        <p:pic>
          <p:nvPicPr>
            <p:cNvPr id="18" name="Picture 17" descr="HD-ShadowShort.png"/>
            <p:cNvPicPr>
              <a:picLocks noChangeAspect="1"/>
            </p:cNvPicPr>
            <p:nvPr/>
          </p:nvPicPr>
          <p:blipFill rotWithShape="1">
            <a:blip r:embed="rId3" cstate="print">
              <a:extLst>
                <a:ext uri="{28A0092B-C50C-407E-A947-70E740481C1C}">
                  <a14:useLocalDpi xmlns:a14="http://schemas.microsoft.com/office/drawing/2010/main" val="0"/>
                </a:ext>
              </a:extLst>
            </a:blip>
            <a:srcRect r="9871"/>
            <a:stretch/>
          </p:blipFill>
          <p:spPr>
            <a:xfrm>
              <a:off x="7717217" y="4259262"/>
              <a:ext cx="1444752" cy="144270"/>
            </a:xfrm>
            <a:prstGeom prst="rect">
              <a:avLst/>
            </a:prstGeom>
          </p:spPr>
        </p:pic>
        <p:sp>
          <p:nvSpPr>
            <p:cNvPr id="19" name="Rectangle 18"/>
            <p:cNvSpPr/>
            <p:nvPr/>
          </p:nvSpPr>
          <p:spPr>
            <a:xfrm>
              <a:off x="0" y="2895600"/>
              <a:ext cx="7567140"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7710769" y="2895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531639" y="753228"/>
            <a:ext cx="6896534" cy="1080938"/>
          </a:xfrm>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3816DF-213E-421B-92D3-C068DBB023D6}" type="datetime8">
              <a:rPr lang="en-US" smtClean="0">
                <a:solidFill>
                  <a:schemeClr val="tx2"/>
                </a:solidFill>
              </a:rPr>
              <a:pPr/>
              <a:t>10/24/2014 1:27 PM</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2AC53DF-4216-466D-99A7-94400E6C2A25}" type="slidenum">
              <a:rPr lang="en-US" sz="1200" smtClean="0">
                <a:solidFill>
                  <a:schemeClr val="tx2"/>
                </a:solidFill>
              </a:rPr>
              <a:pPr/>
              <a:t>‹#›</a:t>
            </a:fld>
            <a:endParaRPr lang="en-US"/>
          </a:p>
        </p:txBody>
      </p:sp>
    </p:spTree>
    <p:extLst>
      <p:ext uri="{BB962C8B-B14F-4D97-AF65-F5344CB8AC3E}">
        <p14:creationId xmlns:p14="http://schemas.microsoft.com/office/powerpoint/2010/main" val="1649307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14" name="Group 13"/>
          <p:cNvGrpSpPr/>
          <p:nvPr/>
        </p:nvGrpSpPr>
        <p:grpSpPr>
          <a:xfrm rot="5400000">
            <a:off x="4575305" y="2747178"/>
            <a:ext cx="6862555" cy="1368199"/>
            <a:chOff x="2281445" y="609600"/>
            <a:chExt cx="6862555" cy="1368199"/>
          </a:xfrm>
        </p:grpSpPr>
        <p:sp>
          <p:nvSpPr>
            <p:cNvPr id="12" name="Rectangle 11"/>
            <p:cNvSpPr/>
            <p:nvPr/>
          </p:nvSpPr>
          <p:spPr>
            <a:xfrm>
              <a:off x="2281445" y="609601"/>
              <a:ext cx="5285695"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7710769" y="609600"/>
              <a:ext cx="1433231"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464798" y="609597"/>
            <a:ext cx="1069602" cy="446193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510241" y="609598"/>
            <a:ext cx="6576359" cy="532658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029144" y="5936188"/>
            <a:ext cx="2057400" cy="365125"/>
          </a:xfrm>
        </p:spPr>
        <p:txBody>
          <a:bodyPr/>
          <a:lstStyle/>
          <a:p>
            <a:fld id="{8D3816DF-213E-421B-92D3-C068DBB023D6}" type="datetime8">
              <a:rPr lang="en-US" smtClean="0">
                <a:solidFill>
                  <a:schemeClr val="tx2"/>
                </a:solidFill>
              </a:rPr>
              <a:pPr/>
              <a:t>10/24/2014 1:27 PM</a:t>
            </a:fld>
            <a:endParaRPr lang="en-US" dirty="0"/>
          </a:p>
        </p:txBody>
      </p:sp>
      <p:sp>
        <p:nvSpPr>
          <p:cNvPr id="5" name="Footer Placeholder 4"/>
          <p:cNvSpPr>
            <a:spLocks noGrp="1"/>
          </p:cNvSpPr>
          <p:nvPr>
            <p:ph type="ftr" sz="quarter" idx="11"/>
          </p:nvPr>
        </p:nvSpPr>
        <p:spPr>
          <a:xfrm>
            <a:off x="510241" y="5936189"/>
            <a:ext cx="4518959" cy="365125"/>
          </a:xfrm>
        </p:spPr>
        <p:txBody>
          <a:bodyPr/>
          <a:lstStyle/>
          <a:p>
            <a:endParaRPr lang="en-US" dirty="0"/>
          </a:p>
        </p:txBody>
      </p:sp>
      <p:sp>
        <p:nvSpPr>
          <p:cNvPr id="6" name="Slide Number Placeholder 5"/>
          <p:cNvSpPr>
            <a:spLocks noGrp="1"/>
          </p:cNvSpPr>
          <p:nvPr>
            <p:ph type="sldNum" sz="quarter" idx="12"/>
          </p:nvPr>
        </p:nvSpPr>
        <p:spPr>
          <a:xfrm>
            <a:off x="7431152" y="5432500"/>
            <a:ext cx="1149636" cy="1273100"/>
          </a:xfrm>
        </p:spPr>
        <p:txBody>
          <a:bodyPr anchor="t"/>
          <a:lstStyle>
            <a:lvl1pPr algn="ctr">
              <a:defRPr/>
            </a:lvl1pPr>
          </a:lstStyle>
          <a:p>
            <a:fld id="{72AC53DF-4216-466D-99A7-94400E6C2A25}" type="slidenum">
              <a:rPr lang="en-US" sz="1200" smtClean="0">
                <a:solidFill>
                  <a:schemeClr val="tx2"/>
                </a:solidFill>
              </a:rPr>
              <a:pPr/>
              <a:t>‹#›</a:t>
            </a:fld>
            <a:endParaRPr lang="en-US" dirty="0"/>
          </a:p>
        </p:txBody>
      </p:sp>
    </p:spTree>
    <p:extLst>
      <p:ext uri="{BB962C8B-B14F-4D97-AF65-F5344CB8AC3E}">
        <p14:creationId xmlns:p14="http://schemas.microsoft.com/office/powerpoint/2010/main" val="42110687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7" name="Picture 3" descr="C:\Users\James\Desktop\msft\Berlin\build Assets\hashOverlaySD-FullResolve.png"/>
          <p:cNvPicPr>
            <a:picLocks noChangeAspect="1" noChangeArrowheads="1"/>
          </p:cNvPicPr>
          <p:nvPr/>
        </p:nvPicPr>
        <p:blipFill>
          <a:blip r:embed="rId19">
            <a:alphaModFix amt="10000"/>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extLst>
            <a:ext uri="{909E8E84-426E-40dd-AFC4-6F175D3DCCD1}">
              <a14:hiddenFill xmlns:a14="http://schemas.microsoft.com/office/drawing/2010/main" xmlns="">
                <a:solidFill>
                  <a:srgbClr val="FFFFFF"/>
                </a:solidFill>
              </a14:hiddenFill>
            </a:ext>
          </a:extLst>
        </p:spPr>
      </p:pic>
      <p:sp>
        <p:nvSpPr>
          <p:cNvPr id="2" name="Title Placeholder 1"/>
          <p:cNvSpPr>
            <a:spLocks noGrp="1"/>
          </p:cNvSpPr>
          <p:nvPr>
            <p:ph type="title"/>
          </p:nvPr>
        </p:nvSpPr>
        <p:spPr>
          <a:xfrm>
            <a:off x="531639" y="753228"/>
            <a:ext cx="6896534"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33400" y="2336873"/>
            <a:ext cx="6887389" cy="359931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367881" y="5936188"/>
            <a:ext cx="20574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D3816DF-213E-421B-92D3-C068DBB023D6}" type="datetime8">
              <a:rPr lang="en-US" smtClean="0">
                <a:solidFill>
                  <a:schemeClr val="tx2"/>
                </a:solidFill>
              </a:rPr>
              <a:pPr/>
              <a:t>10/24/2014 1:27 PM</a:t>
            </a:fld>
            <a:endParaRPr lang="en-US" sz="1400" dirty="0">
              <a:solidFill>
                <a:schemeClr val="tx2"/>
              </a:solidFill>
            </a:endParaRPr>
          </a:p>
        </p:txBody>
      </p:sp>
      <p:sp>
        <p:nvSpPr>
          <p:cNvPr id="5" name="Footer Placeholder 4"/>
          <p:cNvSpPr>
            <a:spLocks noGrp="1"/>
          </p:cNvSpPr>
          <p:nvPr>
            <p:ph type="ftr" sz="quarter" idx="3"/>
          </p:nvPr>
        </p:nvSpPr>
        <p:spPr>
          <a:xfrm>
            <a:off x="533400" y="5936189"/>
            <a:ext cx="4834673"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algn="r"/>
            <a:endParaRPr lang="en-US" sz="1400" dirty="0">
              <a:solidFill>
                <a:schemeClr val="tx2"/>
              </a:solidFill>
            </a:endParaRPr>
          </a:p>
        </p:txBody>
      </p:sp>
      <p:sp>
        <p:nvSpPr>
          <p:cNvPr id="6" name="Slide Number Placeholder 5"/>
          <p:cNvSpPr>
            <a:spLocks noGrp="1"/>
          </p:cNvSpPr>
          <p:nvPr>
            <p:ph type="sldNum" sz="quarter" idx="4"/>
          </p:nvPr>
        </p:nvSpPr>
        <p:spPr>
          <a:xfrm>
            <a:off x="7848600" y="753228"/>
            <a:ext cx="1157674" cy="1090789"/>
          </a:xfrm>
          <a:prstGeom prst="rect">
            <a:avLst/>
          </a:prstGeom>
        </p:spPr>
        <p:txBody>
          <a:bodyPr vert="horz" lIns="91440" tIns="45720" rIns="91440" bIns="45720" rtlCol="0" anchor="ctr"/>
          <a:lstStyle>
            <a:lvl1pPr algn="l">
              <a:defRPr sz="3600">
                <a:solidFill>
                  <a:schemeClr val="tx1">
                    <a:tint val="75000"/>
                  </a:schemeClr>
                </a:solidFill>
              </a:defRPr>
            </a:lvl1pPr>
          </a:lstStyle>
          <a:p>
            <a:pPr algn="ctr"/>
            <a:fld id="{72AC53DF-4216-466D-99A7-94400E6C2A25}" type="slidenum">
              <a:rPr lang="en-US" sz="1200" smtClean="0">
                <a:solidFill>
                  <a:schemeClr val="tx2"/>
                </a:solidFill>
              </a:rPr>
              <a:pPr algn="ctr"/>
              <a:t>‹#›</a:t>
            </a:fld>
            <a:endParaRPr lang="en-US" sz="1400" b="1" dirty="0">
              <a:solidFill>
                <a:srgbClr val="FFFFFF"/>
              </a:solidFill>
            </a:endParaRPr>
          </a:p>
        </p:txBody>
      </p:sp>
    </p:spTree>
    <p:extLst>
      <p:ext uri="{BB962C8B-B14F-4D97-AF65-F5344CB8AC3E}">
        <p14:creationId xmlns:p14="http://schemas.microsoft.com/office/powerpoint/2010/main" val="1294682560"/>
      </p:ext>
    </p:extLst>
  </p:cSld>
  <p:clrMap bg1="dk1" tx1="lt1" bg2="dk2" tx2="lt2" accent1="accent1" accent2="accent2" accent3="accent3" accent4="accent4" accent5="accent5" accent6="accent6" hlink="hlink" folHlink="folHlink"/>
  <p:sldLayoutIdLst>
    <p:sldLayoutId id="2147484073" r:id="rId1"/>
    <p:sldLayoutId id="2147484074" r:id="rId2"/>
    <p:sldLayoutId id="2147484075" r:id="rId3"/>
    <p:sldLayoutId id="2147484076" r:id="rId4"/>
    <p:sldLayoutId id="2147484077" r:id="rId5"/>
    <p:sldLayoutId id="2147484078" r:id="rId6"/>
    <p:sldLayoutId id="2147484079" r:id="rId7"/>
    <p:sldLayoutId id="2147484080" r:id="rId8"/>
    <p:sldLayoutId id="2147484081" r:id="rId9"/>
    <p:sldLayoutId id="2147484082" r:id="rId10"/>
    <p:sldLayoutId id="2147484083" r:id="rId11"/>
    <p:sldLayoutId id="2147484084" r:id="rId12"/>
    <p:sldLayoutId id="2147484085" r:id="rId13"/>
    <p:sldLayoutId id="2147484086" r:id="rId14"/>
    <p:sldLayoutId id="2147484087" r:id="rId15"/>
    <p:sldLayoutId id="2147484088" r:id="rId16"/>
    <p:sldLayoutId id="2147484089"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41" name="Rectangle 13"/>
          <p:cNvSpPr>
            <a:spLocks noGrp="1" noChangeArrowheads="1"/>
          </p:cNvSpPr>
          <p:nvPr>
            <p:ph type="ctrTitle"/>
          </p:nvPr>
        </p:nvSpPr>
        <p:spPr>
          <a:xfrm>
            <a:off x="0" y="2732088"/>
            <a:ext cx="6477000" cy="1230312"/>
          </a:xfrm>
        </p:spPr>
        <p:txBody>
          <a:bodyPr/>
          <a:lstStyle/>
          <a:p>
            <a:r>
              <a:rPr lang="en-US" sz="3400" dirty="0"/>
              <a:t>Religion &amp; American  Foreign Policy Through Christian </a:t>
            </a:r>
            <a:r>
              <a:rPr lang="en-US" sz="3400" dirty="0" smtClean="0"/>
              <a:t>Eyes</a:t>
            </a:r>
            <a:endParaRPr lang="en-US" sz="3400" dirty="0"/>
          </a:p>
        </p:txBody>
      </p:sp>
      <p:pic>
        <p:nvPicPr>
          <p:cNvPr id="1026"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73348" y="2718155"/>
            <a:ext cx="1831975" cy="139333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12"/>
          <p:cNvSpPr txBox="1">
            <a:spLocks noChangeArrowheads="1"/>
          </p:cNvSpPr>
          <p:nvPr/>
        </p:nvSpPr>
        <p:spPr>
          <a:xfrm>
            <a:off x="679704" y="4495800"/>
            <a:ext cx="5797296" cy="1752600"/>
          </a:xfrm>
          <a:prstGeom prst="rect">
            <a:avLst/>
          </a:prstGeom>
          <a:noFill/>
        </p:spPr>
        <p:style>
          <a:lnRef idx="0">
            <a:schemeClr val="dk1"/>
          </a:lnRef>
          <a:fillRef idx="3">
            <a:schemeClr val="dk1"/>
          </a:fillRef>
          <a:effectRef idx="3">
            <a:schemeClr val="dk1"/>
          </a:effectRef>
          <a:fontRef idx="minor">
            <a:schemeClr val="lt1"/>
          </a:fontRef>
        </p:style>
        <p:txBody>
          <a:bodyPr vert="horz" lIns="91440" tIns="45720" rIns="91440" bIns="45720" rtlCol="0" anchor="ctr">
            <a:normAutofit/>
          </a:bodyPr>
          <a:lstStyle>
            <a:lvl1pPr marL="0" indent="0" algn="r" defTabSz="914400" rtl="0" eaLnBrk="1" latinLnBrk="0" hangingPunct="1">
              <a:lnSpc>
                <a:spcPct val="90000"/>
              </a:lnSpc>
              <a:spcBef>
                <a:spcPts val="1000"/>
              </a:spcBef>
              <a:buFont typeface="Arial" panose="020B0604020202020204" pitchFamily="34" charset="0"/>
              <a:buNone/>
              <a:defRPr sz="2000" kern="1200">
                <a:solidFill>
                  <a:schemeClr val="lt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lt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lt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lt1"/>
                </a:solidFill>
                <a:latin typeface="+mn-lt"/>
                <a:ea typeface="+mn-ea"/>
                <a:cs typeface="+mn-cs"/>
              </a:defRPr>
            </a:lvl9pPr>
          </a:lstStyle>
          <a:p>
            <a:r>
              <a:rPr lang="en-US" sz="1800" dirty="0" smtClean="0"/>
              <a:t>Week #5 – </a:t>
            </a:r>
            <a:r>
              <a:rPr lang="en-US" sz="1800" b="1" dirty="0" smtClean="0"/>
              <a:t>Manifest Destiny: </a:t>
            </a:r>
            <a:r>
              <a:rPr lang="en-US" sz="1800" dirty="0" smtClean="0"/>
              <a:t>Is </a:t>
            </a:r>
            <a:r>
              <a:rPr lang="en-US" sz="1800" dirty="0"/>
              <a:t>it God’s Will that </a:t>
            </a:r>
            <a:r>
              <a:rPr lang="en-US" sz="1800" dirty="0" smtClean="0"/>
              <a:t/>
            </a:r>
            <a:br>
              <a:rPr lang="en-US" sz="1800" dirty="0" smtClean="0"/>
            </a:br>
            <a:r>
              <a:rPr lang="en-US" sz="1800" dirty="0" smtClean="0"/>
              <a:t>we spread </a:t>
            </a:r>
            <a:r>
              <a:rPr lang="en-US" sz="1800" dirty="0"/>
              <a:t>American Values</a:t>
            </a:r>
            <a:endParaRPr lang="en-US" sz="1800" dirty="0" smtClean="0"/>
          </a:p>
          <a:p>
            <a:pPr marL="1377950" indent="-1377950" fontAlgn="auto">
              <a:spcAft>
                <a:spcPts val="0"/>
              </a:spcAft>
            </a:pPr>
            <a:r>
              <a:rPr lang="en-US" sz="1800" dirty="0" smtClean="0"/>
              <a:t>Grace Chapel Discipleship Series – Fall 2014</a:t>
            </a:r>
          </a:p>
          <a:p>
            <a:pPr marL="1377950" indent="-1377950" fontAlgn="auto">
              <a:spcAft>
                <a:spcPts val="0"/>
              </a:spcAft>
            </a:pPr>
            <a:r>
              <a:rPr lang="en-US" sz="1800" dirty="0" smtClean="0"/>
              <a:t>Dr. James C. (Jim) Wallace</a:t>
            </a:r>
          </a:p>
        </p:txBody>
      </p:sp>
    </p:spTree>
  </p:cSld>
  <p:clrMapOvr>
    <a:masterClrMapping/>
  </p:clrMapOvr>
  <p:transition spd="slow">
    <p:fade thruBlk="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p:txBody>
          <a:bodyPr/>
          <a:lstStyle/>
          <a:p>
            <a:r>
              <a:rPr lang="en-US" dirty="0" smtClean="0"/>
              <a:t>Good Morning!</a:t>
            </a:r>
            <a:endParaRPr lang="en-US" dirty="0"/>
          </a:p>
        </p:txBody>
      </p:sp>
      <p:sp>
        <p:nvSpPr>
          <p:cNvPr id="109571" name="Rectangle 3"/>
          <p:cNvSpPr>
            <a:spLocks noGrp="1" noChangeArrowheads="1"/>
          </p:cNvSpPr>
          <p:nvPr>
            <p:ph idx="1"/>
          </p:nvPr>
        </p:nvSpPr>
        <p:spPr/>
        <p:txBody>
          <a:bodyPr>
            <a:normAutofit/>
          </a:bodyPr>
          <a:lstStyle/>
          <a:p>
            <a:r>
              <a:rPr lang="en-US" dirty="0" smtClean="0"/>
              <a:t>All class materials are available online at </a:t>
            </a:r>
            <a:r>
              <a:rPr lang="en-US" dirty="0" smtClean="0">
                <a:solidFill>
                  <a:srgbClr val="FFFF00"/>
                </a:solidFill>
              </a:rPr>
              <a:t>www.grace.org/discipleshipcourses</a:t>
            </a:r>
            <a:endParaRPr lang="en-US" dirty="0" smtClean="0"/>
          </a:p>
          <a:p>
            <a:r>
              <a:rPr lang="en-US" dirty="0" smtClean="0"/>
              <a:t>Next Sunday – October 25</a:t>
            </a:r>
          </a:p>
          <a:p>
            <a:pPr lvl="1"/>
            <a:r>
              <a:rPr lang="en-US" sz="2200" dirty="0" smtClean="0"/>
              <a:t>I’ll be away</a:t>
            </a:r>
          </a:p>
          <a:p>
            <a:pPr lvl="1"/>
            <a:r>
              <a:rPr lang="en-US" sz="2200" dirty="0" smtClean="0"/>
              <a:t>I have a video for you</a:t>
            </a:r>
          </a:p>
          <a:p>
            <a:pPr lvl="1"/>
            <a:r>
              <a:rPr lang="en-US" sz="2200" dirty="0" smtClean="0"/>
              <a:t>I will add an extra class at the end – </a:t>
            </a:r>
            <a:br>
              <a:rPr lang="en-US" sz="2200" dirty="0" smtClean="0"/>
            </a:br>
            <a:r>
              <a:rPr lang="en-US" sz="2200" dirty="0" smtClean="0"/>
              <a:t>December 14 – as a make-up</a:t>
            </a:r>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3390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up)">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up)">
                                      <p:cBhvr>
                                        <p:cTn id="12" dur="500"/>
                                        <p:tgtEl>
                                          <p:spTgt spid="109571">
                                            <p:txEl>
                                              <p:pRg st="1" end="1"/>
                                            </p:txEl>
                                          </p:spTgt>
                                        </p:tgtEl>
                                      </p:cBhvr>
                                    </p:animEffect>
                                  </p:childTnLst>
                                </p:cTn>
                              </p:par>
                            </p:childTnLst>
                          </p:cTn>
                        </p:par>
                        <p:par>
                          <p:cTn id="13" fill="hold">
                            <p:stCondLst>
                              <p:cond delay="500"/>
                            </p:stCondLst>
                            <p:childTnLst>
                              <p:par>
                                <p:cTn id="14" presetID="22" presetClass="entr" presetSubtype="1" fill="hold" nodeType="afterEffect">
                                  <p:stCondLst>
                                    <p:cond delay="0"/>
                                  </p:stCondLst>
                                  <p:childTnLst>
                                    <p:set>
                                      <p:cBhvr>
                                        <p:cTn id="15" dur="1" fill="hold">
                                          <p:stCondLst>
                                            <p:cond delay="0"/>
                                          </p:stCondLst>
                                        </p:cTn>
                                        <p:tgtEl>
                                          <p:spTgt spid="109571">
                                            <p:txEl>
                                              <p:pRg st="2" end="2"/>
                                            </p:txEl>
                                          </p:spTgt>
                                        </p:tgtEl>
                                        <p:attrNameLst>
                                          <p:attrName>style.visibility</p:attrName>
                                        </p:attrNameLst>
                                      </p:cBhvr>
                                      <p:to>
                                        <p:strVal val="visible"/>
                                      </p:to>
                                    </p:set>
                                    <p:animEffect transition="in" filter="wipe(up)">
                                      <p:cBhvr>
                                        <p:cTn id="16" dur="500"/>
                                        <p:tgtEl>
                                          <p:spTgt spid="109571">
                                            <p:txEl>
                                              <p:pRg st="2" end="2"/>
                                            </p:txEl>
                                          </p:spTgt>
                                        </p:tgtEl>
                                      </p:cBhvr>
                                    </p:animEffect>
                                  </p:childTnLst>
                                </p:cTn>
                              </p:par>
                            </p:childTnLst>
                          </p:cTn>
                        </p:par>
                        <p:par>
                          <p:cTn id="17" fill="hold">
                            <p:stCondLst>
                              <p:cond delay="1000"/>
                            </p:stCondLst>
                            <p:childTnLst>
                              <p:par>
                                <p:cTn id="18" presetID="22" presetClass="entr" presetSubtype="1" fill="hold" nodeType="afterEffect">
                                  <p:stCondLst>
                                    <p:cond delay="0"/>
                                  </p:stCondLst>
                                  <p:childTnLst>
                                    <p:set>
                                      <p:cBhvr>
                                        <p:cTn id="19" dur="1" fill="hold">
                                          <p:stCondLst>
                                            <p:cond delay="0"/>
                                          </p:stCondLst>
                                        </p:cTn>
                                        <p:tgtEl>
                                          <p:spTgt spid="109571">
                                            <p:txEl>
                                              <p:pRg st="3" end="3"/>
                                            </p:txEl>
                                          </p:spTgt>
                                        </p:tgtEl>
                                        <p:attrNameLst>
                                          <p:attrName>style.visibility</p:attrName>
                                        </p:attrNameLst>
                                      </p:cBhvr>
                                      <p:to>
                                        <p:strVal val="visible"/>
                                      </p:to>
                                    </p:set>
                                    <p:animEffect transition="in" filter="wipe(up)">
                                      <p:cBhvr>
                                        <p:cTn id="20" dur="500"/>
                                        <p:tgtEl>
                                          <p:spTgt spid="109571">
                                            <p:txEl>
                                              <p:pRg st="3" end="3"/>
                                            </p:txEl>
                                          </p:spTgt>
                                        </p:tgtEl>
                                      </p:cBhvr>
                                    </p:animEffect>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109571">
                                            <p:txEl>
                                              <p:pRg st="4" end="4"/>
                                            </p:txEl>
                                          </p:spTgt>
                                        </p:tgtEl>
                                        <p:attrNameLst>
                                          <p:attrName>style.visibility</p:attrName>
                                        </p:attrNameLst>
                                      </p:cBhvr>
                                      <p:to>
                                        <p:strVal val="visible"/>
                                      </p:to>
                                    </p:set>
                                    <p:animEffect transition="in" filter="wipe(up)">
                                      <p:cBhvr>
                                        <p:cTn id="24" dur="500"/>
                                        <p:tgtEl>
                                          <p:spTgt spid="10957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4400" y="1447800"/>
            <a:ext cx="6400800" cy="4114800"/>
          </a:xfrm>
          <a:prstGeom prst="rect">
            <a:avLst/>
          </a:prstGeom>
        </p:spPr>
        <p:style>
          <a:lnRef idx="2">
            <a:schemeClr val="dk1"/>
          </a:lnRef>
          <a:fillRef idx="1003">
            <a:schemeClr val="lt2"/>
          </a:fillRef>
          <a:effectRef idx="0">
            <a:schemeClr val="dk1"/>
          </a:effectRef>
          <a:fontRef idx="minor">
            <a:schemeClr val="dk1"/>
          </a:fontRef>
        </p:style>
        <p:txBody>
          <a:bodyPr wrap="square" rtlCol="0" anchor="ctr">
            <a:spAutoFit/>
            <a:scene3d>
              <a:camera prst="orthographicFront"/>
              <a:lightRig rig="soft" dir="t">
                <a:rot lat="0" lon="0" rev="15600000"/>
              </a:lightRig>
            </a:scene3d>
            <a:sp3d extrusionH="57150" prstMaterial="softEdge">
              <a:bevelT w="25400" h="38100" prst="coolSlant"/>
            </a:sp3d>
          </a:bodyPr>
          <a:lstStyle/>
          <a:p>
            <a:pPr algn="ctr"/>
            <a:r>
              <a:rPr lang="en-US" sz="6000" b="1" dirty="0" smtClean="0">
                <a:ln/>
                <a:solidFill>
                  <a:schemeClr val="accent4"/>
                </a:solidFill>
                <a:effectLst>
                  <a:outerShdw blurRad="50800" dist="38100" dir="8100000" algn="tr" rotWithShape="0">
                    <a:prstClr val="black">
                      <a:alpha val="40000"/>
                    </a:prstClr>
                  </a:outerShdw>
                </a:effectLst>
              </a:rPr>
              <a:t>Now to finish</a:t>
            </a:r>
            <a:br>
              <a:rPr lang="en-US" sz="6000" b="1" dirty="0" smtClean="0">
                <a:ln/>
                <a:solidFill>
                  <a:schemeClr val="accent4"/>
                </a:solidFill>
                <a:effectLst>
                  <a:outerShdw blurRad="50800" dist="38100" dir="8100000" algn="tr" rotWithShape="0">
                    <a:prstClr val="black">
                      <a:alpha val="40000"/>
                    </a:prstClr>
                  </a:outerShdw>
                </a:effectLst>
              </a:rPr>
            </a:br>
            <a:r>
              <a:rPr lang="en-US" sz="6000" b="1" dirty="0" smtClean="0">
                <a:ln/>
                <a:solidFill>
                  <a:schemeClr val="accent4"/>
                </a:solidFill>
                <a:effectLst>
                  <a:outerShdw blurRad="50800" dist="38100" dir="8100000" algn="tr" rotWithShape="0">
                    <a:prstClr val="black">
                      <a:alpha val="40000"/>
                    </a:prstClr>
                  </a:outerShdw>
                </a:effectLst>
              </a:rPr>
              <a:t>last week</a:t>
            </a:r>
            <a:endParaRPr lang="en-US" sz="6000" b="1" dirty="0">
              <a:ln/>
              <a:solidFill>
                <a:schemeClr val="accent4"/>
              </a:solidFill>
              <a:effectLst>
                <a:outerShdw blurRad="50800" dist="38100" dir="8100000" algn="tr" rotWithShape="0">
                  <a:prstClr val="black">
                    <a:alpha val="40000"/>
                  </a:prstClr>
                </a:outerShdw>
              </a:effectLst>
            </a:endParaRPr>
          </a:p>
        </p:txBody>
      </p:sp>
    </p:spTree>
    <p:extLst>
      <p:ext uri="{BB962C8B-B14F-4D97-AF65-F5344CB8AC3E}">
        <p14:creationId xmlns:p14="http://schemas.microsoft.com/office/powerpoint/2010/main" val="515431980"/>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pic>
        <p:nvPicPr>
          <p:cNvPr id="15362" name="Picture 2" descr="http://upload.wikimedia.org/wikipedia/commons/4/49/44_Bill_Clinton_3x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2057401"/>
            <a:ext cx="1980498" cy="263842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362200" y="2209800"/>
            <a:ext cx="6705600" cy="461665"/>
          </a:xfrm>
          <a:prstGeom prst="rect">
            <a:avLst/>
          </a:prstGeom>
          <a:noFill/>
        </p:spPr>
        <p:txBody>
          <a:bodyPr wrap="square" rtlCol="0">
            <a:spAutoFit/>
          </a:bodyPr>
          <a:lstStyle/>
          <a:p>
            <a:r>
              <a:rPr lang="en-US" sz="2400" dirty="0" smtClean="0">
                <a:latin typeface="+mn-lt"/>
              </a:rPr>
              <a:t>International Religious Freedom Act of 1998</a:t>
            </a:r>
            <a:endParaRPr lang="en-US" sz="2400" dirty="0">
              <a:latin typeface="+mn-lt"/>
            </a:endParaRPr>
          </a:p>
        </p:txBody>
      </p:sp>
      <p:pic>
        <p:nvPicPr>
          <p:cNvPr id="15366" name="Picture 6" descr="http://cnsnews.com/sites/default/files/images/uscirf-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81800" y="2959102"/>
            <a:ext cx="1727200" cy="1727200"/>
          </a:xfrm>
          <a:prstGeom prst="rect">
            <a:avLst/>
          </a:prstGeom>
          <a:noFill/>
          <a:extLst>
            <a:ext uri="{909E8E84-426E-40DD-AFC4-6F175D3DCCD1}">
              <a14:hiddenFill xmlns:a14="http://schemas.microsoft.com/office/drawing/2010/main">
                <a:solidFill>
                  <a:srgbClr val="FFFFFF"/>
                </a:solidFill>
              </a14:hiddenFill>
            </a:ext>
          </a:extLst>
        </p:spPr>
      </p:pic>
      <p:pic>
        <p:nvPicPr>
          <p:cNvPr id="15368" name="Picture 8" descr="http://1.bp.blogspot.com/-hCeQA9_0U5M/ULhKcBK-XnI/AAAAAAABEWU/c-1fg204y3o/s1600/20121121141842664614_8.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5275" y="2990190"/>
            <a:ext cx="2574925" cy="1715162"/>
          </a:xfrm>
          <a:prstGeom prst="rect">
            <a:avLst/>
          </a:prstGeom>
          <a:noFill/>
          <a:extLst>
            <a:ext uri="{909E8E84-426E-40DD-AFC4-6F175D3DCCD1}">
              <a14:hiddenFill xmlns:a14="http://schemas.microsoft.com/office/drawing/2010/main">
                <a:solidFill>
                  <a:srgbClr val="FFFFFF"/>
                </a:solidFill>
              </a14:hiddenFill>
            </a:ext>
          </a:extLst>
        </p:spPr>
      </p:pic>
      <p:pic>
        <p:nvPicPr>
          <p:cNvPr id="15372" name="Picture 12" descr="http://www.whitehouse.gov/sites/default/files/image/whitehouse_historypg.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53000" y="5105400"/>
            <a:ext cx="2744642" cy="1550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402674"/>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368"/>
                                        </p:tgtEl>
                                        <p:attrNameLst>
                                          <p:attrName>style.visibility</p:attrName>
                                        </p:attrNameLst>
                                      </p:cBhvr>
                                      <p:to>
                                        <p:strVal val="visible"/>
                                      </p:to>
                                    </p:set>
                                    <p:anim calcmode="lin" valueType="num">
                                      <p:cBhvr>
                                        <p:cTn id="7" dur="500" fill="hold"/>
                                        <p:tgtEl>
                                          <p:spTgt spid="15368"/>
                                        </p:tgtEl>
                                        <p:attrNameLst>
                                          <p:attrName>ppt_w</p:attrName>
                                        </p:attrNameLst>
                                      </p:cBhvr>
                                      <p:tavLst>
                                        <p:tav tm="0">
                                          <p:val>
                                            <p:fltVal val="0"/>
                                          </p:val>
                                        </p:tav>
                                        <p:tav tm="100000">
                                          <p:val>
                                            <p:strVal val="#ppt_w"/>
                                          </p:val>
                                        </p:tav>
                                      </p:tavLst>
                                    </p:anim>
                                    <p:anim calcmode="lin" valueType="num">
                                      <p:cBhvr>
                                        <p:cTn id="8" dur="500" fill="hold"/>
                                        <p:tgtEl>
                                          <p:spTgt spid="15368"/>
                                        </p:tgtEl>
                                        <p:attrNameLst>
                                          <p:attrName>ppt_h</p:attrName>
                                        </p:attrNameLst>
                                      </p:cBhvr>
                                      <p:tavLst>
                                        <p:tav tm="0">
                                          <p:val>
                                            <p:fltVal val="0"/>
                                          </p:val>
                                        </p:tav>
                                        <p:tav tm="100000">
                                          <p:val>
                                            <p:strVal val="#ppt_h"/>
                                          </p:val>
                                        </p:tav>
                                      </p:tavLst>
                                    </p:anim>
                                    <p:animEffect transition="in" filter="fade">
                                      <p:cBhvr>
                                        <p:cTn id="9" dur="500"/>
                                        <p:tgtEl>
                                          <p:spTgt spid="1536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5366"/>
                                        </p:tgtEl>
                                        <p:attrNameLst>
                                          <p:attrName>style.visibility</p:attrName>
                                        </p:attrNameLst>
                                      </p:cBhvr>
                                      <p:to>
                                        <p:strVal val="visible"/>
                                      </p:to>
                                    </p:set>
                                    <p:anim calcmode="lin" valueType="num">
                                      <p:cBhvr>
                                        <p:cTn id="13" dur="500" fill="hold"/>
                                        <p:tgtEl>
                                          <p:spTgt spid="15366"/>
                                        </p:tgtEl>
                                        <p:attrNameLst>
                                          <p:attrName>ppt_w</p:attrName>
                                        </p:attrNameLst>
                                      </p:cBhvr>
                                      <p:tavLst>
                                        <p:tav tm="0">
                                          <p:val>
                                            <p:fltVal val="0"/>
                                          </p:val>
                                        </p:tav>
                                        <p:tav tm="100000">
                                          <p:val>
                                            <p:strVal val="#ppt_w"/>
                                          </p:val>
                                        </p:tav>
                                      </p:tavLst>
                                    </p:anim>
                                    <p:anim calcmode="lin" valueType="num">
                                      <p:cBhvr>
                                        <p:cTn id="14" dur="500" fill="hold"/>
                                        <p:tgtEl>
                                          <p:spTgt spid="15366"/>
                                        </p:tgtEl>
                                        <p:attrNameLst>
                                          <p:attrName>ppt_h</p:attrName>
                                        </p:attrNameLst>
                                      </p:cBhvr>
                                      <p:tavLst>
                                        <p:tav tm="0">
                                          <p:val>
                                            <p:fltVal val="0"/>
                                          </p:val>
                                        </p:tav>
                                        <p:tav tm="100000">
                                          <p:val>
                                            <p:strVal val="#ppt_h"/>
                                          </p:val>
                                        </p:tav>
                                      </p:tavLst>
                                    </p:anim>
                                    <p:animEffect transition="in" filter="fade">
                                      <p:cBhvr>
                                        <p:cTn id="15" dur="500"/>
                                        <p:tgtEl>
                                          <p:spTgt spid="1536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372"/>
                                        </p:tgtEl>
                                        <p:attrNameLst>
                                          <p:attrName>style.visibility</p:attrName>
                                        </p:attrNameLst>
                                      </p:cBhvr>
                                      <p:to>
                                        <p:strVal val="visible"/>
                                      </p:to>
                                    </p:set>
                                    <p:anim calcmode="lin" valueType="num">
                                      <p:cBhvr>
                                        <p:cTn id="19" dur="500" fill="hold"/>
                                        <p:tgtEl>
                                          <p:spTgt spid="15372"/>
                                        </p:tgtEl>
                                        <p:attrNameLst>
                                          <p:attrName>ppt_w</p:attrName>
                                        </p:attrNameLst>
                                      </p:cBhvr>
                                      <p:tavLst>
                                        <p:tav tm="0">
                                          <p:val>
                                            <p:fltVal val="0"/>
                                          </p:val>
                                        </p:tav>
                                        <p:tav tm="100000">
                                          <p:val>
                                            <p:strVal val="#ppt_w"/>
                                          </p:val>
                                        </p:tav>
                                      </p:tavLst>
                                    </p:anim>
                                    <p:anim calcmode="lin" valueType="num">
                                      <p:cBhvr>
                                        <p:cTn id="20" dur="500" fill="hold"/>
                                        <p:tgtEl>
                                          <p:spTgt spid="15372"/>
                                        </p:tgtEl>
                                        <p:attrNameLst>
                                          <p:attrName>ppt_h</p:attrName>
                                        </p:attrNameLst>
                                      </p:cBhvr>
                                      <p:tavLst>
                                        <p:tav tm="0">
                                          <p:val>
                                            <p:fltVal val="0"/>
                                          </p:val>
                                        </p:tav>
                                        <p:tav tm="100000">
                                          <p:val>
                                            <p:strVal val="#ppt_h"/>
                                          </p:val>
                                        </p:tav>
                                      </p:tavLst>
                                    </p:anim>
                                    <p:animEffect transition="in" filter="fade">
                                      <p:cBhvr>
                                        <p:cTn id="21" dur="500"/>
                                        <p:tgtEl>
                                          <p:spTgt spid="15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pic>
        <p:nvPicPr>
          <p:cNvPr id="19458" name="Picture 2" descr="http://upload.wikimedia.org/wikipedia/commons/d/dd/White_House_Office_of_Faith-Based_and_Community_Initiative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3400" y="2167890"/>
            <a:ext cx="2743200" cy="385191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505200" y="2209800"/>
            <a:ext cx="5257800" cy="1200329"/>
          </a:xfrm>
          <a:prstGeom prst="rect">
            <a:avLst/>
          </a:prstGeom>
          <a:noFill/>
        </p:spPr>
        <p:txBody>
          <a:bodyPr wrap="square" rtlCol="0">
            <a:spAutoFit/>
          </a:bodyPr>
          <a:lstStyle/>
          <a:p>
            <a:pPr algn="ctr"/>
            <a:r>
              <a:rPr lang="en-US" sz="2400" dirty="0" smtClean="0">
                <a:latin typeface="+mn-lt"/>
              </a:rPr>
              <a:t>White House Office of Faith-based and Neighborhood Partnerships, 2001</a:t>
            </a:r>
            <a:endParaRPr lang="en-US" sz="2400" dirty="0">
              <a:latin typeface="+mn-lt"/>
            </a:endParaRPr>
          </a:p>
        </p:txBody>
      </p:sp>
      <p:pic>
        <p:nvPicPr>
          <p:cNvPr id="19460" name="Picture 4" descr="http://georgewbush-whitehouse.archives.gov/news/releases/2008/06/images/20080626-20_p062608cg-0501jpg-384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5275" y="3645711"/>
            <a:ext cx="4124325" cy="29074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6027970"/>
      </p:ext>
    </p:extLst>
  </p:cSld>
  <p:clrMapOvr>
    <a:masterClrMapping/>
  </p:clrMapOvr>
  <p:transition spd="slow">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http://upload.wikimedia.org/wikipedia/commons/8/8b/Barack_Obama_speaks_in_Cairo,_Egypt_06-04-0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76800" y="2133600"/>
            <a:ext cx="4098925" cy="273030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1981200" y="5029200"/>
            <a:ext cx="6103938" cy="1200329"/>
          </a:xfrm>
          <a:prstGeom prst="rect">
            <a:avLst/>
          </a:prstGeom>
          <a:noFill/>
        </p:spPr>
        <p:txBody>
          <a:bodyPr wrap="square" rtlCol="0">
            <a:spAutoFit/>
          </a:bodyPr>
          <a:lstStyle/>
          <a:p>
            <a:r>
              <a:rPr lang="en-US" sz="2400" dirty="0" smtClean="0">
                <a:latin typeface="+mn-lt"/>
              </a:rPr>
              <a:t>President Obama speech to Muslim leaders – “A New Beginning” – Al-</a:t>
            </a:r>
            <a:r>
              <a:rPr lang="en-US" sz="2400" dirty="0" err="1" smtClean="0">
                <a:latin typeface="+mn-lt"/>
              </a:rPr>
              <a:t>Azhar</a:t>
            </a:r>
            <a:r>
              <a:rPr lang="en-US" sz="2400" dirty="0" smtClean="0">
                <a:latin typeface="+mn-lt"/>
              </a:rPr>
              <a:t> University, Cairo, Egypt, June 4, 2009</a:t>
            </a:r>
            <a:endParaRPr lang="en-US" sz="2400" dirty="0">
              <a:latin typeface="+mn-lt"/>
            </a:endParaRPr>
          </a:p>
        </p:txBody>
      </p:sp>
      <p:pic>
        <p:nvPicPr>
          <p:cNvPr id="20482" name="Picture 2" descr="http://muftah.org/wp-content/uploads/2012/02/y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275" y="2151755"/>
            <a:ext cx="5089525" cy="2725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2255815"/>
      </p:ext>
    </p:extLst>
  </p:cSld>
  <p:clrMapOvr>
    <a:masterClrMapping/>
  </p:clrMapOvr>
  <p:transition spd="slow">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3505200" y="2133600"/>
            <a:ext cx="5486400" cy="1569660"/>
          </a:xfrm>
          <a:prstGeom prst="rect">
            <a:avLst/>
          </a:prstGeom>
          <a:noFill/>
        </p:spPr>
        <p:txBody>
          <a:bodyPr wrap="square" rtlCol="0">
            <a:spAutoFit/>
          </a:bodyPr>
          <a:lstStyle/>
          <a:p>
            <a:pPr algn="ctr"/>
            <a:r>
              <a:rPr lang="en-US" sz="2400" dirty="0" smtClean="0">
                <a:latin typeface="+mn-lt"/>
              </a:rPr>
              <a:t>Department of Defense</a:t>
            </a:r>
          </a:p>
          <a:p>
            <a:pPr algn="ctr"/>
            <a:r>
              <a:rPr lang="en-US" sz="2400" dirty="0" smtClean="0">
                <a:latin typeface="+mn-lt"/>
              </a:rPr>
              <a:t>JP 1-05</a:t>
            </a:r>
          </a:p>
          <a:p>
            <a:pPr algn="ctr"/>
            <a:r>
              <a:rPr lang="en-US" sz="2400" dirty="0" smtClean="0">
                <a:latin typeface="+mn-lt"/>
              </a:rPr>
              <a:t>Religious Affairs in Joint Operations</a:t>
            </a:r>
          </a:p>
          <a:p>
            <a:pPr algn="ctr"/>
            <a:r>
              <a:rPr lang="en-US" sz="2400" dirty="0" smtClean="0">
                <a:latin typeface="+mn-lt"/>
              </a:rPr>
              <a:t>November 13, 2009</a:t>
            </a:r>
            <a:endParaRPr lang="en-US" sz="2400" dirty="0">
              <a:latin typeface="+mn-lt"/>
            </a:endParaRPr>
          </a:p>
        </p:txBody>
      </p:sp>
      <p:pic>
        <p:nvPicPr>
          <p:cNvPr id="21506" name="Picture 2" descr="http://img1.imagesbn.com/p/2940015893762_p0_v1_s260x4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133600"/>
            <a:ext cx="3124200" cy="4037429"/>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upload.wikimedia.org/wikipedia/commons/d/d2/The_Pentagon_US_Department_of_Defense_build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2400" y="3867379"/>
            <a:ext cx="4257675" cy="2685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0129743"/>
      </p:ext>
    </p:extLst>
  </p:cSld>
  <p:clrMapOvr>
    <a:masterClrMapping/>
  </p:clrMapOvr>
  <p:transition spd="slow">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fontScale="90000"/>
          </a:bodyPr>
          <a:lstStyle/>
          <a:p>
            <a:pPr>
              <a:defRPr/>
            </a:pPr>
            <a:r>
              <a:rPr lang="en-US" sz="4400" dirty="0" smtClean="0"/>
              <a:t>Implications for</a:t>
            </a:r>
            <a:br>
              <a:rPr lang="en-US" sz="4400" dirty="0" smtClean="0"/>
            </a:br>
            <a:r>
              <a:rPr lang="en-US" sz="4400" dirty="0" smtClean="0"/>
              <a:t>U.S. Foreign Policy</a:t>
            </a:r>
            <a:endParaRPr lang="en-US" sz="4400" dirty="0"/>
          </a:p>
        </p:txBody>
      </p:sp>
      <p:sp>
        <p:nvSpPr>
          <p:cNvPr id="6" name="TextBox 5"/>
          <p:cNvSpPr txBox="1"/>
          <p:nvPr/>
        </p:nvSpPr>
        <p:spPr>
          <a:xfrm>
            <a:off x="4191000" y="2209800"/>
            <a:ext cx="4114800" cy="1569660"/>
          </a:xfrm>
          <a:prstGeom prst="rect">
            <a:avLst/>
          </a:prstGeom>
          <a:noFill/>
        </p:spPr>
        <p:txBody>
          <a:bodyPr wrap="square" rtlCol="0">
            <a:spAutoFit/>
          </a:bodyPr>
          <a:lstStyle/>
          <a:p>
            <a:pPr algn="ctr"/>
            <a:r>
              <a:rPr lang="en-US" sz="2400" dirty="0" smtClean="0">
                <a:latin typeface="+mn-lt"/>
              </a:rPr>
              <a:t>State Department</a:t>
            </a:r>
          </a:p>
          <a:p>
            <a:pPr algn="ctr"/>
            <a:r>
              <a:rPr lang="en-US" sz="2400" dirty="0" smtClean="0">
                <a:latin typeface="+mn-lt"/>
              </a:rPr>
              <a:t>Office of Faith-based </a:t>
            </a:r>
            <a:br>
              <a:rPr lang="en-US" sz="2400" dirty="0" smtClean="0">
                <a:latin typeface="+mn-lt"/>
              </a:rPr>
            </a:br>
            <a:r>
              <a:rPr lang="en-US" sz="2400" dirty="0" smtClean="0">
                <a:latin typeface="+mn-lt"/>
              </a:rPr>
              <a:t>Community Initiatives </a:t>
            </a:r>
            <a:br>
              <a:rPr lang="en-US" sz="2400" dirty="0" smtClean="0">
                <a:latin typeface="+mn-lt"/>
              </a:rPr>
            </a:br>
            <a:r>
              <a:rPr lang="en-US" sz="2400" dirty="0" smtClean="0">
                <a:latin typeface="+mn-lt"/>
              </a:rPr>
              <a:t>August 9, 2013</a:t>
            </a:r>
          </a:p>
        </p:txBody>
      </p:sp>
      <p:pic>
        <p:nvPicPr>
          <p:cNvPr id="22530" name="Picture 2" descr="http://www.pbs.org/wnet/religionandethics/files/2013/08/state-dept-casey-3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2114640"/>
            <a:ext cx="3048000" cy="2286001"/>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upgrd.com/images/upload/image/pursuedadventures/statedepartmentlogo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4114800"/>
            <a:ext cx="3618455" cy="2402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3060689"/>
      </p:ext>
    </p:extLst>
  </p:cSld>
  <p:clrMapOvr>
    <a:masterClrMapping/>
  </p:clrMapOvr>
  <p:transition spd="slow">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371600"/>
            <a:ext cx="6400800" cy="4114800"/>
          </a:xfrm>
          <a:prstGeom prst="rect">
            <a:avLst/>
          </a:prstGeom>
        </p:spPr>
        <p:style>
          <a:lnRef idx="2">
            <a:schemeClr val="dk1"/>
          </a:lnRef>
          <a:fillRef idx="1003">
            <a:schemeClr val="lt2"/>
          </a:fillRef>
          <a:effectRef idx="0">
            <a:schemeClr val="dk1"/>
          </a:effectRef>
          <a:fontRef idx="minor">
            <a:schemeClr val="dk1"/>
          </a:fontRef>
        </p:style>
        <p:txBody>
          <a:bodyPr wrap="square" rtlCol="0" anchor="ctr">
            <a:spAutoFit/>
            <a:scene3d>
              <a:camera prst="orthographicFront"/>
              <a:lightRig rig="soft" dir="t">
                <a:rot lat="0" lon="0" rev="15600000"/>
              </a:lightRig>
            </a:scene3d>
            <a:sp3d extrusionH="57150" prstMaterial="softEdge">
              <a:bevelT w="25400" h="38100" prst="coolSlant"/>
            </a:sp3d>
          </a:bodyPr>
          <a:lstStyle/>
          <a:p>
            <a:pPr algn="ctr"/>
            <a:r>
              <a:rPr lang="en-US" sz="6000" b="1" dirty="0" smtClean="0">
                <a:ln/>
                <a:solidFill>
                  <a:schemeClr val="accent4"/>
                </a:solidFill>
                <a:effectLst>
                  <a:outerShdw blurRad="50800" dist="38100" dir="8100000" algn="tr" rotWithShape="0">
                    <a:prstClr val="black">
                      <a:alpha val="40000"/>
                    </a:prstClr>
                  </a:outerShdw>
                </a:effectLst>
              </a:rPr>
              <a:t>Now on to </a:t>
            </a:r>
            <a:br>
              <a:rPr lang="en-US" sz="6000" b="1" dirty="0" smtClean="0">
                <a:ln/>
                <a:solidFill>
                  <a:schemeClr val="accent4"/>
                </a:solidFill>
                <a:effectLst>
                  <a:outerShdw blurRad="50800" dist="38100" dir="8100000" algn="tr" rotWithShape="0">
                    <a:prstClr val="black">
                      <a:alpha val="40000"/>
                    </a:prstClr>
                  </a:outerShdw>
                </a:effectLst>
              </a:rPr>
            </a:br>
            <a:r>
              <a:rPr lang="en-US" sz="6000" b="1" dirty="0" smtClean="0">
                <a:ln/>
                <a:solidFill>
                  <a:schemeClr val="accent4"/>
                </a:solidFill>
                <a:effectLst>
                  <a:outerShdw blurRad="50800" dist="38100" dir="8100000" algn="tr" rotWithShape="0">
                    <a:prstClr val="black">
                      <a:alpha val="40000"/>
                    </a:prstClr>
                  </a:outerShdw>
                </a:effectLst>
              </a:rPr>
              <a:t>this week</a:t>
            </a:r>
            <a:endParaRPr lang="en-US" sz="6000" b="1" dirty="0">
              <a:ln/>
              <a:solidFill>
                <a:schemeClr val="accent4"/>
              </a:solidFill>
              <a:effectLst>
                <a:outerShdw blurRad="50800" dist="38100" dir="8100000" algn="tr" rotWithShape="0">
                  <a:prstClr val="black">
                    <a:alpha val="40000"/>
                  </a:prstClr>
                </a:outerShdw>
              </a:effectLst>
            </a:endParaRPr>
          </a:p>
        </p:txBody>
      </p:sp>
    </p:spTree>
    <p:extLst>
      <p:ext uri="{BB962C8B-B14F-4D97-AF65-F5344CB8AC3E}">
        <p14:creationId xmlns:p14="http://schemas.microsoft.com/office/powerpoint/2010/main" val="2319303552"/>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assblog.edublogs.org/files/2011/03/ManifestDestiny-1w1pimr.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 y="914400"/>
            <a:ext cx="6781800" cy="504781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90600" y="152400"/>
            <a:ext cx="6172200" cy="830997"/>
          </a:xfrm>
          <a:prstGeom prst="rect">
            <a:avLst/>
          </a:prstGeom>
          <a:effectLst>
            <a:outerShdw blurRad="50800" dist="38100" dir="5400000" algn="t" rotWithShape="0">
              <a:prstClr val="black">
                <a:alpha val="40000"/>
              </a:prstClr>
            </a:outerShdw>
          </a:effectLst>
        </p:spPr>
        <p:style>
          <a:lnRef idx="0">
            <a:scrgbClr r="0" g="0" b="0"/>
          </a:lnRef>
          <a:fillRef idx="1003">
            <a:schemeClr val="lt1"/>
          </a:fillRef>
          <a:effectRef idx="0">
            <a:scrgbClr r="0" g="0" b="0"/>
          </a:effectRef>
          <a:fontRef idx="major"/>
        </p:style>
        <p:txBody>
          <a:bodyPr wrap="square" rtlCol="0">
            <a:spAutoFit/>
          </a:bodyPr>
          <a:lstStyle/>
          <a:p>
            <a:pPr algn="ctr"/>
            <a:r>
              <a:rPr lang="en-US" sz="2400" dirty="0" smtClean="0">
                <a:solidFill>
                  <a:schemeClr val="bg1"/>
                </a:solidFill>
                <a:latin typeface="+mj-lt"/>
              </a:rPr>
              <a:t>“Columbia”</a:t>
            </a:r>
          </a:p>
          <a:p>
            <a:pPr algn="ctr"/>
            <a:r>
              <a:rPr lang="en-US" sz="2400" dirty="0" smtClean="0">
                <a:solidFill>
                  <a:schemeClr val="bg1"/>
                </a:solidFill>
                <a:latin typeface="+mj-lt"/>
              </a:rPr>
              <a:t>The personification of American Progress</a:t>
            </a:r>
            <a:endParaRPr lang="en-US" sz="2400" dirty="0">
              <a:solidFill>
                <a:schemeClr val="bg1"/>
              </a:solidFill>
              <a:latin typeface="+mj-lt"/>
            </a:endParaRPr>
          </a:p>
        </p:txBody>
      </p:sp>
      <p:sp>
        <p:nvSpPr>
          <p:cNvPr id="5" name="TextBox 4"/>
          <p:cNvSpPr txBox="1"/>
          <p:nvPr/>
        </p:nvSpPr>
        <p:spPr>
          <a:xfrm>
            <a:off x="914400" y="5874603"/>
            <a:ext cx="6172200" cy="830997"/>
          </a:xfrm>
          <a:prstGeom prst="rect">
            <a:avLst/>
          </a:prstGeom>
          <a:effectLst>
            <a:outerShdw blurRad="50800" dist="38100" dir="5400000" algn="t" rotWithShape="0">
              <a:prstClr val="black">
                <a:alpha val="40000"/>
              </a:prstClr>
            </a:outerShdw>
          </a:effectLst>
        </p:spPr>
        <p:style>
          <a:lnRef idx="0">
            <a:scrgbClr r="0" g="0" b="0"/>
          </a:lnRef>
          <a:fillRef idx="1003">
            <a:schemeClr val="dk2"/>
          </a:fillRef>
          <a:effectRef idx="0">
            <a:scrgbClr r="0" g="0" b="0"/>
          </a:effectRef>
          <a:fontRef idx="major"/>
        </p:style>
        <p:txBody>
          <a:bodyPr wrap="square" rtlCol="0">
            <a:spAutoFit/>
          </a:bodyPr>
          <a:lstStyle/>
          <a:p>
            <a:pPr algn="ctr"/>
            <a:r>
              <a:rPr lang="en-US" sz="2400" dirty="0" smtClean="0"/>
              <a:t>Painting – “American Progress”</a:t>
            </a:r>
          </a:p>
          <a:p>
            <a:pPr algn="ctr"/>
            <a:r>
              <a:rPr lang="en-US" sz="2400" dirty="0" smtClean="0"/>
              <a:t>John </a:t>
            </a:r>
            <a:r>
              <a:rPr lang="en-US" sz="2400" dirty="0" err="1" smtClean="0"/>
              <a:t>Gast</a:t>
            </a:r>
            <a:r>
              <a:rPr lang="en-US" sz="2400" dirty="0" smtClean="0"/>
              <a:t> (circa 1872)</a:t>
            </a:r>
            <a:endParaRPr lang="en-US" sz="2400" dirty="0"/>
          </a:p>
        </p:txBody>
      </p:sp>
    </p:spTree>
    <p:extLst>
      <p:ext uri="{BB962C8B-B14F-4D97-AF65-F5344CB8AC3E}">
        <p14:creationId xmlns:p14="http://schemas.microsoft.com/office/powerpoint/2010/main" val="41657398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arn(outVertic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Expansionism &amp; Reform</a:t>
            </a:r>
            <a:endParaRPr lang="en-US" dirty="0"/>
          </a:p>
        </p:txBody>
      </p:sp>
      <p:sp>
        <p:nvSpPr>
          <p:cNvPr id="109571" name="Rectangle 3"/>
          <p:cNvSpPr>
            <a:spLocks noGrp="1" noChangeArrowheads="1"/>
          </p:cNvSpPr>
          <p:nvPr>
            <p:ph idx="1"/>
          </p:nvPr>
        </p:nvSpPr>
        <p:spPr>
          <a:xfrm>
            <a:off x="586921" y="2057400"/>
            <a:ext cx="7474141" cy="4648200"/>
          </a:xfrm>
        </p:spPr>
        <p:txBody>
          <a:bodyPr>
            <a:normAutofit/>
          </a:bodyPr>
          <a:lstStyle/>
          <a:p>
            <a:r>
              <a:rPr lang="en-US" sz="2600" dirty="0" smtClean="0"/>
              <a:t>Following the War of 1812 . . . </a:t>
            </a:r>
          </a:p>
          <a:p>
            <a:pPr marL="461963" lvl="1"/>
            <a:r>
              <a:rPr lang="en-US" sz="2200" dirty="0" smtClean="0"/>
              <a:t>The U.S. entered a period of optimism and </a:t>
            </a:r>
            <a:br>
              <a:rPr lang="en-US" sz="2200" dirty="0" smtClean="0"/>
            </a:br>
            <a:r>
              <a:rPr lang="en-US" sz="2200" dirty="0" smtClean="0"/>
              <a:t>explosive growth</a:t>
            </a:r>
          </a:p>
          <a:p>
            <a:pPr marL="461963" lvl="1"/>
            <a:r>
              <a:rPr lang="en-US" sz="2200" dirty="0" smtClean="0"/>
              <a:t>Immigration and infrastructure growth</a:t>
            </a:r>
          </a:p>
          <a:p>
            <a:pPr marL="461963" lvl="1"/>
            <a:r>
              <a:rPr lang="en-US" sz="2200" dirty="0" smtClean="0"/>
              <a:t>Social reform driven by the Second Great Awakening</a:t>
            </a:r>
          </a:p>
          <a:p>
            <a:pPr marL="919163" lvl="2"/>
            <a:r>
              <a:rPr lang="en-US" sz="2000" dirty="0" smtClean="0"/>
              <a:t>1790-1840</a:t>
            </a:r>
          </a:p>
          <a:p>
            <a:pPr marL="919163" lvl="2"/>
            <a:r>
              <a:rPr lang="en-US" sz="2000" dirty="0" smtClean="0"/>
              <a:t>Charles Finney, camp meeting revivals, church membership soars</a:t>
            </a:r>
          </a:p>
          <a:p>
            <a:pPr marL="919163" lvl="2"/>
            <a:r>
              <a:rPr lang="en-US" sz="2000" dirty="0" smtClean="0"/>
              <a:t>Mormonism, Adventism, Christian </a:t>
            </a:r>
            <a:r>
              <a:rPr lang="en-US" sz="2000" dirty="0" err="1" smtClean="0"/>
              <a:t>Restorationism</a:t>
            </a:r>
            <a:endParaRPr lang="en-US" sz="2000" dirty="0" smtClean="0"/>
          </a:p>
          <a:p>
            <a:pPr marL="919163" lvl="2"/>
            <a:r>
              <a:rPr lang="en-US" sz="2000" dirty="0" smtClean="0"/>
              <a:t>Social reform movements (temperance, women’s rights, abolitionist movement)</a:t>
            </a:r>
            <a:endParaRPr lang="en-US" dirty="0" smtClean="0"/>
          </a:p>
          <a:p>
            <a:pPr marL="461963" lvl="1"/>
            <a:r>
              <a:rPr lang="en-US" sz="2200" dirty="0" smtClean="0"/>
              <a:t>Expansionism . . . </a:t>
            </a:r>
          </a:p>
          <a:p>
            <a:pPr marL="914400" lvl="2"/>
            <a:r>
              <a:rPr lang="en-US" sz="2000" dirty="0"/>
              <a:t>Louisiana Purchase from France (1803) – T. </a:t>
            </a:r>
            <a:r>
              <a:rPr lang="en-US" sz="2000" dirty="0" smtClean="0"/>
              <a:t>Jefferson</a:t>
            </a:r>
            <a:endParaRPr lang="en-US" dirty="0" smtClean="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47150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2" end="2"/>
                                            </p:txEl>
                                          </p:spTgt>
                                        </p:tgtEl>
                                        <p:attrNameLst>
                                          <p:attrName>style.visibility</p:attrName>
                                        </p:attrNameLst>
                                      </p:cBhvr>
                                      <p:to>
                                        <p:strVal val="visible"/>
                                      </p:to>
                                    </p:set>
                                    <p:animEffect transition="in" filter="wipe(left)">
                                      <p:cBhvr>
                                        <p:cTn id="12" dur="500"/>
                                        <p:tgtEl>
                                          <p:spTgt spid="10957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3" end="3"/>
                                            </p:txEl>
                                          </p:spTgt>
                                        </p:tgtEl>
                                        <p:attrNameLst>
                                          <p:attrName>style.visibility</p:attrName>
                                        </p:attrNameLst>
                                      </p:cBhvr>
                                      <p:to>
                                        <p:strVal val="visible"/>
                                      </p:to>
                                    </p:set>
                                    <p:animEffect transition="in" filter="wipe(left)">
                                      <p:cBhvr>
                                        <p:cTn id="17" dur="500"/>
                                        <p:tgtEl>
                                          <p:spTgt spid="10957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4" end="4"/>
                                            </p:txEl>
                                          </p:spTgt>
                                        </p:tgtEl>
                                        <p:attrNameLst>
                                          <p:attrName>style.visibility</p:attrName>
                                        </p:attrNameLst>
                                      </p:cBhvr>
                                      <p:to>
                                        <p:strVal val="visible"/>
                                      </p:to>
                                    </p:set>
                                    <p:animEffect transition="in" filter="wipe(left)">
                                      <p:cBhvr>
                                        <p:cTn id="22" dur="500"/>
                                        <p:tgtEl>
                                          <p:spTgt spid="10957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5" end="5"/>
                                            </p:txEl>
                                          </p:spTgt>
                                        </p:tgtEl>
                                        <p:attrNameLst>
                                          <p:attrName>style.visibility</p:attrName>
                                        </p:attrNameLst>
                                      </p:cBhvr>
                                      <p:to>
                                        <p:strVal val="visible"/>
                                      </p:to>
                                    </p:set>
                                    <p:animEffect transition="in" filter="wipe(left)">
                                      <p:cBhvr>
                                        <p:cTn id="27" dur="500"/>
                                        <p:tgtEl>
                                          <p:spTgt spid="109571">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9571">
                                            <p:txEl>
                                              <p:pRg st="6" end="6"/>
                                            </p:txEl>
                                          </p:spTgt>
                                        </p:tgtEl>
                                        <p:attrNameLst>
                                          <p:attrName>style.visibility</p:attrName>
                                        </p:attrNameLst>
                                      </p:cBhvr>
                                      <p:to>
                                        <p:strVal val="visible"/>
                                      </p:to>
                                    </p:set>
                                    <p:animEffect transition="in" filter="wipe(left)">
                                      <p:cBhvr>
                                        <p:cTn id="32" dur="500"/>
                                        <p:tgtEl>
                                          <p:spTgt spid="109571">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9571">
                                            <p:txEl>
                                              <p:pRg st="7" end="7"/>
                                            </p:txEl>
                                          </p:spTgt>
                                        </p:tgtEl>
                                        <p:attrNameLst>
                                          <p:attrName>style.visibility</p:attrName>
                                        </p:attrNameLst>
                                      </p:cBhvr>
                                      <p:to>
                                        <p:strVal val="visible"/>
                                      </p:to>
                                    </p:set>
                                    <p:animEffect transition="in" filter="wipe(left)">
                                      <p:cBhvr>
                                        <p:cTn id="37" dur="500"/>
                                        <p:tgtEl>
                                          <p:spTgt spid="109571">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9571">
                                            <p:txEl>
                                              <p:pRg st="8" end="8"/>
                                            </p:txEl>
                                          </p:spTgt>
                                        </p:tgtEl>
                                        <p:attrNameLst>
                                          <p:attrName>style.visibility</p:attrName>
                                        </p:attrNameLst>
                                      </p:cBhvr>
                                      <p:to>
                                        <p:strVal val="visible"/>
                                      </p:to>
                                    </p:set>
                                    <p:animEffect transition="in" filter="wipe(left)">
                                      <p:cBhvr>
                                        <p:cTn id="42" dur="500"/>
                                        <p:tgtEl>
                                          <p:spTgt spid="109571">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09571">
                                            <p:txEl>
                                              <p:pRg st="9" end="9"/>
                                            </p:txEl>
                                          </p:spTgt>
                                        </p:tgtEl>
                                        <p:attrNameLst>
                                          <p:attrName>style.visibility</p:attrName>
                                        </p:attrNameLst>
                                      </p:cBhvr>
                                      <p:to>
                                        <p:strVal val="visible"/>
                                      </p:to>
                                    </p:set>
                                    <p:animEffect transition="in" filter="wipe(left)">
                                      <p:cBhvr>
                                        <p:cTn id="47" dur="500"/>
                                        <p:tgtEl>
                                          <p:spTgt spid="1095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www.pleasanton.k12.ca.us/hmsweb/tierney/tierneys_web/pdfs/Manifest%20Destiny/growth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022" y="242682"/>
            <a:ext cx="8915400" cy="6146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4119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Expansionism &amp; Reform</a:t>
            </a:r>
            <a:endParaRPr lang="en-US" dirty="0"/>
          </a:p>
        </p:txBody>
      </p:sp>
      <p:sp>
        <p:nvSpPr>
          <p:cNvPr id="109571" name="Rectangle 3"/>
          <p:cNvSpPr>
            <a:spLocks noGrp="1" noChangeArrowheads="1"/>
          </p:cNvSpPr>
          <p:nvPr>
            <p:ph idx="1"/>
          </p:nvPr>
        </p:nvSpPr>
        <p:spPr>
          <a:xfrm>
            <a:off x="586921" y="2057400"/>
            <a:ext cx="7474141" cy="4648200"/>
          </a:xfrm>
        </p:spPr>
        <p:txBody>
          <a:bodyPr>
            <a:normAutofit/>
          </a:bodyPr>
          <a:lstStyle/>
          <a:p>
            <a:pPr marL="461963" lvl="1"/>
            <a:r>
              <a:rPr lang="en-US" sz="2400" dirty="0" smtClean="0"/>
              <a:t>Expansionism . . . and the question of slavery</a:t>
            </a:r>
          </a:p>
          <a:p>
            <a:pPr marL="914400" lvl="2"/>
            <a:r>
              <a:rPr lang="en-US" sz="2000" dirty="0" smtClean="0"/>
              <a:t>Will new Western states be slave or free?</a:t>
            </a:r>
          </a:p>
          <a:p>
            <a:pPr marL="914400" lvl="2">
              <a:buNone/>
            </a:pPr>
            <a:endParaRPr lang="en-US" sz="2000" dirty="0" smtClean="0"/>
          </a:p>
          <a:p>
            <a:pPr marL="914400" lvl="2"/>
            <a:r>
              <a:rPr lang="en-US" sz="2000" dirty="0" smtClean="0"/>
              <a:t>Missouri Compromise (1820) – J. Monroe</a:t>
            </a:r>
          </a:p>
          <a:p>
            <a:pPr marL="914400" lvl="2"/>
            <a:r>
              <a:rPr lang="en-US" sz="2000" dirty="0" smtClean="0"/>
              <a:t>Prohibited slavery in the former Louisiana Territory, except Missouri</a:t>
            </a:r>
          </a:p>
          <a:p>
            <a:pPr marL="914400" lvl="2">
              <a:buNone/>
            </a:pPr>
            <a:endParaRPr lang="en-US" sz="2000" dirty="0" smtClean="0"/>
          </a:p>
          <a:p>
            <a:pPr marL="914400" lvl="2"/>
            <a:r>
              <a:rPr lang="en-US" sz="2000" dirty="0" smtClean="0"/>
              <a:t>Kansas-Nebraska Act (1854) – Stephen A. Douglas</a:t>
            </a:r>
          </a:p>
          <a:p>
            <a:pPr marL="914400" lvl="2"/>
            <a:r>
              <a:rPr lang="en-US" sz="2000" dirty="0" smtClean="0"/>
              <a:t>Created Kansas and Nebraska</a:t>
            </a:r>
          </a:p>
          <a:p>
            <a:pPr marL="914400" lvl="2"/>
            <a:r>
              <a:rPr lang="en-US" sz="2000" dirty="0" smtClean="0"/>
              <a:t>Repealed the Missouri Compromise</a:t>
            </a:r>
          </a:p>
          <a:p>
            <a:pPr marL="914400" lvl="2"/>
            <a:r>
              <a:rPr lang="en-US" sz="2000" dirty="0" smtClean="0"/>
              <a:t>Allowed states to determine for themselves whether they would allow slaves . . . </a:t>
            </a:r>
          </a:p>
          <a:p>
            <a:pPr marL="914400" lvl="2"/>
            <a:r>
              <a:rPr lang="en-US" sz="2000" dirty="0" smtClean="0"/>
              <a:t>The only voters were white men!</a:t>
            </a:r>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4762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3" end="3"/>
                                            </p:txEl>
                                          </p:spTgt>
                                        </p:tgtEl>
                                        <p:attrNameLst>
                                          <p:attrName>style.visibility</p:attrName>
                                        </p:attrNameLst>
                                      </p:cBhvr>
                                      <p:to>
                                        <p:strVal val="visible"/>
                                      </p:to>
                                    </p:set>
                                    <p:animEffect transition="in" filter="wipe(left)">
                                      <p:cBhvr>
                                        <p:cTn id="12" dur="500"/>
                                        <p:tgtEl>
                                          <p:spTgt spid="10957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4" end="4"/>
                                            </p:txEl>
                                          </p:spTgt>
                                        </p:tgtEl>
                                        <p:attrNameLst>
                                          <p:attrName>style.visibility</p:attrName>
                                        </p:attrNameLst>
                                      </p:cBhvr>
                                      <p:to>
                                        <p:strVal val="visible"/>
                                      </p:to>
                                    </p:set>
                                    <p:animEffect transition="in" filter="wipe(left)">
                                      <p:cBhvr>
                                        <p:cTn id="17" dur="500"/>
                                        <p:tgtEl>
                                          <p:spTgt spid="10957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6" end="6"/>
                                            </p:txEl>
                                          </p:spTgt>
                                        </p:tgtEl>
                                        <p:attrNameLst>
                                          <p:attrName>style.visibility</p:attrName>
                                        </p:attrNameLst>
                                      </p:cBhvr>
                                      <p:to>
                                        <p:strVal val="visible"/>
                                      </p:to>
                                    </p:set>
                                    <p:animEffect transition="in" filter="wipe(left)">
                                      <p:cBhvr>
                                        <p:cTn id="22" dur="500"/>
                                        <p:tgtEl>
                                          <p:spTgt spid="109571">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7" end="7"/>
                                            </p:txEl>
                                          </p:spTgt>
                                        </p:tgtEl>
                                        <p:attrNameLst>
                                          <p:attrName>style.visibility</p:attrName>
                                        </p:attrNameLst>
                                      </p:cBhvr>
                                      <p:to>
                                        <p:strVal val="visible"/>
                                      </p:to>
                                    </p:set>
                                    <p:animEffect transition="in" filter="wipe(left)">
                                      <p:cBhvr>
                                        <p:cTn id="27" dur="500"/>
                                        <p:tgtEl>
                                          <p:spTgt spid="109571">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9571">
                                            <p:txEl>
                                              <p:pRg st="8" end="8"/>
                                            </p:txEl>
                                          </p:spTgt>
                                        </p:tgtEl>
                                        <p:attrNameLst>
                                          <p:attrName>style.visibility</p:attrName>
                                        </p:attrNameLst>
                                      </p:cBhvr>
                                      <p:to>
                                        <p:strVal val="visible"/>
                                      </p:to>
                                    </p:set>
                                    <p:animEffect transition="in" filter="wipe(left)">
                                      <p:cBhvr>
                                        <p:cTn id="32" dur="500"/>
                                        <p:tgtEl>
                                          <p:spTgt spid="109571">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9571">
                                            <p:txEl>
                                              <p:pRg st="9" end="9"/>
                                            </p:txEl>
                                          </p:spTgt>
                                        </p:tgtEl>
                                        <p:attrNameLst>
                                          <p:attrName>style.visibility</p:attrName>
                                        </p:attrNameLst>
                                      </p:cBhvr>
                                      <p:to>
                                        <p:strVal val="visible"/>
                                      </p:to>
                                    </p:set>
                                    <p:animEffect transition="in" filter="wipe(left)">
                                      <p:cBhvr>
                                        <p:cTn id="37" dur="500"/>
                                        <p:tgtEl>
                                          <p:spTgt spid="109571">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9571">
                                            <p:txEl>
                                              <p:pRg st="10" end="10"/>
                                            </p:txEl>
                                          </p:spTgt>
                                        </p:tgtEl>
                                        <p:attrNameLst>
                                          <p:attrName>style.visibility</p:attrName>
                                        </p:attrNameLst>
                                      </p:cBhvr>
                                      <p:to>
                                        <p:strVal val="visible"/>
                                      </p:to>
                                    </p:set>
                                    <p:animEffect transition="in" filter="wipe(left)">
                                      <p:cBhvr>
                                        <p:cTn id="42" dur="500"/>
                                        <p:tgtEl>
                                          <p:spTgt spid="10957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Manifest Destiny</a:t>
            </a:r>
            <a:endParaRPr lang="en-US" dirty="0"/>
          </a:p>
        </p:txBody>
      </p:sp>
      <p:sp>
        <p:nvSpPr>
          <p:cNvPr id="109571" name="Rectangle 3"/>
          <p:cNvSpPr>
            <a:spLocks noGrp="1" noChangeArrowheads="1"/>
          </p:cNvSpPr>
          <p:nvPr>
            <p:ph idx="1"/>
          </p:nvPr>
        </p:nvSpPr>
        <p:spPr>
          <a:xfrm>
            <a:off x="586921" y="1981200"/>
            <a:ext cx="7795079" cy="4648200"/>
          </a:xfrm>
        </p:spPr>
        <p:txBody>
          <a:bodyPr>
            <a:normAutofit/>
          </a:bodyPr>
          <a:lstStyle/>
          <a:p>
            <a:pPr>
              <a:lnSpc>
                <a:spcPct val="100000"/>
              </a:lnSpc>
            </a:pPr>
            <a:r>
              <a:rPr lang="en-US" sz="2600" i="1" dirty="0" smtClean="0">
                <a:effectLst>
                  <a:outerShdw blurRad="38100" dist="38100" dir="2700000" algn="tl">
                    <a:srgbClr val="000000">
                      <a:alpha val="43137"/>
                    </a:srgbClr>
                  </a:outerShdw>
                </a:effectLst>
              </a:rPr>
              <a:t>The belief that America had a God-given </a:t>
            </a:r>
            <a:br>
              <a:rPr lang="en-US" sz="2600" i="1" dirty="0" smtClean="0">
                <a:effectLst>
                  <a:outerShdw blurRad="38100" dist="38100" dir="2700000" algn="tl">
                    <a:srgbClr val="000000">
                      <a:alpha val="43137"/>
                    </a:srgbClr>
                  </a:outerShdw>
                </a:effectLst>
              </a:rPr>
            </a:br>
            <a:r>
              <a:rPr lang="en-US" sz="2600" i="1" u="sng" dirty="0" smtClean="0">
                <a:effectLst>
                  <a:outerShdw blurRad="38100" dist="38100" dir="2700000" algn="tl">
                    <a:srgbClr val="000000">
                      <a:alpha val="43137"/>
                    </a:srgbClr>
                  </a:outerShdw>
                </a:effectLst>
              </a:rPr>
              <a:t>right</a:t>
            </a:r>
            <a:r>
              <a:rPr lang="en-US" sz="2600" i="1" dirty="0" smtClean="0">
                <a:effectLst>
                  <a:outerShdw blurRad="38100" dist="38100" dir="2700000" algn="tl">
                    <a:srgbClr val="000000">
                      <a:alpha val="43137"/>
                    </a:srgbClr>
                  </a:outerShdw>
                </a:effectLst>
              </a:rPr>
              <a:t> and </a:t>
            </a:r>
            <a:r>
              <a:rPr lang="en-US" sz="2600" i="1" u="sng" dirty="0" smtClean="0">
                <a:effectLst>
                  <a:outerShdw blurRad="38100" dist="38100" dir="2700000" algn="tl">
                    <a:srgbClr val="000000">
                      <a:alpha val="43137"/>
                    </a:srgbClr>
                  </a:outerShdw>
                </a:effectLst>
              </a:rPr>
              <a:t>duty</a:t>
            </a:r>
            <a:r>
              <a:rPr lang="en-US" sz="2600" i="1" dirty="0" smtClean="0">
                <a:effectLst>
                  <a:outerShdw blurRad="38100" dist="38100" dir="2700000" algn="tl">
                    <a:srgbClr val="000000">
                      <a:alpha val="43137"/>
                    </a:srgbClr>
                  </a:outerShdw>
                </a:effectLst>
              </a:rPr>
              <a:t> to </a:t>
            </a:r>
            <a:r>
              <a:rPr lang="en-US" sz="2600" i="1" u="sng" dirty="0" smtClean="0">
                <a:effectLst>
                  <a:outerShdw blurRad="38100" dist="38100" dir="2700000" algn="tl">
                    <a:srgbClr val="000000">
                      <a:alpha val="43137"/>
                    </a:srgbClr>
                  </a:outerShdw>
                </a:effectLst>
              </a:rPr>
              <a:t>conquer</a:t>
            </a:r>
            <a:r>
              <a:rPr lang="en-US" sz="2600" i="1" dirty="0" smtClean="0">
                <a:effectLst>
                  <a:outerShdw blurRad="38100" dist="38100" dir="2700000" algn="tl">
                    <a:srgbClr val="000000">
                      <a:alpha val="43137"/>
                    </a:srgbClr>
                  </a:outerShdw>
                </a:effectLst>
              </a:rPr>
              <a:t> and </a:t>
            </a:r>
            <a:r>
              <a:rPr lang="en-US" sz="2600" i="1" u="sng" dirty="0" smtClean="0">
                <a:effectLst>
                  <a:outerShdw blurRad="38100" dist="38100" dir="2700000" algn="tl">
                    <a:srgbClr val="000000">
                      <a:alpha val="43137"/>
                    </a:srgbClr>
                  </a:outerShdw>
                </a:effectLst>
              </a:rPr>
              <a:t>civilize</a:t>
            </a:r>
            <a:r>
              <a:rPr lang="en-US" sz="2600" i="1" dirty="0" smtClean="0">
                <a:effectLst>
                  <a:outerShdw blurRad="38100" dist="38100" dir="2700000" algn="tl">
                    <a:srgbClr val="000000">
                      <a:alpha val="43137"/>
                    </a:srgbClr>
                  </a:outerShdw>
                </a:effectLst>
              </a:rPr>
              <a:t> </a:t>
            </a:r>
            <a:br>
              <a:rPr lang="en-US" sz="2600" i="1" dirty="0" smtClean="0">
                <a:effectLst>
                  <a:outerShdw blurRad="38100" dist="38100" dir="2700000" algn="tl">
                    <a:srgbClr val="000000">
                      <a:alpha val="43137"/>
                    </a:srgbClr>
                  </a:outerShdw>
                </a:effectLst>
              </a:rPr>
            </a:br>
            <a:r>
              <a:rPr lang="en-US" sz="2600" i="1" dirty="0" smtClean="0">
                <a:effectLst>
                  <a:outerShdw blurRad="38100" dist="38100" dir="2700000" algn="tl">
                    <a:srgbClr val="000000">
                      <a:alpha val="43137"/>
                    </a:srgbClr>
                  </a:outerShdw>
                </a:effectLst>
              </a:rPr>
              <a:t>the entire North American continent</a:t>
            </a:r>
          </a:p>
          <a:p>
            <a:pPr lvl="1"/>
            <a:r>
              <a:rPr lang="en-US" sz="2200" dirty="0" smtClean="0"/>
              <a:t>Virtue of the American system and institutions</a:t>
            </a:r>
          </a:p>
          <a:p>
            <a:pPr lvl="1"/>
            <a:r>
              <a:rPr lang="en-US" sz="2200" dirty="0" smtClean="0"/>
              <a:t>Mission to spread American ideas and institutions</a:t>
            </a:r>
          </a:p>
          <a:p>
            <a:pPr lvl="1"/>
            <a:r>
              <a:rPr lang="en-US" sz="2200" dirty="0" smtClean="0"/>
              <a:t>A destiny determined by God (Calvinist predestination)</a:t>
            </a:r>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9197752"/>
      </p:ext>
    </p:extLst>
  </p:cSld>
  <p:clrMapOvr>
    <a:masterClrMapping/>
  </p:clrMapOvr>
  <mc:AlternateContent xmlns:mc="http://schemas.openxmlformats.org/markup-compatibility/2006" xmlns:p14="http://schemas.microsoft.com/office/powerpoint/2010/main">
    <mc:Choice Requires="p14">
      <p:transition spd="slow" p14:dur="1400">
        <p:blinds/>
      </p:transition>
    </mc:Choice>
    <mc:Fallback xmlns="">
      <p:transition spd="slow">
        <p:blind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left)">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left)">
                                      <p:cBhvr>
                                        <p:cTn id="12" dur="500"/>
                                        <p:tgtEl>
                                          <p:spTgt spid="1095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2" end="2"/>
                                            </p:txEl>
                                          </p:spTgt>
                                        </p:tgtEl>
                                        <p:attrNameLst>
                                          <p:attrName>style.visibility</p:attrName>
                                        </p:attrNameLst>
                                      </p:cBhvr>
                                      <p:to>
                                        <p:strVal val="visible"/>
                                      </p:to>
                                    </p:set>
                                    <p:animEffect transition="in" filter="wipe(left)">
                                      <p:cBhvr>
                                        <p:cTn id="17" dur="500"/>
                                        <p:tgtEl>
                                          <p:spTgt spid="1095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3" end="3"/>
                                            </p:txEl>
                                          </p:spTgt>
                                        </p:tgtEl>
                                        <p:attrNameLst>
                                          <p:attrName>style.visibility</p:attrName>
                                        </p:attrNameLst>
                                      </p:cBhvr>
                                      <p:to>
                                        <p:strVal val="visible"/>
                                      </p:to>
                                    </p:set>
                                    <p:animEffect transition="in" filter="wipe(left)">
                                      <p:cBhvr>
                                        <p:cTn id="22" dur="500"/>
                                        <p:tgtEl>
                                          <p:spTgt spid="1095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Manifest Destiny</a:t>
            </a:r>
            <a:endParaRPr lang="en-US" dirty="0"/>
          </a:p>
        </p:txBody>
      </p:sp>
      <p:sp>
        <p:nvSpPr>
          <p:cNvPr id="109571" name="Rectangle 3"/>
          <p:cNvSpPr>
            <a:spLocks noGrp="1" noChangeArrowheads="1"/>
          </p:cNvSpPr>
          <p:nvPr>
            <p:ph idx="1"/>
          </p:nvPr>
        </p:nvSpPr>
        <p:spPr>
          <a:xfrm>
            <a:off x="586921" y="1981200"/>
            <a:ext cx="7795079" cy="4648200"/>
          </a:xfrm>
        </p:spPr>
        <p:txBody>
          <a:bodyPr>
            <a:normAutofit/>
          </a:bodyPr>
          <a:lstStyle/>
          <a:p>
            <a:r>
              <a:rPr lang="en-US" sz="2600" dirty="0" smtClean="0"/>
              <a:t>John </a:t>
            </a:r>
            <a:r>
              <a:rPr lang="en-US" sz="2600" dirty="0"/>
              <a:t>O’Sullivan (newspaperman) coined </a:t>
            </a:r>
            <a:r>
              <a:rPr lang="en-US" sz="2600" dirty="0" smtClean="0"/>
              <a:t/>
            </a:r>
            <a:br>
              <a:rPr lang="en-US" sz="2600" dirty="0" smtClean="0"/>
            </a:br>
            <a:r>
              <a:rPr lang="en-US" sz="2600" dirty="0" smtClean="0"/>
              <a:t>the term</a:t>
            </a:r>
          </a:p>
          <a:p>
            <a:pPr lvl="1"/>
            <a:r>
              <a:rPr lang="en-US" sz="2200" dirty="0" smtClean="0"/>
              <a:t>1839 – spoke of “divine destiny” - </a:t>
            </a:r>
            <a:r>
              <a:rPr lang="en-US" sz="2200" dirty="0"/>
              <a:t>"to establish on earth the moral dignity and salvation of </a:t>
            </a:r>
            <a:r>
              <a:rPr lang="en-US" sz="2200" dirty="0" smtClean="0"/>
              <a:t>man“</a:t>
            </a:r>
          </a:p>
          <a:p>
            <a:pPr lvl="1"/>
            <a:r>
              <a:rPr lang="en-US" sz="2200" dirty="0" smtClean="0"/>
              <a:t>1845 – spoke of “manifest destiny” – in essay entitled </a:t>
            </a:r>
            <a:r>
              <a:rPr lang="en-US" sz="2200" i="1" dirty="0" smtClean="0"/>
              <a:t>Annexation</a:t>
            </a:r>
            <a:r>
              <a:rPr lang="en-US" sz="2200" dirty="0" smtClean="0"/>
              <a:t> urging the U.S. to annex the Republic of Texas</a:t>
            </a:r>
          </a:p>
          <a:p>
            <a:pPr lvl="1"/>
            <a:r>
              <a:rPr lang="en-US" sz="2200" dirty="0" smtClean="0"/>
              <a:t>Used to justify westward expansion – “</a:t>
            </a:r>
            <a:r>
              <a:rPr lang="en-US" sz="2200" dirty="0" err="1" smtClean="0"/>
              <a:t>Continentalism</a:t>
            </a:r>
            <a:r>
              <a:rPr lang="en-US" sz="2200" dirty="0" smtClean="0"/>
              <a:t>”</a:t>
            </a:r>
          </a:p>
          <a:p>
            <a:pPr lvl="1"/>
            <a:r>
              <a:rPr lang="en-US" sz="2200" dirty="0" smtClean="0"/>
              <a:t>Used to justify war with Mexico – over Texas &amp; the Southwest</a:t>
            </a:r>
          </a:p>
          <a:p>
            <a:r>
              <a:rPr lang="en-US" sz="2800" dirty="0" smtClean="0"/>
              <a:t>Manifest Destiny also involved . . .</a:t>
            </a:r>
            <a:endParaRPr lang="en-US" sz="2800" dirty="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6050227"/>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2" end="2"/>
                                            </p:txEl>
                                          </p:spTgt>
                                        </p:tgtEl>
                                        <p:attrNameLst>
                                          <p:attrName>style.visibility</p:attrName>
                                        </p:attrNameLst>
                                      </p:cBhvr>
                                      <p:to>
                                        <p:strVal val="visible"/>
                                      </p:to>
                                    </p:set>
                                    <p:animEffect transition="in" filter="wipe(left)">
                                      <p:cBhvr>
                                        <p:cTn id="12" dur="500"/>
                                        <p:tgtEl>
                                          <p:spTgt spid="10957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3" end="3"/>
                                            </p:txEl>
                                          </p:spTgt>
                                        </p:tgtEl>
                                        <p:attrNameLst>
                                          <p:attrName>style.visibility</p:attrName>
                                        </p:attrNameLst>
                                      </p:cBhvr>
                                      <p:to>
                                        <p:strVal val="visible"/>
                                      </p:to>
                                    </p:set>
                                    <p:animEffect transition="in" filter="wipe(left)">
                                      <p:cBhvr>
                                        <p:cTn id="17" dur="500"/>
                                        <p:tgtEl>
                                          <p:spTgt spid="10957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4" end="4"/>
                                            </p:txEl>
                                          </p:spTgt>
                                        </p:tgtEl>
                                        <p:attrNameLst>
                                          <p:attrName>style.visibility</p:attrName>
                                        </p:attrNameLst>
                                      </p:cBhvr>
                                      <p:to>
                                        <p:strVal val="visible"/>
                                      </p:to>
                                    </p:set>
                                    <p:animEffect transition="in" filter="wipe(left)">
                                      <p:cBhvr>
                                        <p:cTn id="22" dur="500"/>
                                        <p:tgtEl>
                                          <p:spTgt spid="109571">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9571">
                                            <p:txEl>
                                              <p:pRg st="5" end="5"/>
                                            </p:txEl>
                                          </p:spTgt>
                                        </p:tgtEl>
                                        <p:attrNameLst>
                                          <p:attrName>style.visibility</p:attrName>
                                        </p:attrNameLst>
                                      </p:cBhvr>
                                      <p:to>
                                        <p:strVal val="visible"/>
                                      </p:to>
                                    </p:set>
                                    <p:animEffect transition="in" filter="wipe(left)">
                                      <p:cBhvr>
                                        <p:cTn id="27" dur="500"/>
                                        <p:tgtEl>
                                          <p:spTgt spid="10957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Manifest Destiny</a:t>
            </a:r>
            <a:endParaRPr lang="en-US" dirty="0"/>
          </a:p>
        </p:txBody>
      </p:sp>
      <p:sp>
        <p:nvSpPr>
          <p:cNvPr id="109571" name="Rectangle 3"/>
          <p:cNvSpPr>
            <a:spLocks noGrp="1" noChangeArrowheads="1"/>
          </p:cNvSpPr>
          <p:nvPr>
            <p:ph idx="1"/>
          </p:nvPr>
        </p:nvSpPr>
        <p:spPr>
          <a:xfrm>
            <a:off x="586921" y="2057400"/>
            <a:ext cx="7718879" cy="4648200"/>
          </a:xfrm>
        </p:spPr>
        <p:txBody>
          <a:bodyPr>
            <a:normAutofit/>
          </a:bodyPr>
          <a:lstStyle/>
          <a:p>
            <a:r>
              <a:rPr lang="en-US" sz="2600" dirty="0" smtClean="0"/>
              <a:t>Native </a:t>
            </a:r>
            <a:r>
              <a:rPr lang="en-US" sz="2600" dirty="0"/>
              <a:t>Americans – </a:t>
            </a:r>
            <a:r>
              <a:rPr lang="en-US" sz="2600" dirty="0" smtClean="0"/>
              <a:t>missionizing, moving </a:t>
            </a:r>
            <a:r>
              <a:rPr lang="en-US" sz="2600" dirty="0"/>
              <a:t>and then removal</a:t>
            </a:r>
          </a:p>
          <a:p>
            <a:r>
              <a:rPr lang="en-US" sz="2600" dirty="0" smtClean="0"/>
              <a:t>Westward settlement </a:t>
            </a:r>
            <a:r>
              <a:rPr lang="en-US" sz="2600" dirty="0"/>
              <a:t>– Texas, Oregon, California </a:t>
            </a:r>
          </a:p>
          <a:p>
            <a:r>
              <a:rPr lang="en-US" sz="2600" dirty="0" smtClean="0"/>
              <a:t>Key element of the Mormon story</a:t>
            </a:r>
            <a:endParaRPr lang="en-US" sz="2600" dirty="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72956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2" end="2"/>
                                            </p:txEl>
                                          </p:spTgt>
                                        </p:tgtEl>
                                        <p:attrNameLst>
                                          <p:attrName>style.visibility</p:attrName>
                                        </p:attrNameLst>
                                      </p:cBhvr>
                                      <p:to>
                                        <p:strVal val="visible"/>
                                      </p:to>
                                    </p:set>
                                    <p:animEffect transition="in" filter="wipe(left)">
                                      <p:cBhvr>
                                        <p:cTn id="12" dur="500"/>
                                        <p:tgtEl>
                                          <p:spTgt spid="1095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6" name="Picture 2" descr="http://ushistorytucker.weebly.com/uploads/1/3/2/1/13211182/6242665_orig.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838200"/>
            <a:ext cx="8254998" cy="4953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upload.wikimedia.org/wikipedia/commons/thumb/9/93/Salt_Lake_Temple%2C_Utah_-_Sept_2004-2.jpg/330px-Salt_Lake_Temple%2C_Utah_-_Sept_2004-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4911" y="4343400"/>
            <a:ext cx="2095500" cy="231457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wo heavenly beings stand in the air conversing with the young Smit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43800" y="200025"/>
            <a:ext cx="1419865" cy="2238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58886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upload.wikimedia.org/wikipedia/commons/4/40/Mormon_Trail_3.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28600"/>
            <a:ext cx="8286855" cy="64008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upload.wikimedia.org/wikipedia/commons/2/20/Brigham_Young_by_Charles_William_Carter.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91400" y="152400"/>
            <a:ext cx="1606550" cy="240982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www.dovesandserpents.org/wp/wp-content/uploads/2011/07/The_Mormon_pioneers_coming_off_Big_Mountain_into_Mountain_dell.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4165" y="4038600"/>
            <a:ext cx="5528235"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9629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04800" y="762000"/>
            <a:ext cx="7756263" cy="1054250"/>
          </a:xfrm>
        </p:spPr>
        <p:txBody>
          <a:bodyPr>
            <a:normAutofit/>
          </a:bodyPr>
          <a:lstStyle/>
          <a:p>
            <a:r>
              <a:rPr lang="en-US" dirty="0" smtClean="0"/>
              <a:t>Manifest Destiny</a:t>
            </a:r>
            <a:endParaRPr lang="en-US" dirty="0"/>
          </a:p>
        </p:txBody>
      </p:sp>
      <p:sp>
        <p:nvSpPr>
          <p:cNvPr id="109571" name="Rectangle 3"/>
          <p:cNvSpPr>
            <a:spLocks noGrp="1" noChangeArrowheads="1"/>
          </p:cNvSpPr>
          <p:nvPr>
            <p:ph idx="1"/>
          </p:nvPr>
        </p:nvSpPr>
        <p:spPr>
          <a:xfrm>
            <a:off x="586921" y="2057400"/>
            <a:ext cx="7718879" cy="4648200"/>
          </a:xfrm>
        </p:spPr>
        <p:txBody>
          <a:bodyPr>
            <a:normAutofit/>
          </a:bodyPr>
          <a:lstStyle/>
          <a:p>
            <a:r>
              <a:rPr lang="en-US" sz="2600" dirty="0" smtClean="0"/>
              <a:t>Native </a:t>
            </a:r>
            <a:r>
              <a:rPr lang="en-US" sz="2600" dirty="0"/>
              <a:t>Americans – </a:t>
            </a:r>
            <a:r>
              <a:rPr lang="en-US" sz="2600" dirty="0" smtClean="0"/>
              <a:t>missionizing, moving </a:t>
            </a:r>
            <a:r>
              <a:rPr lang="en-US" sz="2600" dirty="0"/>
              <a:t>and then removal</a:t>
            </a:r>
          </a:p>
          <a:p>
            <a:r>
              <a:rPr lang="en-US" sz="2600" dirty="0" smtClean="0"/>
              <a:t>Westward settlement </a:t>
            </a:r>
            <a:r>
              <a:rPr lang="en-US" sz="2600" dirty="0"/>
              <a:t>– Texas, Oregon, California </a:t>
            </a:r>
          </a:p>
          <a:p>
            <a:r>
              <a:rPr lang="en-US" sz="2600" dirty="0" smtClean="0"/>
              <a:t>Key element of the Mormon story</a:t>
            </a:r>
            <a:endParaRPr lang="en-US" sz="2600" dirty="0"/>
          </a:p>
          <a:p>
            <a:r>
              <a:rPr lang="en-US" sz="2600" dirty="0"/>
              <a:t>Divided religious views on slavery</a:t>
            </a:r>
          </a:p>
          <a:p>
            <a:pPr lvl="1"/>
            <a:r>
              <a:rPr lang="en-US" sz="2100" dirty="0"/>
              <a:t>Pro-slavery manifest destiny</a:t>
            </a:r>
          </a:p>
          <a:p>
            <a:pPr lvl="1"/>
            <a:r>
              <a:rPr lang="en-US" sz="2100" dirty="0"/>
              <a:t>Anti-slavery manifest destiny</a:t>
            </a:r>
          </a:p>
          <a:p>
            <a:pPr lvl="1"/>
            <a:r>
              <a:rPr lang="en-US" sz="2100" dirty="0"/>
              <a:t>“Providence cuts both ways”</a:t>
            </a:r>
            <a:endParaRPr lang="en-US" sz="2100" dirty="0" smtClean="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0886950"/>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3" end="3"/>
                                            </p:txEl>
                                          </p:spTgt>
                                        </p:tgtEl>
                                        <p:attrNameLst>
                                          <p:attrName>style.visibility</p:attrName>
                                        </p:attrNameLst>
                                      </p:cBhvr>
                                      <p:to>
                                        <p:strVal val="visible"/>
                                      </p:to>
                                    </p:set>
                                    <p:animEffect transition="in" filter="wipe(left)">
                                      <p:cBhvr>
                                        <p:cTn id="7" dur="500"/>
                                        <p:tgtEl>
                                          <p:spTgt spid="109571">
                                            <p:txEl>
                                              <p:pRg st="3" end="3"/>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9571">
                                            <p:txEl>
                                              <p:pRg st="4" end="4"/>
                                            </p:txEl>
                                          </p:spTgt>
                                        </p:tgtEl>
                                        <p:attrNameLst>
                                          <p:attrName>style.visibility</p:attrName>
                                        </p:attrNameLst>
                                      </p:cBhvr>
                                      <p:to>
                                        <p:strVal val="visible"/>
                                      </p:to>
                                    </p:set>
                                    <p:animEffect transition="in" filter="wipe(left)">
                                      <p:cBhvr>
                                        <p:cTn id="11" dur="500"/>
                                        <p:tgtEl>
                                          <p:spTgt spid="109571">
                                            <p:txEl>
                                              <p:pRg st="4" end="4"/>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9571">
                                            <p:txEl>
                                              <p:pRg st="5" end="5"/>
                                            </p:txEl>
                                          </p:spTgt>
                                        </p:tgtEl>
                                        <p:attrNameLst>
                                          <p:attrName>style.visibility</p:attrName>
                                        </p:attrNameLst>
                                      </p:cBhvr>
                                      <p:to>
                                        <p:strVal val="visible"/>
                                      </p:to>
                                    </p:set>
                                    <p:animEffect transition="in" filter="wipe(left)">
                                      <p:cBhvr>
                                        <p:cTn id="15" dur="500"/>
                                        <p:tgtEl>
                                          <p:spTgt spid="109571">
                                            <p:txEl>
                                              <p:pRg st="5" end="5"/>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09571">
                                            <p:txEl>
                                              <p:pRg st="6" end="6"/>
                                            </p:txEl>
                                          </p:spTgt>
                                        </p:tgtEl>
                                        <p:attrNameLst>
                                          <p:attrName>style.visibility</p:attrName>
                                        </p:attrNameLst>
                                      </p:cBhvr>
                                      <p:to>
                                        <p:strVal val="visible"/>
                                      </p:to>
                                    </p:set>
                                    <p:animEffect transition="in" filter="wipe(left)">
                                      <p:cBhvr>
                                        <p:cTn id="19" dur="500"/>
                                        <p:tgtEl>
                                          <p:spTgt spid="10957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20937" y="762000"/>
            <a:ext cx="7756263" cy="1054250"/>
          </a:xfrm>
        </p:spPr>
        <p:txBody>
          <a:bodyPr>
            <a:normAutofit/>
          </a:bodyPr>
          <a:lstStyle/>
          <a:p>
            <a:r>
              <a:rPr lang="en-US" dirty="0" smtClean="0"/>
              <a:t>Manifest Destiny &amp; Foreign Affairs</a:t>
            </a:r>
            <a:endParaRPr lang="en-US" dirty="0"/>
          </a:p>
        </p:txBody>
      </p:sp>
      <p:sp>
        <p:nvSpPr>
          <p:cNvPr id="109571" name="Rectangle 3"/>
          <p:cNvSpPr>
            <a:spLocks noGrp="1" noChangeArrowheads="1"/>
          </p:cNvSpPr>
          <p:nvPr>
            <p:ph idx="1"/>
          </p:nvPr>
        </p:nvSpPr>
        <p:spPr>
          <a:xfrm>
            <a:off x="586922" y="1981200"/>
            <a:ext cx="7563788" cy="4648200"/>
          </a:xfrm>
        </p:spPr>
        <p:txBody>
          <a:bodyPr>
            <a:normAutofit/>
          </a:bodyPr>
          <a:lstStyle/>
          <a:p>
            <a:r>
              <a:rPr lang="en-US" sz="2600" dirty="0" smtClean="0"/>
              <a:t>Missionaries</a:t>
            </a:r>
            <a:endParaRPr lang="en-US" sz="2600" dirty="0"/>
          </a:p>
          <a:p>
            <a:pPr lvl="1"/>
            <a:r>
              <a:rPr lang="en-US" sz="2200" dirty="0" smtClean="0"/>
              <a:t>Vanguards of manifest destiny – first at home, </a:t>
            </a:r>
            <a:br>
              <a:rPr lang="en-US" sz="2200" dirty="0" smtClean="0"/>
            </a:br>
            <a:r>
              <a:rPr lang="en-US" sz="2200" dirty="0" smtClean="0"/>
              <a:t>then abroad</a:t>
            </a:r>
          </a:p>
          <a:p>
            <a:pPr lvl="2"/>
            <a:r>
              <a:rPr lang="en-US" dirty="0" smtClean="0"/>
              <a:t>1800 – New York Missionary Society</a:t>
            </a:r>
          </a:p>
          <a:p>
            <a:pPr lvl="2"/>
            <a:r>
              <a:rPr lang="en-US" dirty="0" smtClean="0"/>
              <a:t>1810 – American Board of Commissioners for Foreign Missions</a:t>
            </a:r>
          </a:p>
          <a:p>
            <a:pPr lvl="2"/>
            <a:r>
              <a:rPr lang="en-US" dirty="0" smtClean="0"/>
              <a:t>1813 – Wesleyan Missionary Society</a:t>
            </a:r>
          </a:p>
          <a:p>
            <a:pPr lvl="2"/>
            <a:r>
              <a:rPr lang="en-US" dirty="0" smtClean="0"/>
              <a:t>1816 – American Bible Society</a:t>
            </a:r>
          </a:p>
          <a:p>
            <a:pPr lvl="1"/>
            <a:r>
              <a:rPr lang="en-US" sz="2200" dirty="0" smtClean="0"/>
              <a:t>Advance agents of civilization</a:t>
            </a:r>
          </a:p>
          <a:p>
            <a:pPr lvl="1"/>
            <a:r>
              <a:rPr lang="en-US" sz="2200" dirty="0"/>
              <a:t>Spreading American ideas, values, institutions, economics and religion</a:t>
            </a:r>
          </a:p>
          <a:p>
            <a:pPr lvl="1"/>
            <a:r>
              <a:rPr lang="en-US" sz="2200" i="1" dirty="0"/>
              <a:t>“Missionaries thus combined internationalism, nationalism, cosmopolitanism and parochialism in highly combustible and unpredictable ways</a:t>
            </a:r>
            <a:r>
              <a:rPr lang="en-US" sz="2200" i="1" dirty="0" smtClean="0"/>
              <a:t>.”</a:t>
            </a:r>
            <a:endParaRPr lang="en-US" sz="2200" i="1" dirty="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0586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2" end="2"/>
                                            </p:txEl>
                                          </p:spTgt>
                                        </p:tgtEl>
                                        <p:attrNameLst>
                                          <p:attrName>style.visibility</p:attrName>
                                        </p:attrNameLst>
                                      </p:cBhvr>
                                      <p:to>
                                        <p:strVal val="visible"/>
                                      </p:to>
                                    </p:set>
                                    <p:animEffect transition="in" filter="wipe(left)">
                                      <p:cBhvr>
                                        <p:cTn id="12" dur="500"/>
                                        <p:tgtEl>
                                          <p:spTgt spid="109571">
                                            <p:txEl>
                                              <p:pRg st="2" end="2"/>
                                            </p:txEl>
                                          </p:spTgt>
                                        </p:tgtEl>
                                      </p:cBhvr>
                                    </p:animEffect>
                                  </p:childTnLst>
                                </p:cTn>
                              </p:par>
                              <p:par>
                                <p:cTn id="13" presetID="22" presetClass="entr" presetSubtype="8" fill="hold" nodeType="withEffect">
                                  <p:stCondLst>
                                    <p:cond delay="0"/>
                                  </p:stCondLst>
                                  <p:childTnLst>
                                    <p:set>
                                      <p:cBhvr>
                                        <p:cTn id="14" dur="1" fill="hold">
                                          <p:stCondLst>
                                            <p:cond delay="0"/>
                                          </p:stCondLst>
                                        </p:cTn>
                                        <p:tgtEl>
                                          <p:spTgt spid="109571">
                                            <p:txEl>
                                              <p:pRg st="3" end="3"/>
                                            </p:txEl>
                                          </p:spTgt>
                                        </p:tgtEl>
                                        <p:attrNameLst>
                                          <p:attrName>style.visibility</p:attrName>
                                        </p:attrNameLst>
                                      </p:cBhvr>
                                      <p:to>
                                        <p:strVal val="visible"/>
                                      </p:to>
                                    </p:set>
                                    <p:animEffect transition="in" filter="wipe(left)">
                                      <p:cBhvr>
                                        <p:cTn id="15" dur="500"/>
                                        <p:tgtEl>
                                          <p:spTgt spid="109571">
                                            <p:txEl>
                                              <p:pRg st="3" end="3"/>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109571">
                                            <p:txEl>
                                              <p:pRg st="4" end="4"/>
                                            </p:txEl>
                                          </p:spTgt>
                                        </p:tgtEl>
                                        <p:attrNameLst>
                                          <p:attrName>style.visibility</p:attrName>
                                        </p:attrNameLst>
                                      </p:cBhvr>
                                      <p:to>
                                        <p:strVal val="visible"/>
                                      </p:to>
                                    </p:set>
                                    <p:animEffect transition="in" filter="wipe(left)">
                                      <p:cBhvr>
                                        <p:cTn id="18" dur="500"/>
                                        <p:tgtEl>
                                          <p:spTgt spid="109571">
                                            <p:txEl>
                                              <p:pRg st="4" end="4"/>
                                            </p:txEl>
                                          </p:spTgt>
                                        </p:tgtEl>
                                      </p:cBhvr>
                                    </p:animEffect>
                                  </p:childTnLst>
                                </p:cTn>
                              </p:par>
                              <p:par>
                                <p:cTn id="19" presetID="22" presetClass="entr" presetSubtype="8" fill="hold" nodeType="withEffect">
                                  <p:stCondLst>
                                    <p:cond delay="0"/>
                                  </p:stCondLst>
                                  <p:childTnLst>
                                    <p:set>
                                      <p:cBhvr>
                                        <p:cTn id="20" dur="1" fill="hold">
                                          <p:stCondLst>
                                            <p:cond delay="0"/>
                                          </p:stCondLst>
                                        </p:cTn>
                                        <p:tgtEl>
                                          <p:spTgt spid="109571">
                                            <p:txEl>
                                              <p:pRg st="5" end="5"/>
                                            </p:txEl>
                                          </p:spTgt>
                                        </p:tgtEl>
                                        <p:attrNameLst>
                                          <p:attrName>style.visibility</p:attrName>
                                        </p:attrNameLst>
                                      </p:cBhvr>
                                      <p:to>
                                        <p:strVal val="visible"/>
                                      </p:to>
                                    </p:set>
                                    <p:animEffect transition="in" filter="wipe(left)">
                                      <p:cBhvr>
                                        <p:cTn id="21" dur="500"/>
                                        <p:tgtEl>
                                          <p:spTgt spid="109571">
                                            <p:txEl>
                                              <p:pRg st="5" end="5"/>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109571">
                                            <p:txEl>
                                              <p:pRg st="6" end="6"/>
                                            </p:txEl>
                                          </p:spTgt>
                                        </p:tgtEl>
                                        <p:attrNameLst>
                                          <p:attrName>style.visibility</p:attrName>
                                        </p:attrNameLst>
                                      </p:cBhvr>
                                      <p:to>
                                        <p:strVal val="visible"/>
                                      </p:to>
                                    </p:set>
                                    <p:animEffect transition="in" filter="wipe(left)">
                                      <p:cBhvr>
                                        <p:cTn id="26" dur="500"/>
                                        <p:tgtEl>
                                          <p:spTgt spid="109571">
                                            <p:txEl>
                                              <p:pRg st="6" end="6"/>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109571">
                                            <p:txEl>
                                              <p:pRg st="7" end="7"/>
                                            </p:txEl>
                                          </p:spTgt>
                                        </p:tgtEl>
                                        <p:attrNameLst>
                                          <p:attrName>style.visibility</p:attrName>
                                        </p:attrNameLst>
                                      </p:cBhvr>
                                      <p:to>
                                        <p:strVal val="visible"/>
                                      </p:to>
                                    </p:set>
                                    <p:animEffect transition="in" filter="wipe(left)">
                                      <p:cBhvr>
                                        <p:cTn id="31" dur="500"/>
                                        <p:tgtEl>
                                          <p:spTgt spid="109571">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109571">
                                            <p:txEl>
                                              <p:pRg st="8" end="8"/>
                                            </p:txEl>
                                          </p:spTgt>
                                        </p:tgtEl>
                                        <p:attrNameLst>
                                          <p:attrName>style.visibility</p:attrName>
                                        </p:attrNameLst>
                                      </p:cBhvr>
                                      <p:to>
                                        <p:strVal val="visible"/>
                                      </p:to>
                                    </p:set>
                                    <p:animEffect transition="in" filter="wipe(left)">
                                      <p:cBhvr>
                                        <p:cTn id="36" dur="500"/>
                                        <p:tgtEl>
                                          <p:spTgt spid="10957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320937" y="762000"/>
            <a:ext cx="7756263" cy="1054250"/>
          </a:xfrm>
        </p:spPr>
        <p:txBody>
          <a:bodyPr>
            <a:normAutofit/>
          </a:bodyPr>
          <a:lstStyle/>
          <a:p>
            <a:r>
              <a:rPr lang="en-US" dirty="0" smtClean="0"/>
              <a:t>Manifest Destiny &amp; Foreign Affairs</a:t>
            </a:r>
            <a:endParaRPr lang="en-US" dirty="0"/>
          </a:p>
        </p:txBody>
      </p:sp>
      <p:sp>
        <p:nvSpPr>
          <p:cNvPr id="109571" name="Rectangle 3"/>
          <p:cNvSpPr>
            <a:spLocks noGrp="1" noChangeArrowheads="1"/>
          </p:cNvSpPr>
          <p:nvPr>
            <p:ph idx="1"/>
          </p:nvPr>
        </p:nvSpPr>
        <p:spPr>
          <a:xfrm>
            <a:off x="586922" y="2057400"/>
            <a:ext cx="7563788" cy="4648200"/>
          </a:xfrm>
        </p:spPr>
        <p:txBody>
          <a:bodyPr>
            <a:normAutofit/>
          </a:bodyPr>
          <a:lstStyle/>
          <a:p>
            <a:pPr lvl="1"/>
            <a:r>
              <a:rPr lang="en-US" sz="2200" dirty="0"/>
              <a:t>F</a:t>
            </a:r>
            <a:r>
              <a:rPr lang="en-US" sz="2200" dirty="0" smtClean="0"/>
              <a:t>our </a:t>
            </a:r>
            <a:r>
              <a:rPr lang="en-US" sz="2200" dirty="0"/>
              <a:t>regions </a:t>
            </a:r>
            <a:r>
              <a:rPr lang="en-US" sz="2200" dirty="0" smtClean="0"/>
              <a:t>where </a:t>
            </a:r>
            <a:r>
              <a:rPr lang="en-US" sz="2200" dirty="0"/>
              <a:t>American missionaries </a:t>
            </a:r>
            <a:r>
              <a:rPr lang="en-US" sz="2200" dirty="0" smtClean="0"/>
              <a:t>were active</a:t>
            </a:r>
            <a:r>
              <a:rPr lang="en-US" sz="2200" dirty="0"/>
              <a:t>:</a:t>
            </a:r>
          </a:p>
          <a:p>
            <a:pPr lvl="2"/>
            <a:r>
              <a:rPr lang="en-US" dirty="0"/>
              <a:t>China</a:t>
            </a:r>
          </a:p>
          <a:p>
            <a:pPr lvl="2"/>
            <a:r>
              <a:rPr lang="en-US" dirty="0"/>
              <a:t>Ottoman </a:t>
            </a:r>
            <a:r>
              <a:rPr lang="en-US" dirty="0" smtClean="0"/>
              <a:t>Empire (Middle East)</a:t>
            </a:r>
          </a:p>
          <a:p>
            <a:pPr lvl="2"/>
            <a:r>
              <a:rPr lang="en-US" dirty="0" smtClean="0"/>
              <a:t>Africa</a:t>
            </a:r>
            <a:endParaRPr lang="en-US" dirty="0"/>
          </a:p>
          <a:p>
            <a:pPr lvl="2"/>
            <a:r>
              <a:rPr lang="en-US" dirty="0"/>
              <a:t>Hawaii</a:t>
            </a:r>
          </a:p>
          <a:p>
            <a:pPr lvl="1"/>
            <a:endParaRPr lang="en-US" sz="2200" dirty="0" smtClean="0"/>
          </a:p>
          <a:p>
            <a:pPr lvl="1"/>
            <a:endParaRPr lang="en-US" sz="2200" dirty="0"/>
          </a:p>
          <a:p>
            <a:pPr lvl="1"/>
            <a:endParaRPr lang="en-US" sz="2200" dirty="0" smtClean="0"/>
          </a:p>
          <a:p>
            <a:pPr lvl="1"/>
            <a:endParaRPr lang="en-US" sz="2200" dirty="0" smtClean="0"/>
          </a:p>
          <a:p>
            <a:pPr lvl="1"/>
            <a:r>
              <a:rPr lang="en-US" sz="2200" dirty="0" smtClean="0"/>
              <a:t>Missionaries </a:t>
            </a:r>
            <a:r>
              <a:rPr lang="en-US" sz="2200" dirty="0"/>
              <a:t>became facilitators and agents of American foreign expansion </a:t>
            </a:r>
            <a:r>
              <a:rPr lang="en-US" sz="2200" i="1" dirty="0"/>
              <a:t>and</a:t>
            </a:r>
            <a:r>
              <a:rPr lang="en-US" sz="2200" dirty="0"/>
              <a:t> </a:t>
            </a:r>
            <a:r>
              <a:rPr lang="en-US" sz="2200" dirty="0" smtClean="0"/>
              <a:t>imperialism</a:t>
            </a:r>
            <a:endParaRPr lang="en-US" sz="2200" dirty="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iram Bingham 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4722" y="2570994"/>
            <a:ext cx="1927678" cy="276300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057400" y="4350603"/>
            <a:ext cx="4038600" cy="830997"/>
          </a:xfrm>
          <a:prstGeom prst="rect">
            <a:avLst/>
          </a:prstGeom>
        </p:spPr>
        <p:style>
          <a:lnRef idx="0">
            <a:scrgbClr r="0" g="0" b="0"/>
          </a:lnRef>
          <a:fillRef idx="1003">
            <a:schemeClr val="lt2"/>
          </a:fillRef>
          <a:effectRef idx="0">
            <a:scrgbClr r="0" g="0" b="0"/>
          </a:effectRef>
          <a:fontRef idx="major"/>
        </p:style>
        <p:txBody>
          <a:bodyPr wrap="square" rtlCol="0">
            <a:spAutoFit/>
          </a:bodyPr>
          <a:lstStyle/>
          <a:p>
            <a:pPr algn="ctr"/>
            <a:r>
              <a:rPr lang="en-US" sz="1600" dirty="0" smtClean="0">
                <a:solidFill>
                  <a:schemeClr val="bg1"/>
                </a:solidFill>
                <a:latin typeface="+mn-lt"/>
              </a:rPr>
              <a:t>Hiram Bingham</a:t>
            </a:r>
          </a:p>
          <a:p>
            <a:pPr algn="ctr"/>
            <a:r>
              <a:rPr lang="en-US" sz="1600" dirty="0" smtClean="0">
                <a:solidFill>
                  <a:schemeClr val="bg1"/>
                </a:solidFill>
                <a:latin typeface="+mn-lt"/>
              </a:rPr>
              <a:t>Lead American Missionary Group </a:t>
            </a:r>
            <a:br>
              <a:rPr lang="en-US" sz="1600" dirty="0" smtClean="0">
                <a:solidFill>
                  <a:schemeClr val="bg1"/>
                </a:solidFill>
                <a:latin typeface="+mn-lt"/>
              </a:rPr>
            </a:br>
            <a:r>
              <a:rPr lang="en-US" sz="1600" dirty="0" smtClean="0">
                <a:solidFill>
                  <a:schemeClr val="bg1"/>
                </a:solidFill>
                <a:latin typeface="+mn-lt"/>
              </a:rPr>
              <a:t>which introduced Christianity to Hawaii</a:t>
            </a:r>
            <a:endParaRPr lang="en-US" sz="1600" dirty="0">
              <a:solidFill>
                <a:schemeClr val="bg1"/>
              </a:solidFill>
              <a:latin typeface="+mn-lt"/>
            </a:endParaRPr>
          </a:p>
        </p:txBody>
      </p:sp>
    </p:spTree>
    <p:extLst>
      <p:ext uri="{BB962C8B-B14F-4D97-AF65-F5344CB8AC3E}">
        <p14:creationId xmlns:p14="http://schemas.microsoft.com/office/powerpoint/2010/main" val="1167595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invX="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2" end="2"/>
                                            </p:txEl>
                                          </p:spTgt>
                                        </p:tgtEl>
                                        <p:attrNameLst>
                                          <p:attrName>style.visibility</p:attrName>
                                        </p:attrNameLst>
                                      </p:cBhvr>
                                      <p:to>
                                        <p:strVal val="visible"/>
                                      </p:to>
                                    </p:set>
                                    <p:animEffect transition="in" filter="wipe(left)">
                                      <p:cBhvr>
                                        <p:cTn id="12" dur="500"/>
                                        <p:tgtEl>
                                          <p:spTgt spid="10957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9571">
                                            <p:txEl>
                                              <p:pRg st="3" end="3"/>
                                            </p:txEl>
                                          </p:spTgt>
                                        </p:tgtEl>
                                        <p:attrNameLst>
                                          <p:attrName>style.visibility</p:attrName>
                                        </p:attrNameLst>
                                      </p:cBhvr>
                                      <p:to>
                                        <p:strVal val="visible"/>
                                      </p:to>
                                    </p:set>
                                    <p:animEffect transition="in" filter="wipe(left)">
                                      <p:cBhvr>
                                        <p:cTn id="17" dur="500"/>
                                        <p:tgtEl>
                                          <p:spTgt spid="109571">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09571">
                                            <p:txEl>
                                              <p:pRg st="4" end="4"/>
                                            </p:txEl>
                                          </p:spTgt>
                                        </p:tgtEl>
                                        <p:attrNameLst>
                                          <p:attrName>style.visibility</p:attrName>
                                        </p:attrNameLst>
                                      </p:cBhvr>
                                      <p:to>
                                        <p:strVal val="visible"/>
                                      </p:to>
                                    </p:set>
                                    <p:animEffect transition="in" filter="wipe(left)">
                                      <p:cBhvr>
                                        <p:cTn id="22" dur="500"/>
                                        <p:tgtEl>
                                          <p:spTgt spid="109571">
                                            <p:txEl>
                                              <p:pRg st="4" end="4"/>
                                            </p:txEl>
                                          </p:spTgt>
                                        </p:tgtEl>
                                      </p:cBhvr>
                                    </p:animEffect>
                                  </p:childTnLst>
                                </p:cTn>
                              </p:par>
                            </p:childTnLst>
                          </p:cTn>
                        </p:par>
                        <p:par>
                          <p:cTn id="23" fill="hold">
                            <p:stCondLst>
                              <p:cond delay="500"/>
                            </p:stCondLst>
                            <p:childTnLst>
                              <p:par>
                                <p:cTn id="24" presetID="22" presetClass="entr" presetSubtype="2" fill="hold" nodeType="afterEffect">
                                  <p:stCondLst>
                                    <p:cond delay="0"/>
                                  </p:stCondLst>
                                  <p:childTnLst>
                                    <p:set>
                                      <p:cBhvr>
                                        <p:cTn id="25" dur="1" fill="hold">
                                          <p:stCondLst>
                                            <p:cond delay="0"/>
                                          </p:stCondLst>
                                        </p:cTn>
                                        <p:tgtEl>
                                          <p:spTgt spid="4098"/>
                                        </p:tgtEl>
                                        <p:attrNameLst>
                                          <p:attrName>style.visibility</p:attrName>
                                        </p:attrNameLst>
                                      </p:cBhvr>
                                      <p:to>
                                        <p:strVal val="visible"/>
                                      </p:to>
                                    </p:set>
                                    <p:animEffect transition="in" filter="wipe(right)">
                                      <p:cBhvr>
                                        <p:cTn id="26" dur="500"/>
                                        <p:tgtEl>
                                          <p:spTgt spid="4098"/>
                                        </p:tgtEl>
                                      </p:cBhvr>
                                    </p:animEffect>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09571">
                                            <p:txEl>
                                              <p:pRg st="9" end="9"/>
                                            </p:txEl>
                                          </p:spTgt>
                                        </p:tgtEl>
                                        <p:attrNameLst>
                                          <p:attrName>style.visibility</p:attrName>
                                        </p:attrNameLst>
                                      </p:cBhvr>
                                      <p:to>
                                        <p:strVal val="visible"/>
                                      </p:to>
                                    </p:set>
                                    <p:animEffect transition="in" filter="wipe(left)">
                                      <p:cBhvr>
                                        <p:cTn id="35" dur="500"/>
                                        <p:tgtEl>
                                          <p:spTgt spid="10957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244737" y="762000"/>
            <a:ext cx="7756263" cy="1054250"/>
          </a:xfrm>
        </p:spPr>
        <p:txBody>
          <a:bodyPr>
            <a:normAutofit/>
          </a:bodyPr>
          <a:lstStyle/>
          <a:p>
            <a:r>
              <a:rPr lang="en-US" dirty="0" smtClean="0"/>
              <a:t>Manifest Destiny &amp; the Middle East</a:t>
            </a:r>
            <a:endParaRPr lang="en-US" dirty="0"/>
          </a:p>
        </p:txBody>
      </p:sp>
      <p:sp>
        <p:nvSpPr>
          <p:cNvPr id="109571" name="Rectangle 3"/>
          <p:cNvSpPr>
            <a:spLocks noGrp="1" noChangeArrowheads="1"/>
          </p:cNvSpPr>
          <p:nvPr>
            <p:ph idx="1"/>
          </p:nvPr>
        </p:nvSpPr>
        <p:spPr>
          <a:xfrm>
            <a:off x="510722" y="1981200"/>
            <a:ext cx="7563788" cy="4648200"/>
          </a:xfrm>
        </p:spPr>
        <p:txBody>
          <a:bodyPr>
            <a:normAutofit/>
          </a:bodyPr>
          <a:lstStyle/>
          <a:p>
            <a:r>
              <a:rPr lang="en-US" dirty="0" smtClean="0"/>
              <a:t>Middle East</a:t>
            </a:r>
            <a:endParaRPr lang="en-US" dirty="0"/>
          </a:p>
          <a:p>
            <a:pPr lvl="1"/>
            <a:r>
              <a:rPr lang="en-US" dirty="0" smtClean="0"/>
              <a:t>Place of trade and American commerce</a:t>
            </a:r>
          </a:p>
          <a:p>
            <a:pPr lvl="1"/>
            <a:r>
              <a:rPr lang="en-US" dirty="0" smtClean="0"/>
              <a:t>Place of deep religious interest to Americans</a:t>
            </a:r>
          </a:p>
          <a:p>
            <a:pPr lvl="1"/>
            <a:r>
              <a:rPr lang="en-US" dirty="0" smtClean="0"/>
              <a:t>Logical place of missions focus:</a:t>
            </a:r>
          </a:p>
          <a:p>
            <a:pPr lvl="2"/>
            <a:r>
              <a:rPr lang="en-US" dirty="0" smtClean="0"/>
              <a:t>Under Muslim domination since Crusades</a:t>
            </a:r>
          </a:p>
          <a:p>
            <a:pPr lvl="2"/>
            <a:r>
              <a:rPr lang="en-US" dirty="0" smtClean="0"/>
              <a:t>Return to Christian and Jewish control</a:t>
            </a:r>
          </a:p>
          <a:p>
            <a:pPr lvl="2"/>
            <a:r>
              <a:rPr lang="en-US" dirty="0" smtClean="0"/>
              <a:t>Restoration and return of Jews to Israel</a:t>
            </a:r>
          </a:p>
          <a:p>
            <a:pPr lvl="1"/>
            <a:r>
              <a:rPr lang="en-US" dirty="0" smtClean="0"/>
              <a:t>1885-1895 missions in the Middle East</a:t>
            </a:r>
          </a:p>
          <a:p>
            <a:pPr lvl="2"/>
            <a:r>
              <a:rPr lang="en-US" dirty="0" smtClean="0"/>
              <a:t>Missions budgets expanded sevenfold to support  . . .  </a:t>
            </a:r>
          </a:p>
          <a:p>
            <a:pPr lvl="2"/>
            <a:r>
              <a:rPr lang="en-US" dirty="0" smtClean="0"/>
              <a:t>400 schools</a:t>
            </a:r>
          </a:p>
          <a:p>
            <a:pPr lvl="2"/>
            <a:r>
              <a:rPr lang="en-US" dirty="0" smtClean="0"/>
              <a:t>9 colleges</a:t>
            </a:r>
          </a:p>
          <a:p>
            <a:pPr lvl="2"/>
            <a:r>
              <a:rPr lang="en-US" dirty="0" smtClean="0"/>
              <a:t>9 hospitals</a:t>
            </a:r>
          </a:p>
          <a:p>
            <a:pPr lvl="2"/>
            <a:r>
              <a:rPr lang="en-US" dirty="0" smtClean="0"/>
              <a:t>Newspapers, journals, presses</a:t>
            </a:r>
          </a:p>
          <a:p>
            <a:pPr lvl="1"/>
            <a:endParaRPr lang="en-US" dirty="0"/>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566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1" end="1"/>
                                            </p:txEl>
                                          </p:spTgt>
                                        </p:tgtEl>
                                        <p:attrNameLst>
                                          <p:attrName>style.visibility</p:attrName>
                                        </p:attrNameLst>
                                      </p:cBhvr>
                                      <p:to>
                                        <p:strVal val="visible"/>
                                      </p:to>
                                    </p:set>
                                    <p:animEffect transition="in" filter="wipe(left)">
                                      <p:cBhvr>
                                        <p:cTn id="7" dur="500"/>
                                        <p:tgtEl>
                                          <p:spTgt spid="109571">
                                            <p:txEl>
                                              <p:pRg st="1" end="1"/>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9571">
                                            <p:txEl>
                                              <p:pRg st="2" end="2"/>
                                            </p:txEl>
                                          </p:spTgt>
                                        </p:tgtEl>
                                        <p:attrNameLst>
                                          <p:attrName>style.visibility</p:attrName>
                                        </p:attrNameLst>
                                      </p:cBhvr>
                                      <p:to>
                                        <p:strVal val="visible"/>
                                      </p:to>
                                    </p:set>
                                    <p:animEffect transition="in" filter="wipe(left)">
                                      <p:cBhvr>
                                        <p:cTn id="11" dur="500"/>
                                        <p:tgtEl>
                                          <p:spTgt spid="109571">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nodeType="clickEffect">
                                  <p:stCondLst>
                                    <p:cond delay="0"/>
                                  </p:stCondLst>
                                  <p:childTnLst>
                                    <p:set>
                                      <p:cBhvr>
                                        <p:cTn id="15" dur="1" fill="hold">
                                          <p:stCondLst>
                                            <p:cond delay="0"/>
                                          </p:stCondLst>
                                        </p:cTn>
                                        <p:tgtEl>
                                          <p:spTgt spid="109571">
                                            <p:txEl>
                                              <p:pRg st="3" end="3"/>
                                            </p:txEl>
                                          </p:spTgt>
                                        </p:tgtEl>
                                        <p:attrNameLst>
                                          <p:attrName>style.visibility</p:attrName>
                                        </p:attrNameLst>
                                      </p:cBhvr>
                                      <p:to>
                                        <p:strVal val="visible"/>
                                      </p:to>
                                    </p:set>
                                    <p:animEffect transition="in" filter="wipe(left)">
                                      <p:cBhvr>
                                        <p:cTn id="16" dur="500"/>
                                        <p:tgtEl>
                                          <p:spTgt spid="109571">
                                            <p:txEl>
                                              <p:pRg st="3" end="3"/>
                                            </p:txEl>
                                          </p:spTgt>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109571">
                                            <p:txEl>
                                              <p:pRg st="4" end="4"/>
                                            </p:txEl>
                                          </p:spTgt>
                                        </p:tgtEl>
                                        <p:attrNameLst>
                                          <p:attrName>style.visibility</p:attrName>
                                        </p:attrNameLst>
                                      </p:cBhvr>
                                      <p:to>
                                        <p:strVal val="visible"/>
                                      </p:to>
                                    </p:set>
                                    <p:animEffect transition="in" filter="wipe(left)">
                                      <p:cBhvr>
                                        <p:cTn id="20" dur="500"/>
                                        <p:tgtEl>
                                          <p:spTgt spid="109571">
                                            <p:txEl>
                                              <p:pRg st="4" end="4"/>
                                            </p:txEl>
                                          </p:spTgt>
                                        </p:tgtEl>
                                      </p:cBhvr>
                                    </p:animEffect>
                                  </p:childTnLst>
                                </p:cTn>
                              </p:par>
                            </p:childTnLst>
                          </p:cTn>
                        </p:par>
                        <p:par>
                          <p:cTn id="21" fill="hold">
                            <p:stCondLst>
                              <p:cond delay="1000"/>
                            </p:stCondLst>
                            <p:childTnLst>
                              <p:par>
                                <p:cTn id="22" presetID="22" presetClass="entr" presetSubtype="8" fill="hold" nodeType="afterEffect">
                                  <p:stCondLst>
                                    <p:cond delay="0"/>
                                  </p:stCondLst>
                                  <p:childTnLst>
                                    <p:set>
                                      <p:cBhvr>
                                        <p:cTn id="23" dur="1" fill="hold">
                                          <p:stCondLst>
                                            <p:cond delay="0"/>
                                          </p:stCondLst>
                                        </p:cTn>
                                        <p:tgtEl>
                                          <p:spTgt spid="109571">
                                            <p:txEl>
                                              <p:pRg st="5" end="5"/>
                                            </p:txEl>
                                          </p:spTgt>
                                        </p:tgtEl>
                                        <p:attrNameLst>
                                          <p:attrName>style.visibility</p:attrName>
                                        </p:attrNameLst>
                                      </p:cBhvr>
                                      <p:to>
                                        <p:strVal val="visible"/>
                                      </p:to>
                                    </p:set>
                                    <p:animEffect transition="in" filter="wipe(left)">
                                      <p:cBhvr>
                                        <p:cTn id="24" dur="500"/>
                                        <p:tgtEl>
                                          <p:spTgt spid="109571">
                                            <p:txEl>
                                              <p:pRg st="5" end="5"/>
                                            </p:txEl>
                                          </p:spTgt>
                                        </p:tgtEl>
                                      </p:cBhvr>
                                    </p:animEffect>
                                  </p:childTnLst>
                                </p:cTn>
                              </p:par>
                            </p:childTnLst>
                          </p:cTn>
                        </p:par>
                        <p:par>
                          <p:cTn id="25" fill="hold">
                            <p:stCondLst>
                              <p:cond delay="1500"/>
                            </p:stCondLst>
                            <p:childTnLst>
                              <p:par>
                                <p:cTn id="26" presetID="22" presetClass="entr" presetSubtype="8" fill="hold" nodeType="afterEffect">
                                  <p:stCondLst>
                                    <p:cond delay="0"/>
                                  </p:stCondLst>
                                  <p:childTnLst>
                                    <p:set>
                                      <p:cBhvr>
                                        <p:cTn id="27" dur="1" fill="hold">
                                          <p:stCondLst>
                                            <p:cond delay="0"/>
                                          </p:stCondLst>
                                        </p:cTn>
                                        <p:tgtEl>
                                          <p:spTgt spid="109571">
                                            <p:txEl>
                                              <p:pRg st="6" end="6"/>
                                            </p:txEl>
                                          </p:spTgt>
                                        </p:tgtEl>
                                        <p:attrNameLst>
                                          <p:attrName>style.visibility</p:attrName>
                                        </p:attrNameLst>
                                      </p:cBhvr>
                                      <p:to>
                                        <p:strVal val="visible"/>
                                      </p:to>
                                    </p:set>
                                    <p:animEffect transition="in" filter="wipe(left)">
                                      <p:cBhvr>
                                        <p:cTn id="28" dur="500"/>
                                        <p:tgtEl>
                                          <p:spTgt spid="109571">
                                            <p:txEl>
                                              <p:pRg st="6" end="6"/>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8" fill="hold" nodeType="clickEffect">
                                  <p:stCondLst>
                                    <p:cond delay="0"/>
                                  </p:stCondLst>
                                  <p:childTnLst>
                                    <p:set>
                                      <p:cBhvr>
                                        <p:cTn id="32" dur="1" fill="hold">
                                          <p:stCondLst>
                                            <p:cond delay="0"/>
                                          </p:stCondLst>
                                        </p:cTn>
                                        <p:tgtEl>
                                          <p:spTgt spid="109571">
                                            <p:txEl>
                                              <p:pRg st="7" end="7"/>
                                            </p:txEl>
                                          </p:spTgt>
                                        </p:tgtEl>
                                        <p:attrNameLst>
                                          <p:attrName>style.visibility</p:attrName>
                                        </p:attrNameLst>
                                      </p:cBhvr>
                                      <p:to>
                                        <p:strVal val="visible"/>
                                      </p:to>
                                    </p:set>
                                    <p:animEffect transition="in" filter="wipe(left)">
                                      <p:cBhvr>
                                        <p:cTn id="33" dur="500"/>
                                        <p:tgtEl>
                                          <p:spTgt spid="109571">
                                            <p:txEl>
                                              <p:pRg st="7" end="7"/>
                                            </p:txEl>
                                          </p:spTgt>
                                        </p:tgtEl>
                                      </p:cBhvr>
                                    </p:animEffect>
                                  </p:childTnLst>
                                </p:cTn>
                              </p:par>
                            </p:childTnLst>
                          </p:cTn>
                        </p:par>
                        <p:par>
                          <p:cTn id="34" fill="hold">
                            <p:stCondLst>
                              <p:cond delay="500"/>
                            </p:stCondLst>
                            <p:childTnLst>
                              <p:par>
                                <p:cTn id="35" presetID="22" presetClass="entr" presetSubtype="8" fill="hold" nodeType="afterEffect">
                                  <p:stCondLst>
                                    <p:cond delay="0"/>
                                  </p:stCondLst>
                                  <p:childTnLst>
                                    <p:set>
                                      <p:cBhvr>
                                        <p:cTn id="36" dur="1" fill="hold">
                                          <p:stCondLst>
                                            <p:cond delay="0"/>
                                          </p:stCondLst>
                                        </p:cTn>
                                        <p:tgtEl>
                                          <p:spTgt spid="109571">
                                            <p:txEl>
                                              <p:pRg st="8" end="8"/>
                                            </p:txEl>
                                          </p:spTgt>
                                        </p:tgtEl>
                                        <p:attrNameLst>
                                          <p:attrName>style.visibility</p:attrName>
                                        </p:attrNameLst>
                                      </p:cBhvr>
                                      <p:to>
                                        <p:strVal val="visible"/>
                                      </p:to>
                                    </p:set>
                                    <p:animEffect transition="in" filter="wipe(left)">
                                      <p:cBhvr>
                                        <p:cTn id="37" dur="500"/>
                                        <p:tgtEl>
                                          <p:spTgt spid="109571">
                                            <p:txEl>
                                              <p:pRg st="8" end="8"/>
                                            </p:txEl>
                                          </p:spTgt>
                                        </p:tgtEl>
                                      </p:cBhvr>
                                    </p:animEffect>
                                  </p:childTnLst>
                                </p:cTn>
                              </p:par>
                            </p:childTnLst>
                          </p:cTn>
                        </p:par>
                        <p:par>
                          <p:cTn id="38" fill="hold">
                            <p:stCondLst>
                              <p:cond delay="1000"/>
                            </p:stCondLst>
                            <p:childTnLst>
                              <p:par>
                                <p:cTn id="39" presetID="22" presetClass="entr" presetSubtype="8" fill="hold" nodeType="afterEffect">
                                  <p:stCondLst>
                                    <p:cond delay="0"/>
                                  </p:stCondLst>
                                  <p:childTnLst>
                                    <p:set>
                                      <p:cBhvr>
                                        <p:cTn id="40" dur="1" fill="hold">
                                          <p:stCondLst>
                                            <p:cond delay="0"/>
                                          </p:stCondLst>
                                        </p:cTn>
                                        <p:tgtEl>
                                          <p:spTgt spid="109571">
                                            <p:txEl>
                                              <p:pRg st="9" end="9"/>
                                            </p:txEl>
                                          </p:spTgt>
                                        </p:tgtEl>
                                        <p:attrNameLst>
                                          <p:attrName>style.visibility</p:attrName>
                                        </p:attrNameLst>
                                      </p:cBhvr>
                                      <p:to>
                                        <p:strVal val="visible"/>
                                      </p:to>
                                    </p:set>
                                    <p:animEffect transition="in" filter="wipe(left)">
                                      <p:cBhvr>
                                        <p:cTn id="41" dur="500"/>
                                        <p:tgtEl>
                                          <p:spTgt spid="109571">
                                            <p:txEl>
                                              <p:pRg st="9" end="9"/>
                                            </p:txEl>
                                          </p:spTgt>
                                        </p:tgtEl>
                                      </p:cBhvr>
                                    </p:animEffect>
                                  </p:childTnLst>
                                </p:cTn>
                              </p:par>
                            </p:childTnLst>
                          </p:cTn>
                        </p:par>
                        <p:par>
                          <p:cTn id="42" fill="hold">
                            <p:stCondLst>
                              <p:cond delay="1500"/>
                            </p:stCondLst>
                            <p:childTnLst>
                              <p:par>
                                <p:cTn id="43" presetID="22" presetClass="entr" presetSubtype="8" fill="hold" nodeType="afterEffect">
                                  <p:stCondLst>
                                    <p:cond delay="0"/>
                                  </p:stCondLst>
                                  <p:childTnLst>
                                    <p:set>
                                      <p:cBhvr>
                                        <p:cTn id="44" dur="1" fill="hold">
                                          <p:stCondLst>
                                            <p:cond delay="0"/>
                                          </p:stCondLst>
                                        </p:cTn>
                                        <p:tgtEl>
                                          <p:spTgt spid="109571">
                                            <p:txEl>
                                              <p:pRg st="10" end="10"/>
                                            </p:txEl>
                                          </p:spTgt>
                                        </p:tgtEl>
                                        <p:attrNameLst>
                                          <p:attrName>style.visibility</p:attrName>
                                        </p:attrNameLst>
                                      </p:cBhvr>
                                      <p:to>
                                        <p:strVal val="visible"/>
                                      </p:to>
                                    </p:set>
                                    <p:animEffect transition="in" filter="wipe(left)">
                                      <p:cBhvr>
                                        <p:cTn id="45" dur="500"/>
                                        <p:tgtEl>
                                          <p:spTgt spid="109571">
                                            <p:txEl>
                                              <p:pRg st="10" end="10"/>
                                            </p:txEl>
                                          </p:spTgt>
                                        </p:tgtEl>
                                      </p:cBhvr>
                                    </p:animEffect>
                                  </p:childTnLst>
                                </p:cTn>
                              </p:par>
                            </p:childTnLst>
                          </p:cTn>
                        </p:par>
                        <p:par>
                          <p:cTn id="46" fill="hold">
                            <p:stCondLst>
                              <p:cond delay="2000"/>
                            </p:stCondLst>
                            <p:childTnLst>
                              <p:par>
                                <p:cTn id="47" presetID="22" presetClass="entr" presetSubtype="8" fill="hold" nodeType="afterEffect">
                                  <p:stCondLst>
                                    <p:cond delay="0"/>
                                  </p:stCondLst>
                                  <p:childTnLst>
                                    <p:set>
                                      <p:cBhvr>
                                        <p:cTn id="48" dur="1" fill="hold">
                                          <p:stCondLst>
                                            <p:cond delay="0"/>
                                          </p:stCondLst>
                                        </p:cTn>
                                        <p:tgtEl>
                                          <p:spTgt spid="109571">
                                            <p:txEl>
                                              <p:pRg st="11" end="11"/>
                                            </p:txEl>
                                          </p:spTgt>
                                        </p:tgtEl>
                                        <p:attrNameLst>
                                          <p:attrName>style.visibility</p:attrName>
                                        </p:attrNameLst>
                                      </p:cBhvr>
                                      <p:to>
                                        <p:strVal val="visible"/>
                                      </p:to>
                                    </p:set>
                                    <p:animEffect transition="in" filter="wipe(left)">
                                      <p:cBhvr>
                                        <p:cTn id="49" dur="500"/>
                                        <p:tgtEl>
                                          <p:spTgt spid="109571">
                                            <p:txEl>
                                              <p:pRg st="11" end="11"/>
                                            </p:txEl>
                                          </p:spTgt>
                                        </p:tgtEl>
                                      </p:cBhvr>
                                    </p:animEffect>
                                  </p:childTnLst>
                                </p:cTn>
                              </p:par>
                            </p:childTnLst>
                          </p:cTn>
                        </p:par>
                        <p:par>
                          <p:cTn id="50" fill="hold">
                            <p:stCondLst>
                              <p:cond delay="2500"/>
                            </p:stCondLst>
                            <p:childTnLst>
                              <p:par>
                                <p:cTn id="51" presetID="22" presetClass="entr" presetSubtype="8" fill="hold" nodeType="afterEffect">
                                  <p:stCondLst>
                                    <p:cond delay="0"/>
                                  </p:stCondLst>
                                  <p:childTnLst>
                                    <p:set>
                                      <p:cBhvr>
                                        <p:cTn id="52" dur="1" fill="hold">
                                          <p:stCondLst>
                                            <p:cond delay="0"/>
                                          </p:stCondLst>
                                        </p:cTn>
                                        <p:tgtEl>
                                          <p:spTgt spid="109571">
                                            <p:txEl>
                                              <p:pRg st="12" end="12"/>
                                            </p:txEl>
                                          </p:spTgt>
                                        </p:tgtEl>
                                        <p:attrNameLst>
                                          <p:attrName>style.visibility</p:attrName>
                                        </p:attrNameLst>
                                      </p:cBhvr>
                                      <p:to>
                                        <p:strVal val="visible"/>
                                      </p:to>
                                    </p:set>
                                    <p:animEffect transition="in" filter="wipe(left)">
                                      <p:cBhvr>
                                        <p:cTn id="53" dur="500"/>
                                        <p:tgtEl>
                                          <p:spTgt spid="109571">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074" name="Picture 2" descr="http://upload.wikimedia.org/wikipedia/commons/d/de/AmericanColon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63114"/>
            <a:ext cx="5029200" cy="341828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74589" y="3429000"/>
            <a:ext cx="3768811" cy="584775"/>
          </a:xfrm>
          <a:prstGeom prst="rect">
            <a:avLst/>
          </a:prstGeom>
        </p:spPr>
        <p:style>
          <a:lnRef idx="0">
            <a:scrgbClr r="0" g="0" b="0"/>
          </a:lnRef>
          <a:fillRef idx="1003">
            <a:schemeClr val="lt2"/>
          </a:fillRef>
          <a:effectRef idx="0">
            <a:scrgbClr r="0" g="0" b="0"/>
          </a:effectRef>
          <a:fontRef idx="major"/>
        </p:style>
        <p:txBody>
          <a:bodyPr wrap="square" rtlCol="0">
            <a:spAutoFit/>
          </a:bodyPr>
          <a:lstStyle/>
          <a:p>
            <a:pPr algn="ctr"/>
            <a:r>
              <a:rPr lang="en-US" sz="1600" dirty="0" smtClean="0">
                <a:solidFill>
                  <a:schemeClr val="bg1"/>
                </a:solidFill>
                <a:latin typeface="+mn-lt"/>
              </a:rPr>
              <a:t>American Colony, Jerusalem (1881)</a:t>
            </a:r>
          </a:p>
          <a:p>
            <a:pPr algn="ctr"/>
            <a:r>
              <a:rPr lang="en-US" sz="1600" dirty="0" smtClean="0">
                <a:solidFill>
                  <a:schemeClr val="bg1"/>
                </a:solidFill>
                <a:latin typeface="+mn-lt"/>
              </a:rPr>
              <a:t>Anna &amp; Horatio </a:t>
            </a:r>
            <a:r>
              <a:rPr lang="en-US" sz="1600" dirty="0" err="1" smtClean="0">
                <a:solidFill>
                  <a:schemeClr val="bg1"/>
                </a:solidFill>
                <a:latin typeface="+mn-lt"/>
              </a:rPr>
              <a:t>Spafford</a:t>
            </a:r>
            <a:endParaRPr lang="en-US" sz="1600" dirty="0">
              <a:solidFill>
                <a:schemeClr val="bg1"/>
              </a:solidFill>
              <a:latin typeface="+mn-lt"/>
            </a:endParaRPr>
          </a:p>
        </p:txBody>
      </p:sp>
      <p:pic>
        <p:nvPicPr>
          <p:cNvPr id="3078" name="Picture 6" descr="http://www.habeeb.com/images/lebanon.photos/AUB/aub.beirut.lebanon.0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8200" y="2565870"/>
            <a:ext cx="4343400" cy="325755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4765107" y="5646003"/>
            <a:ext cx="4109197" cy="830997"/>
          </a:xfrm>
          <a:prstGeom prst="rect">
            <a:avLst/>
          </a:prstGeom>
        </p:spPr>
        <p:style>
          <a:lnRef idx="0">
            <a:scrgbClr r="0" g="0" b="0"/>
          </a:lnRef>
          <a:fillRef idx="1003">
            <a:schemeClr val="lt2"/>
          </a:fillRef>
          <a:effectRef idx="0">
            <a:scrgbClr r="0" g="0" b="0"/>
          </a:effectRef>
          <a:fontRef idx="major"/>
        </p:style>
        <p:txBody>
          <a:bodyPr wrap="square" rtlCol="0">
            <a:spAutoFit/>
          </a:bodyPr>
          <a:lstStyle/>
          <a:p>
            <a:pPr algn="ctr"/>
            <a:r>
              <a:rPr lang="en-US" sz="1600" dirty="0" smtClean="0">
                <a:solidFill>
                  <a:schemeClr val="bg1"/>
                </a:solidFill>
                <a:latin typeface="+mn-lt"/>
              </a:rPr>
              <a:t>Syrian Protestant College (1866)</a:t>
            </a:r>
          </a:p>
          <a:p>
            <a:pPr algn="ctr"/>
            <a:r>
              <a:rPr lang="en-US" sz="1600" dirty="0" smtClean="0">
                <a:solidFill>
                  <a:schemeClr val="bg1"/>
                </a:solidFill>
                <a:latin typeface="+mn-lt"/>
              </a:rPr>
              <a:t>American University of Beirut (1920)</a:t>
            </a:r>
          </a:p>
          <a:p>
            <a:pPr algn="ctr"/>
            <a:r>
              <a:rPr lang="en-US" sz="1600" dirty="0" smtClean="0">
                <a:solidFill>
                  <a:schemeClr val="bg1"/>
                </a:solidFill>
                <a:latin typeface="+mn-lt"/>
              </a:rPr>
              <a:t>Rev. Daniel Bliss</a:t>
            </a:r>
            <a:endParaRPr lang="en-US" sz="1600" dirty="0">
              <a:solidFill>
                <a:schemeClr val="bg1"/>
              </a:solidFill>
              <a:latin typeface="+mn-lt"/>
            </a:endParaRPr>
          </a:p>
        </p:txBody>
      </p:sp>
    </p:spTree>
    <p:extLst>
      <p:ext uri="{BB962C8B-B14F-4D97-AF65-F5344CB8AC3E}">
        <p14:creationId xmlns:p14="http://schemas.microsoft.com/office/powerpoint/2010/main" val="327230178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078"/>
                                        </p:tgtEl>
                                        <p:attrNameLst>
                                          <p:attrName>style.visibility</p:attrName>
                                        </p:attrNameLst>
                                      </p:cBhvr>
                                      <p:to>
                                        <p:strVal val="visible"/>
                                      </p:to>
                                    </p:set>
                                    <p:animEffect transition="in" filter="wipe(left)">
                                      <p:cBhvr>
                                        <p:cTn id="7" dur="500"/>
                                        <p:tgtEl>
                                          <p:spTgt spid="307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228600" y="762000"/>
            <a:ext cx="7756263" cy="1054250"/>
          </a:xfrm>
        </p:spPr>
        <p:txBody>
          <a:bodyPr>
            <a:normAutofit/>
          </a:bodyPr>
          <a:lstStyle/>
          <a:p>
            <a:r>
              <a:rPr lang="en-US" dirty="0" smtClean="0"/>
              <a:t>Manifest Destiny &amp; the Middle East</a:t>
            </a:r>
            <a:endParaRPr lang="en-US" dirty="0"/>
          </a:p>
        </p:txBody>
      </p:sp>
      <p:sp>
        <p:nvSpPr>
          <p:cNvPr id="109571" name="Rectangle 3"/>
          <p:cNvSpPr>
            <a:spLocks noGrp="1" noChangeArrowheads="1"/>
          </p:cNvSpPr>
          <p:nvPr>
            <p:ph idx="1"/>
          </p:nvPr>
        </p:nvSpPr>
        <p:spPr>
          <a:xfrm>
            <a:off x="1069490" y="2133600"/>
            <a:ext cx="6779110" cy="3810000"/>
          </a:xfrm>
        </p:spPr>
        <p:style>
          <a:lnRef idx="0">
            <a:scrgbClr r="0" g="0" b="0"/>
          </a:lnRef>
          <a:fillRef idx="1003">
            <a:schemeClr val="lt2"/>
          </a:fillRef>
          <a:effectRef idx="0">
            <a:scrgbClr r="0" g="0" b="0"/>
          </a:effectRef>
          <a:fontRef idx="major"/>
        </p:style>
        <p:txBody>
          <a:bodyPr>
            <a:normAutofit/>
          </a:bodyPr>
          <a:lstStyle/>
          <a:p>
            <a:endParaRPr lang="en-US" dirty="0" smtClean="0"/>
          </a:p>
          <a:p>
            <a:pPr marL="457200" lvl="1" indent="0" algn="ctr">
              <a:buNone/>
            </a:pPr>
            <a:r>
              <a:rPr lang="en-US" sz="2800" dirty="0" smtClean="0">
                <a:solidFill>
                  <a:schemeClr val="bg1"/>
                </a:solidFill>
                <a:effectLst>
                  <a:outerShdw blurRad="38100" dist="38100" dir="2700000" algn="tl">
                    <a:srgbClr val="000000">
                      <a:alpha val="43137"/>
                    </a:srgbClr>
                  </a:outerShdw>
                </a:effectLst>
              </a:rPr>
              <a:t>Missionaries and their supporting organizations became one of the primary influences in shaping American foreign policy in the </a:t>
            </a:r>
            <a:br>
              <a:rPr lang="en-US" sz="2800" dirty="0" smtClean="0">
                <a:solidFill>
                  <a:schemeClr val="bg1"/>
                </a:solidFill>
                <a:effectLst>
                  <a:outerShdw blurRad="38100" dist="38100" dir="2700000" algn="tl">
                    <a:srgbClr val="000000">
                      <a:alpha val="43137"/>
                    </a:srgbClr>
                  </a:outerShdw>
                </a:effectLst>
              </a:rPr>
            </a:br>
            <a:r>
              <a:rPr lang="en-US" sz="2800" dirty="0" smtClean="0">
                <a:solidFill>
                  <a:schemeClr val="bg1"/>
                </a:solidFill>
                <a:effectLst>
                  <a:outerShdw blurRad="38100" dist="38100" dir="2700000" algn="tl">
                    <a:srgbClr val="000000">
                      <a:alpha val="43137"/>
                    </a:srgbClr>
                  </a:outerShdw>
                </a:effectLst>
              </a:rPr>
              <a:t>Middle East – both abroad and </a:t>
            </a:r>
            <a:br>
              <a:rPr lang="en-US" sz="2800" dirty="0" smtClean="0">
                <a:solidFill>
                  <a:schemeClr val="bg1"/>
                </a:solidFill>
                <a:effectLst>
                  <a:outerShdw blurRad="38100" dist="38100" dir="2700000" algn="tl">
                    <a:srgbClr val="000000">
                      <a:alpha val="43137"/>
                    </a:srgbClr>
                  </a:outerShdw>
                </a:effectLst>
              </a:rPr>
            </a:br>
            <a:r>
              <a:rPr lang="en-US" sz="2800" dirty="0" smtClean="0">
                <a:solidFill>
                  <a:schemeClr val="bg1"/>
                </a:solidFill>
                <a:effectLst>
                  <a:outerShdw blurRad="38100" dist="38100" dir="2700000" algn="tl">
                    <a:srgbClr val="000000">
                      <a:alpha val="43137"/>
                    </a:srgbClr>
                  </a:outerShdw>
                </a:effectLst>
              </a:rPr>
              <a:t>at home – for generations.</a:t>
            </a:r>
          </a:p>
          <a:p>
            <a:pPr lvl="1"/>
            <a:endParaRPr lang="en-US" dirty="0">
              <a:solidFill>
                <a:schemeClr val="bg1"/>
              </a:solidFill>
              <a:effectLst>
                <a:outerShdw blurRad="38100" dist="38100" dir="2700000" algn="tl">
                  <a:srgbClr val="000000">
                    <a:alpha val="43137"/>
                  </a:srgbClr>
                </a:outerShdw>
              </a:effectLst>
            </a:endParaRPr>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http://cdn.frontpagemag.com/wp-content/uploads/2014/06/Jerusalem-green-build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7569" y="4910542"/>
            <a:ext cx="2768031" cy="1853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5026713"/>
      </p:ext>
    </p:extLst>
  </p:cSld>
  <p:clrMapOvr>
    <a:masterClrMapping/>
  </p:clrMapOvr>
  <mc:AlternateContent xmlns:mc="http://schemas.openxmlformats.org/markup-compatibility/2006" xmlns:p14="http://schemas.microsoft.com/office/powerpoint/2010/main">
    <mc:Choice Requires="p14">
      <p:transition spd="slow" p14:dur="1250">
        <p14:switch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xfrm>
            <a:off x="228600" y="762000"/>
            <a:ext cx="7756263" cy="1054250"/>
          </a:xfrm>
        </p:spPr>
        <p:txBody>
          <a:bodyPr>
            <a:normAutofit/>
          </a:bodyPr>
          <a:lstStyle/>
          <a:p>
            <a:r>
              <a:rPr lang="en-US" dirty="0" smtClean="0"/>
              <a:t>Discussion Questions</a:t>
            </a:r>
            <a:endParaRPr lang="en-US" dirty="0"/>
          </a:p>
        </p:txBody>
      </p:sp>
      <p:sp>
        <p:nvSpPr>
          <p:cNvPr id="109571" name="Rectangle 3"/>
          <p:cNvSpPr>
            <a:spLocks noGrp="1" noChangeArrowheads="1"/>
          </p:cNvSpPr>
          <p:nvPr>
            <p:ph idx="1"/>
          </p:nvPr>
        </p:nvSpPr>
        <p:spPr>
          <a:xfrm>
            <a:off x="762000" y="2209800"/>
            <a:ext cx="7312510" cy="4267200"/>
          </a:xfrm>
        </p:spPr>
        <p:style>
          <a:lnRef idx="0">
            <a:scrgbClr r="0" g="0" b="0"/>
          </a:lnRef>
          <a:fillRef idx="1003">
            <a:schemeClr val="lt2"/>
          </a:fillRef>
          <a:effectRef idx="0">
            <a:scrgbClr r="0" g="0" b="0"/>
          </a:effectRef>
          <a:fontRef idx="major"/>
        </p:style>
        <p:txBody>
          <a:bodyPr>
            <a:normAutofit/>
          </a:bodyPr>
          <a:lstStyle/>
          <a:p>
            <a:pPr marL="457200" lvl="0" indent="-457200">
              <a:buFont typeface="+mj-lt"/>
              <a:buAutoNum type="arabicPeriod"/>
            </a:pPr>
            <a:r>
              <a:rPr lang="en-US" dirty="0">
                <a:solidFill>
                  <a:schemeClr val="bg1"/>
                </a:solidFill>
              </a:rPr>
              <a:t>Do you think it is possible for missionaries to do their work – preaching, teaching, healing – without also becoming “ambassadors” for the country they call home? Is this a good thing or a bad thing?</a:t>
            </a:r>
          </a:p>
          <a:p>
            <a:pPr marL="457200" lvl="0" indent="-457200">
              <a:buFont typeface="+mj-lt"/>
              <a:buAutoNum type="arabicPeriod"/>
            </a:pPr>
            <a:r>
              <a:rPr lang="en-US" dirty="0">
                <a:solidFill>
                  <a:schemeClr val="bg1"/>
                </a:solidFill>
              </a:rPr>
              <a:t>How much influence do you think missionaries and their host organizations should exert on the political foreign policy of their home country? Do you feel the same way about missionaries that come from other countries </a:t>
            </a:r>
            <a:r>
              <a:rPr lang="en-US" u="sng" dirty="0">
                <a:solidFill>
                  <a:schemeClr val="bg1"/>
                </a:solidFill>
              </a:rPr>
              <a:t>to</a:t>
            </a:r>
            <a:r>
              <a:rPr lang="en-US" dirty="0">
                <a:solidFill>
                  <a:schemeClr val="bg1"/>
                </a:solidFill>
              </a:rPr>
              <a:t> the United </a:t>
            </a:r>
            <a:r>
              <a:rPr lang="en-US" dirty="0" smtClean="0">
                <a:solidFill>
                  <a:schemeClr val="bg1"/>
                </a:solidFill>
              </a:rPr>
              <a:t>States</a:t>
            </a:r>
            <a:r>
              <a:rPr lang="en-US" dirty="0">
                <a:solidFill>
                  <a:schemeClr val="bg1"/>
                </a:solidFill>
              </a:rPr>
              <a:t>?</a:t>
            </a:r>
          </a:p>
        </p:txBody>
      </p:sp>
      <p:pic>
        <p:nvPicPr>
          <p:cNvPr id="4" name="Picture 2" descr="http://upload.wikimedia.org/wikipedia/commons/1/12/American_progress.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4058" y="815008"/>
            <a:ext cx="1280677" cy="9740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617403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9571">
                                            <p:txEl>
                                              <p:pRg st="0" end="0"/>
                                            </p:txEl>
                                          </p:spTgt>
                                        </p:tgtEl>
                                        <p:attrNameLst>
                                          <p:attrName>style.visibility</p:attrName>
                                        </p:attrNameLst>
                                      </p:cBhvr>
                                      <p:to>
                                        <p:strVal val="visible"/>
                                      </p:to>
                                    </p:set>
                                    <p:animEffect transition="in" filter="wipe(left)">
                                      <p:cBhvr>
                                        <p:cTn id="7" dur="500"/>
                                        <p:tgtEl>
                                          <p:spTgt spid="1095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9571">
                                            <p:txEl>
                                              <p:pRg st="1" end="1"/>
                                            </p:txEl>
                                          </p:spTgt>
                                        </p:tgtEl>
                                        <p:attrNameLst>
                                          <p:attrName>style.visibility</p:attrName>
                                        </p:attrNameLst>
                                      </p:cBhvr>
                                      <p:to>
                                        <p:strVal val="visible"/>
                                      </p:to>
                                    </p:set>
                                    <p:animEffect transition="in" filter="wipe(left)">
                                      <p:cBhvr>
                                        <p:cTn id="12" dur="500"/>
                                        <p:tgtEl>
                                          <p:spTgt spid="1095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erlin">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106000"/>
                <a:satMod val="220000"/>
                <a:lumMod val="140000"/>
              </a:schemeClr>
            </a:gs>
            <a:gs pos="50000">
              <a:schemeClr val="phClr">
                <a:shade val="100000"/>
                <a:hueMod val="100000"/>
                <a:satMod val="110000"/>
                <a:lumMod val="130000"/>
              </a:schemeClr>
            </a:gs>
            <a:gs pos="100000">
              <a:schemeClr val="phClr">
                <a:shade val="69000"/>
                <a:hueMod val="88000"/>
                <a:satMod val="16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7D30EEFE-7128-4DE5-8A0D-8D4EF32CB0AF}"/>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Berlin</Template>
  <TotalTime>3302</TotalTime>
  <Words>779</Words>
  <Application>Microsoft Office PowerPoint</Application>
  <PresentationFormat>On-screen Show (4:3)</PresentationFormat>
  <Paragraphs>133</Paragraphs>
  <Slides>25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Arial Black</vt:lpstr>
      <vt:lpstr>Times New Roman</vt:lpstr>
      <vt:lpstr>Trebuchet MS</vt:lpstr>
      <vt:lpstr>Berlin</vt:lpstr>
      <vt:lpstr>Religion &amp; American  Foreign Policy Through Christian Eyes</vt:lpstr>
      <vt:lpstr>Good Morning!</vt:lpstr>
      <vt:lpstr>PowerPoint Presentation</vt:lpstr>
      <vt:lpstr>Implications for U.S. Foreign Policy</vt:lpstr>
      <vt:lpstr>Implications for U.S. Foreign Policy</vt:lpstr>
      <vt:lpstr>Implications for U.S. Foreign Policy</vt:lpstr>
      <vt:lpstr>Implications for U.S. Foreign Policy</vt:lpstr>
      <vt:lpstr>Implications for U.S. Foreign Policy</vt:lpstr>
      <vt:lpstr>PowerPoint Presentation</vt:lpstr>
      <vt:lpstr>PowerPoint Presentation</vt:lpstr>
      <vt:lpstr>Expansionism &amp; Reform</vt:lpstr>
      <vt:lpstr>PowerPoint Presentation</vt:lpstr>
      <vt:lpstr>Expansionism &amp; Reform</vt:lpstr>
      <vt:lpstr>Manifest Destiny</vt:lpstr>
      <vt:lpstr>Manifest Destiny</vt:lpstr>
      <vt:lpstr>Manifest Destiny</vt:lpstr>
      <vt:lpstr>PowerPoint Presentation</vt:lpstr>
      <vt:lpstr>PowerPoint Presentation</vt:lpstr>
      <vt:lpstr>Manifest Destiny</vt:lpstr>
      <vt:lpstr>Manifest Destiny &amp; Foreign Affairs</vt:lpstr>
      <vt:lpstr>Manifest Destiny &amp; Foreign Affairs</vt:lpstr>
      <vt:lpstr>Manifest Destiny &amp; the Middle East</vt:lpstr>
      <vt:lpstr>PowerPoint Presentation</vt:lpstr>
      <vt:lpstr>Manifest Destiny &amp; the Middle East</vt:lpstr>
      <vt:lpstr>Discussion Questions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50 States: [Name of Your State]</dc:title>
  <dc:creator>James C. Wallace</dc:creator>
  <cp:lastModifiedBy>James C Wallace</cp:lastModifiedBy>
  <cp:revision>152</cp:revision>
  <cp:lastPrinted>2001-06-01T13:12:48Z</cp:lastPrinted>
  <dcterms:created xsi:type="dcterms:W3CDTF">2013-01-18T06:48:53Z</dcterms:created>
  <dcterms:modified xsi:type="dcterms:W3CDTF">2014-10-24T17:28:04Z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TC010183741033</vt:lpwstr>
  </property>
</Properties>
</file>