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18" r:id="rId1"/>
  </p:sldMasterIdLst>
  <p:notesMasterIdLst>
    <p:notesMasterId r:id="rId38"/>
  </p:notesMasterIdLst>
  <p:handoutMasterIdLst>
    <p:handoutMasterId r:id="rId39"/>
  </p:handoutMasterIdLst>
  <p:sldIdLst>
    <p:sldId id="258" r:id="rId2"/>
    <p:sldId id="294" r:id="rId3"/>
    <p:sldId id="329" r:id="rId4"/>
    <p:sldId id="335" r:id="rId5"/>
    <p:sldId id="340" r:id="rId6"/>
    <p:sldId id="295" r:id="rId7"/>
    <p:sldId id="333" r:id="rId8"/>
    <p:sldId id="334" r:id="rId9"/>
    <p:sldId id="337" r:id="rId10"/>
    <p:sldId id="349" r:id="rId11"/>
    <p:sldId id="338" r:id="rId12"/>
    <p:sldId id="339" r:id="rId13"/>
    <p:sldId id="346" r:id="rId14"/>
    <p:sldId id="331" r:id="rId15"/>
    <p:sldId id="336" r:id="rId16"/>
    <p:sldId id="341" r:id="rId17"/>
    <p:sldId id="342" r:id="rId18"/>
    <p:sldId id="344" r:id="rId19"/>
    <p:sldId id="345" r:id="rId20"/>
    <p:sldId id="347" r:id="rId21"/>
    <p:sldId id="278" r:id="rId22"/>
    <p:sldId id="296" r:id="rId23"/>
    <p:sldId id="297" r:id="rId24"/>
    <p:sldId id="298" r:id="rId25"/>
    <p:sldId id="291" r:id="rId26"/>
    <p:sldId id="285" r:id="rId27"/>
    <p:sldId id="303" r:id="rId28"/>
    <p:sldId id="304" r:id="rId29"/>
    <p:sldId id="316" r:id="rId30"/>
    <p:sldId id="310" r:id="rId31"/>
    <p:sldId id="350" r:id="rId32"/>
    <p:sldId id="348" r:id="rId33"/>
    <p:sldId id="352" r:id="rId34"/>
    <p:sldId id="353" r:id="rId35"/>
    <p:sldId id="354" r:id="rId36"/>
    <p:sldId id="356" r:id="rId37"/>
  </p:sldIdLst>
  <p:sldSz cx="9144000" cy="6858000" type="screen4x3"/>
  <p:notesSz cx="6946900" cy="9283700"/>
  <p:defaultTextStyle>
    <a:defPPr>
      <a:defRPr lang="en-US"/>
    </a:defPPr>
    <a:lvl1pPr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1pPr>
    <a:lvl2pPr marL="4572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2pPr>
    <a:lvl3pPr marL="9144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3pPr>
    <a:lvl4pPr marL="13716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4pPr>
    <a:lvl5pPr marL="18288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5pPr>
    <a:lvl6pPr marL="2286000" algn="l" defTabSz="914400" rtl="0" eaLnBrk="1" latinLnBrk="0" hangingPunct="1">
      <a:defRPr kern="1200">
        <a:solidFill>
          <a:schemeClr val="tx1"/>
        </a:solidFill>
        <a:latin typeface="Arial Black" pitchFamily="34" charset="0"/>
        <a:ea typeface="+mn-ea"/>
        <a:cs typeface="Times New Roman" pitchFamily="18" charset="0"/>
      </a:defRPr>
    </a:lvl6pPr>
    <a:lvl7pPr marL="2743200" algn="l" defTabSz="914400" rtl="0" eaLnBrk="1" latinLnBrk="0" hangingPunct="1">
      <a:defRPr kern="1200">
        <a:solidFill>
          <a:schemeClr val="tx1"/>
        </a:solidFill>
        <a:latin typeface="Arial Black" pitchFamily="34" charset="0"/>
        <a:ea typeface="+mn-ea"/>
        <a:cs typeface="Times New Roman" pitchFamily="18" charset="0"/>
      </a:defRPr>
    </a:lvl7pPr>
    <a:lvl8pPr marL="3200400" algn="l" defTabSz="914400" rtl="0" eaLnBrk="1" latinLnBrk="0" hangingPunct="1">
      <a:defRPr kern="1200">
        <a:solidFill>
          <a:schemeClr val="tx1"/>
        </a:solidFill>
        <a:latin typeface="Arial Black" pitchFamily="34" charset="0"/>
        <a:ea typeface="+mn-ea"/>
        <a:cs typeface="Times New Roman" pitchFamily="18" charset="0"/>
      </a:defRPr>
    </a:lvl8pPr>
    <a:lvl9pPr marL="3657600" algn="l" defTabSz="914400" rtl="0" eaLnBrk="1" latinLnBrk="0" hangingPunct="1">
      <a:defRPr kern="1200">
        <a:solidFill>
          <a:schemeClr val="tx1"/>
        </a:solidFill>
        <a:latin typeface="Arial Black" pitchFamily="34" charset="0"/>
        <a:ea typeface="+mn-ea"/>
        <a:cs typeface="Times New Roman" pitchFamily="18"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ric Herzog" initials="" lastIdx="6" clrIdx="0"/>
  <p:cmAuthor id="1" name="Microsoft" initials="" lastIdx="2" clrIdx="1"/>
  <p:cmAuthor id="2" name="Jack Roberts" initials="" lastIdx="3"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3F592D"/>
    <a:srgbClr val="990000"/>
    <a:srgbClr val="006699"/>
    <a:srgbClr val="336699"/>
    <a:srgbClr val="CC3300"/>
    <a:srgbClr val="CC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09" autoAdjust="0"/>
    <p:restoredTop sz="93456" autoAdjust="0"/>
  </p:normalViewPr>
  <p:slideViewPr>
    <p:cSldViewPr>
      <p:cViewPr varScale="1">
        <p:scale>
          <a:sx n="67" d="100"/>
          <a:sy n="67" d="100"/>
        </p:scale>
        <p:origin x="1132" y="5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68611" name="Rectangle 3"/>
          <p:cNvSpPr>
            <a:spLocks noGrp="1" noChangeArrowheads="1"/>
          </p:cNvSpPr>
          <p:nvPr>
            <p:ph type="dt" sz="quarter" idx="1"/>
          </p:nvPr>
        </p:nvSpPr>
        <p:spPr bwMode="auto">
          <a:xfrm>
            <a:off x="393700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algn="r" defTabSz="927100" eaLnBrk="1" hangingPunct="1">
              <a:defRPr sz="1200">
                <a:latin typeface="Times New Roman" pitchFamily="18" charset="0"/>
              </a:defRPr>
            </a:lvl1pPr>
          </a:lstStyle>
          <a:p>
            <a:endParaRPr lang="en-US"/>
          </a:p>
        </p:txBody>
      </p:sp>
      <p:sp>
        <p:nvSpPr>
          <p:cNvPr id="68612" name="Rectangle 4"/>
          <p:cNvSpPr>
            <a:spLocks noGrp="1" noChangeArrowheads="1"/>
          </p:cNvSpPr>
          <p:nvPr>
            <p:ph type="ftr" sz="quarter" idx="2"/>
          </p:nvPr>
        </p:nvSpPr>
        <p:spPr bwMode="auto">
          <a:xfrm>
            <a:off x="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68613" name="Rectangle 5"/>
          <p:cNvSpPr>
            <a:spLocks noGrp="1" noChangeArrowheads="1"/>
          </p:cNvSpPr>
          <p:nvPr>
            <p:ph type="sldNum" sz="quarter" idx="3"/>
          </p:nvPr>
        </p:nvSpPr>
        <p:spPr bwMode="auto">
          <a:xfrm>
            <a:off x="393700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algn="r" defTabSz="927100" eaLnBrk="1" hangingPunct="1">
              <a:defRPr sz="1200">
                <a:latin typeface="Times New Roman" pitchFamily="18" charset="0"/>
              </a:defRPr>
            </a:lvl1pPr>
          </a:lstStyle>
          <a:p>
            <a:fld id="{2E8596DD-0B0E-4E35-98C2-9C58BE1887FE}" type="slidenum">
              <a:rPr lang="en-US"/>
              <a:pPr/>
              <a:t>‹#›</a:t>
            </a:fld>
            <a:endParaRPr lang="en-US"/>
          </a:p>
        </p:txBody>
      </p:sp>
    </p:spTree>
    <p:extLst>
      <p:ext uri="{BB962C8B-B14F-4D97-AF65-F5344CB8AC3E}">
        <p14:creationId xmlns:p14="http://schemas.microsoft.com/office/powerpoint/2010/main" val="10279917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43011" name="Rectangle 3"/>
          <p:cNvSpPr>
            <a:spLocks noGrp="1" noChangeArrowheads="1"/>
          </p:cNvSpPr>
          <p:nvPr>
            <p:ph type="dt" idx="1"/>
          </p:nvPr>
        </p:nvSpPr>
        <p:spPr bwMode="auto">
          <a:xfrm>
            <a:off x="393700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algn="r" defTabSz="927100" eaLnBrk="1" hangingPunct="1">
              <a:defRPr sz="1200">
                <a:latin typeface="Times New Roman" pitchFamily="18" charset="0"/>
              </a:defRPr>
            </a:lvl1pPr>
          </a:lstStyle>
          <a:p>
            <a:endParaRPr lang="en-US"/>
          </a:p>
        </p:txBody>
      </p:sp>
      <p:sp>
        <p:nvSpPr>
          <p:cNvPr id="43012" name="Rectangle 4"/>
          <p:cNvSpPr>
            <a:spLocks noGrp="1" noRot="1" noChangeAspect="1" noChangeArrowheads="1" noTextEdit="1"/>
          </p:cNvSpPr>
          <p:nvPr>
            <p:ph type="sldImg" idx="2"/>
          </p:nvPr>
        </p:nvSpPr>
        <p:spPr bwMode="auto">
          <a:xfrm>
            <a:off x="1152525" y="696913"/>
            <a:ext cx="4641850" cy="34813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925513" y="4410075"/>
            <a:ext cx="5095875" cy="417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014" name="Rectangle 6"/>
          <p:cNvSpPr>
            <a:spLocks noGrp="1" noChangeArrowheads="1"/>
          </p:cNvSpPr>
          <p:nvPr>
            <p:ph type="ftr" sz="quarter" idx="4"/>
          </p:nvPr>
        </p:nvSpPr>
        <p:spPr bwMode="auto">
          <a:xfrm>
            <a:off x="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43015" name="Rectangle 7"/>
          <p:cNvSpPr>
            <a:spLocks noGrp="1" noChangeArrowheads="1"/>
          </p:cNvSpPr>
          <p:nvPr>
            <p:ph type="sldNum" sz="quarter" idx="5"/>
          </p:nvPr>
        </p:nvSpPr>
        <p:spPr bwMode="auto">
          <a:xfrm>
            <a:off x="393700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algn="r" defTabSz="927100" eaLnBrk="1" hangingPunct="1">
              <a:defRPr sz="1200">
                <a:latin typeface="Times New Roman" pitchFamily="18" charset="0"/>
              </a:defRPr>
            </a:lvl1pPr>
          </a:lstStyle>
          <a:p>
            <a:fld id="{CAED8F08-C6C9-4649-858B-43D7ED0FF8A2}" type="slidenum">
              <a:rPr lang="en-US"/>
              <a:pPr/>
              <a:t>‹#›</a:t>
            </a:fld>
            <a:endParaRPr lang="en-US"/>
          </a:p>
        </p:txBody>
      </p:sp>
    </p:spTree>
    <p:extLst>
      <p:ext uri="{BB962C8B-B14F-4D97-AF65-F5344CB8AC3E}">
        <p14:creationId xmlns:p14="http://schemas.microsoft.com/office/powerpoint/2010/main" val="326580204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mn-ea"/>
        <a:cs typeface="Times New Roman" pitchFamily="18" charset="0"/>
      </a:defRPr>
    </a:lvl1pPr>
    <a:lvl2pPr marL="457200" algn="l" rtl="0" fontAlgn="base">
      <a:spcBef>
        <a:spcPct val="30000"/>
      </a:spcBef>
      <a:spcAft>
        <a:spcPct val="0"/>
      </a:spcAft>
      <a:defRPr kumimoji="1" sz="1200" kern="1200">
        <a:solidFill>
          <a:schemeClr val="tx1"/>
        </a:solidFill>
        <a:latin typeface="Arial" charset="0"/>
        <a:ea typeface="+mn-ea"/>
        <a:cs typeface="Times New Roman" pitchFamily="18" charset="0"/>
      </a:defRPr>
    </a:lvl2pPr>
    <a:lvl3pPr marL="914400" algn="l" rtl="0" fontAlgn="base">
      <a:spcBef>
        <a:spcPct val="30000"/>
      </a:spcBef>
      <a:spcAft>
        <a:spcPct val="0"/>
      </a:spcAft>
      <a:defRPr kumimoji="1" sz="1200" kern="1200">
        <a:solidFill>
          <a:schemeClr val="tx1"/>
        </a:solidFill>
        <a:latin typeface="Arial" charset="0"/>
        <a:ea typeface="+mn-ea"/>
        <a:cs typeface="Times New Roman" pitchFamily="18" charset="0"/>
      </a:defRPr>
    </a:lvl3pPr>
    <a:lvl4pPr marL="1371600" algn="l" rtl="0" fontAlgn="base">
      <a:spcBef>
        <a:spcPct val="30000"/>
      </a:spcBef>
      <a:spcAft>
        <a:spcPct val="0"/>
      </a:spcAft>
      <a:defRPr kumimoji="1" sz="1200" kern="1200">
        <a:solidFill>
          <a:schemeClr val="tx1"/>
        </a:solidFill>
        <a:latin typeface="Arial" charset="0"/>
        <a:ea typeface="+mn-ea"/>
        <a:cs typeface="Times New Roman" pitchFamily="18" charset="0"/>
      </a:defRPr>
    </a:lvl4pPr>
    <a:lvl5pPr marL="1828800" algn="l" rtl="0" fontAlgn="base">
      <a:spcBef>
        <a:spcPct val="30000"/>
      </a:spcBef>
      <a:spcAft>
        <a:spcPct val="0"/>
      </a:spcAft>
      <a:defRPr kumimoji="1" sz="1200" kern="1200">
        <a:solidFill>
          <a:schemeClr val="tx1"/>
        </a:solidFill>
        <a:latin typeface="Arial" charset="0"/>
        <a:ea typeface="+mn-ea"/>
        <a:cs typeface="Times New Roman" pitchFamily="18"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endParaRPr lang="en-US"/>
          </a:p>
        </p:txBody>
      </p:sp>
      <p:sp>
        <p:nvSpPr>
          <p:cNvPr id="5" name="Footer Placeholder 4"/>
          <p:cNvSpPr>
            <a:spLocks noGrp="1"/>
          </p:cNvSpPr>
          <p:nvPr>
            <p:ph type="ftr" sz="quarter" idx="11"/>
          </p:nvPr>
        </p:nvSpPr>
        <p:spPr>
          <a:xfrm>
            <a:off x="914400" y="4323846"/>
            <a:ext cx="4880610" cy="365125"/>
          </a:xfrm>
        </p:spPr>
        <p:txBody>
          <a:bodyPr/>
          <a:lstStyle/>
          <a:p>
            <a:endParaRPr lang="en-US"/>
          </a:p>
        </p:txBody>
      </p:sp>
      <p:sp>
        <p:nvSpPr>
          <p:cNvPr id="6" name="Slide Number Placeholder 5"/>
          <p:cNvSpPr>
            <a:spLocks noGrp="1"/>
          </p:cNvSpPr>
          <p:nvPr>
            <p:ph type="sldNum" sz="quarter" idx="12"/>
          </p:nvPr>
        </p:nvSpPr>
        <p:spPr>
          <a:xfrm>
            <a:off x="6057900" y="1430867"/>
            <a:ext cx="2171700" cy="365125"/>
          </a:xfrm>
        </p:spPr>
        <p:txBody>
          <a:bodyPr/>
          <a:lstStyle/>
          <a:p>
            <a:fld id="{CEFA1C63-9786-4B1D-A597-499FAEE7FC3C}" type="slidenum">
              <a:rPr lang="en-US" smtClean="0"/>
              <a:pPr/>
              <a:t>‹#›</a:t>
            </a:fld>
            <a:endParaRPr lang="en-US"/>
          </a:p>
        </p:txBody>
      </p:sp>
    </p:spTree>
    <p:extLst>
      <p:ext uri="{BB962C8B-B14F-4D97-AF65-F5344CB8AC3E}">
        <p14:creationId xmlns:p14="http://schemas.microsoft.com/office/powerpoint/2010/main" val="3565494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7FECA-6EF4-4B06-899C-22946554E992}" type="slidenum">
              <a:rPr lang="en-US" smtClean="0"/>
              <a:pPr/>
              <a:t>‹#›</a:t>
            </a:fld>
            <a:endParaRPr lang="en-US"/>
          </a:p>
        </p:txBody>
      </p:sp>
    </p:spTree>
    <p:extLst>
      <p:ext uri="{BB962C8B-B14F-4D97-AF65-F5344CB8AC3E}">
        <p14:creationId xmlns:p14="http://schemas.microsoft.com/office/powerpoint/2010/main" val="407085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fld id="{B6DED3D3-6235-4F4C-B439-DF277FB555A7}" type="datetime8">
              <a:rPr lang="en-US" smtClean="0"/>
              <a:pPr/>
              <a:t>10/16/2014 11:57 AM</a:t>
            </a:fld>
            <a:endParaRPr lang="en-US"/>
          </a:p>
        </p:txBody>
      </p:sp>
      <p:sp>
        <p:nvSpPr>
          <p:cNvPr id="5" name="Footer Placeholder 4"/>
          <p:cNvSpPr>
            <a:spLocks noGrp="1"/>
          </p:cNvSpPr>
          <p:nvPr>
            <p:ph type="ftr" sz="quarter" idx="11"/>
          </p:nvPr>
        </p:nvSpPr>
        <p:spPr>
          <a:xfrm>
            <a:off x="594360" y="381001"/>
            <a:ext cx="4830656" cy="365125"/>
          </a:xfrm>
        </p:spPr>
        <p:txBody>
          <a:bodyPr/>
          <a:lstStyle/>
          <a:p>
            <a:endParaRPr lang="en-US"/>
          </a:p>
        </p:txBody>
      </p:sp>
      <p:sp>
        <p:nvSpPr>
          <p:cNvPr id="6" name="Slide Number Placeholder 5"/>
          <p:cNvSpPr>
            <a:spLocks noGrp="1"/>
          </p:cNvSpPr>
          <p:nvPr>
            <p:ph type="sldNum" sz="quarter" idx="12"/>
          </p:nvPr>
        </p:nvSpPr>
        <p:spPr>
          <a:xfrm>
            <a:off x="7882466" y="381001"/>
            <a:ext cx="667173" cy="365125"/>
          </a:xfrm>
        </p:spPr>
        <p:txBody>
          <a:bodyPr/>
          <a:lstStyle/>
          <a:p>
            <a:pPr algn="ctr"/>
            <a:fld id="{1AD93096-5B34-4342-9326-69289CEAE4C2}" type="slidenum">
              <a:rPr lang="en-US" smtClean="0"/>
              <a:pPr algn="ctr"/>
              <a:t>‹#›</a:t>
            </a:fld>
            <a:endParaRPr lang="en-US" sz="2400" dirty="0">
              <a:solidFill>
                <a:srgbClr val="FFFFFF"/>
              </a:solidFill>
            </a:endParaRPr>
          </a:p>
        </p:txBody>
      </p:sp>
    </p:spTree>
    <p:extLst>
      <p:ext uri="{BB962C8B-B14F-4D97-AF65-F5344CB8AC3E}">
        <p14:creationId xmlns:p14="http://schemas.microsoft.com/office/powerpoint/2010/main" val="429343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13BF4-F4BA-4300-8BBF-BBEE3DF760B0}" type="slidenum">
              <a:rPr lang="en-US" smtClean="0"/>
              <a:pPr/>
              <a:t>‹#›</a:t>
            </a:fld>
            <a:endParaRPr lang="en-US"/>
          </a:p>
        </p:txBody>
      </p:sp>
    </p:spTree>
    <p:extLst>
      <p:ext uri="{BB962C8B-B14F-4D97-AF65-F5344CB8AC3E}">
        <p14:creationId xmlns:p14="http://schemas.microsoft.com/office/powerpoint/2010/main" val="2364671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3085435-8225-4333-BFFA-0096413F0D76}" type="datetime8">
              <a:rPr lang="en-US" smtClean="0"/>
              <a:pPr/>
              <a:t>10/16/2014 11:57 AM</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lgn="ctr"/>
            <a:fld id="{1AD93096-5B34-4342-9326-69289CEAE4C2}" type="slidenum">
              <a:rPr lang="en-US" smtClean="0"/>
              <a:pPr algn="ctr"/>
              <a:t>‹#›</a:t>
            </a:fld>
            <a:endParaRPr lang="en-US"/>
          </a:p>
        </p:txBody>
      </p:sp>
    </p:spTree>
    <p:extLst>
      <p:ext uri="{BB962C8B-B14F-4D97-AF65-F5344CB8AC3E}">
        <p14:creationId xmlns:p14="http://schemas.microsoft.com/office/powerpoint/2010/main" val="558487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783C494-2A87-468C-A21B-CB14FB9ABB00}" type="datetime8">
              <a:rPr lang="en-US" smtClean="0"/>
              <a:pPr/>
              <a:t>10/16/2014 11:57 AM</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D93096-5B34-4342-9326-69289CEAE4C2}" type="slidenum">
              <a:rPr lang="en-US" smtClean="0"/>
              <a:pPr/>
              <a:t>‹#›</a:t>
            </a:fld>
            <a:endParaRPr lang="en-US" dirty="0">
              <a:solidFill>
                <a:srgbClr val="FFFFFF"/>
              </a:solidFill>
            </a:endParaRPr>
          </a:p>
        </p:txBody>
      </p:sp>
    </p:spTree>
    <p:extLst>
      <p:ext uri="{BB962C8B-B14F-4D97-AF65-F5344CB8AC3E}">
        <p14:creationId xmlns:p14="http://schemas.microsoft.com/office/powerpoint/2010/main" val="1424591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180FA0-5B31-4864-A2BB-719EA5A679C6}" type="datetime8">
              <a:rPr lang="en-US" smtClean="0"/>
              <a:pPr/>
              <a:t>10/16/2014 11:57 AM</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AD93096-5B34-4342-9326-69289CEAE4C2}" type="slidenum">
              <a:rPr lang="en-US" smtClean="0"/>
              <a:pPr/>
              <a:t>‹#›</a:t>
            </a:fld>
            <a:endParaRPr lang="en-US" dirty="0">
              <a:solidFill>
                <a:schemeClr val="tx2"/>
              </a:solidFill>
            </a:endParaRPr>
          </a:p>
        </p:txBody>
      </p:sp>
    </p:spTree>
    <p:extLst>
      <p:ext uri="{BB962C8B-B14F-4D97-AF65-F5344CB8AC3E}">
        <p14:creationId xmlns:p14="http://schemas.microsoft.com/office/powerpoint/2010/main" val="2689793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10/16/2014 11:57 AM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4269843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E20EC5-AC53-4169-941E-EDF10CD23748}" type="datetime8">
              <a:rPr lang="en-US" smtClean="0"/>
              <a:pPr/>
              <a:t>10/16/2014 11:57 AM</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lgn="ctr"/>
            <a:fld id="{1AD93096-5B34-4342-9326-69289CEAE4C2}" type="slidenum">
              <a:rPr lang="en-US" smtClean="0"/>
              <a:pPr algn="ctr"/>
              <a:t>‹#›</a:t>
            </a:fld>
            <a:endParaRPr lang="en-US" sz="2800" dirty="0"/>
          </a:p>
        </p:txBody>
      </p:sp>
    </p:spTree>
    <p:extLst>
      <p:ext uri="{BB962C8B-B14F-4D97-AF65-F5344CB8AC3E}">
        <p14:creationId xmlns:p14="http://schemas.microsoft.com/office/powerpoint/2010/main" val="3635884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10/16/2014 11:57 AM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2180261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fld id="{8D3816DF-213E-421B-92D3-C068DBB023D6}" type="datetime8">
              <a:rPr lang="en-US" smtClean="0">
                <a:solidFill>
                  <a:schemeClr val="tx2"/>
                </a:solidFill>
              </a:rPr>
              <a:pPr/>
              <a:t>10/16/2014 11:57 AM</a:t>
            </a:fld>
            <a:endParaRPr lang="en-US" sz="1400" dirty="0">
              <a:solidFill>
                <a:schemeClr val="tx2"/>
              </a:solidFill>
            </a:endParaRPr>
          </a:p>
        </p:txBody>
      </p:sp>
      <p:sp>
        <p:nvSpPr>
          <p:cNvPr id="6" name="Footer Placeholder 5"/>
          <p:cNvSpPr>
            <a:spLocks noGrp="1"/>
          </p:cNvSpPr>
          <p:nvPr>
            <p:ph type="ftr" sz="quarter" idx="11"/>
          </p:nvPr>
        </p:nvSpPr>
        <p:spPr>
          <a:xfrm>
            <a:off x="594360" y="381001"/>
            <a:ext cx="4830656" cy="365125"/>
          </a:xfrm>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a:xfrm>
            <a:off x="7882466" y="381001"/>
            <a:ext cx="667174" cy="365125"/>
          </a:xfrm>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40408697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fld id="{8D3816DF-213E-421B-92D3-C068DBB023D6}" type="datetime8">
              <a:rPr lang="en-US" smtClean="0">
                <a:solidFill>
                  <a:schemeClr val="tx2"/>
                </a:solidFill>
              </a:rPr>
              <a:pPr/>
              <a:t>10/16/2014 11:57 AM</a:t>
            </a:fld>
            <a:endParaRPr lang="en-US" sz="1400" dirty="0">
              <a:solidFill>
                <a:schemeClr val="tx2"/>
              </a:solidFill>
            </a:endParaRPr>
          </a:p>
        </p:txBody>
      </p:sp>
      <p:sp>
        <p:nvSpPr>
          <p:cNvPr id="6" name="Footer Placeholder 5"/>
          <p:cNvSpPr>
            <a:spLocks noGrp="1"/>
          </p:cNvSpPr>
          <p:nvPr>
            <p:ph type="ftr" sz="quarter" idx="11"/>
          </p:nvPr>
        </p:nvSpPr>
        <p:spPr>
          <a:xfrm>
            <a:off x="594360" y="379438"/>
            <a:ext cx="4830656" cy="365125"/>
          </a:xfrm>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a:xfrm>
            <a:off x="7882466" y="381001"/>
            <a:ext cx="667174" cy="365125"/>
          </a:xfrm>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22656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fld id="{8D3816DF-213E-421B-92D3-C068DBB023D6}" type="datetime8">
              <a:rPr lang="en-US" smtClean="0">
                <a:solidFill>
                  <a:schemeClr val="tx2"/>
                </a:solidFill>
              </a:rPr>
              <a:pPr/>
              <a:t>10/16/2014 11:57 AM</a:t>
            </a:fld>
            <a:endParaRPr lang="en-US" sz="1400" dirty="0">
              <a:solidFill>
                <a:schemeClr val="tx2"/>
              </a:solidFill>
            </a:endParaRPr>
          </a:p>
        </p:txBody>
      </p:sp>
      <p:sp>
        <p:nvSpPr>
          <p:cNvPr id="6" name="Footer Placeholder 5"/>
          <p:cNvSpPr>
            <a:spLocks noGrp="1"/>
          </p:cNvSpPr>
          <p:nvPr>
            <p:ph type="ftr" sz="quarter" idx="11"/>
          </p:nvPr>
        </p:nvSpPr>
        <p:spPr>
          <a:xfrm>
            <a:off x="594360" y="378884"/>
            <a:ext cx="4830656" cy="365125"/>
          </a:xfrm>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a:xfrm>
            <a:off x="7882466" y="381001"/>
            <a:ext cx="667174" cy="365125"/>
          </a:xfrm>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37397256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8D3816DF-213E-421B-92D3-C068DBB023D6}" type="datetime8">
              <a:rPr lang="en-US" smtClean="0">
                <a:solidFill>
                  <a:schemeClr val="tx2"/>
                </a:solidFill>
              </a:rPr>
              <a:pPr/>
              <a:t>10/16/2014 11:57 AM</a:t>
            </a:fld>
            <a:endParaRPr lang="en-US" sz="1400" dirty="0">
              <a:solidFill>
                <a:schemeClr val="tx2"/>
              </a:solidFill>
            </a:endParaRPr>
          </a:p>
        </p:txBody>
      </p:sp>
      <p:sp>
        <p:nvSpPr>
          <p:cNvPr id="4" name="Footer Placeholder 3"/>
          <p:cNvSpPr>
            <a:spLocks noGrp="1"/>
          </p:cNvSpPr>
          <p:nvPr>
            <p:ph type="ftr" sz="quarter" idx="11"/>
          </p:nvPr>
        </p:nvSpPr>
        <p:spPr/>
        <p:txBody>
          <a:bodyPr/>
          <a:lstStyle/>
          <a:p>
            <a:pPr algn="r"/>
            <a:endParaRPr lang="en-US" sz="1400" dirty="0">
              <a:solidFill>
                <a:schemeClr val="tx2"/>
              </a:solidFill>
            </a:endParaRPr>
          </a:p>
        </p:txBody>
      </p:sp>
      <p:sp>
        <p:nvSpPr>
          <p:cNvPr id="5" name="Slide Number Placeholder 4"/>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29609898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8D3816DF-213E-421B-92D3-C068DBB023D6}" type="datetime8">
              <a:rPr lang="en-US" smtClean="0">
                <a:solidFill>
                  <a:schemeClr val="tx2"/>
                </a:solidFill>
              </a:rPr>
              <a:pPr/>
              <a:t>10/16/2014 11:57 AM</a:t>
            </a:fld>
            <a:endParaRPr lang="en-US" sz="1400" dirty="0">
              <a:solidFill>
                <a:schemeClr val="tx2"/>
              </a:solidFill>
            </a:endParaRPr>
          </a:p>
        </p:txBody>
      </p:sp>
      <p:sp>
        <p:nvSpPr>
          <p:cNvPr id="4" name="Footer Placeholder 3"/>
          <p:cNvSpPr>
            <a:spLocks noGrp="1"/>
          </p:cNvSpPr>
          <p:nvPr>
            <p:ph type="ftr" sz="quarter" idx="11"/>
          </p:nvPr>
        </p:nvSpPr>
        <p:spPr/>
        <p:txBody>
          <a:bodyPr/>
          <a:lstStyle/>
          <a:p>
            <a:pPr algn="r"/>
            <a:endParaRPr lang="en-US" sz="1400" dirty="0">
              <a:solidFill>
                <a:schemeClr val="tx2"/>
              </a:solidFill>
            </a:endParaRPr>
          </a:p>
        </p:txBody>
      </p:sp>
      <p:sp>
        <p:nvSpPr>
          <p:cNvPr id="5" name="Slide Number Placeholder 4"/>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6428615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3816DF-213E-421B-92D3-C068DBB023D6}" type="datetime8">
              <a:rPr lang="en-US" smtClean="0">
                <a:solidFill>
                  <a:schemeClr val="tx2"/>
                </a:solidFill>
              </a:rPr>
              <a:pPr/>
              <a:t>10/16/2014 11:57 AM</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AC53DF-4216-466D-99A7-94400E6C2A25}" type="slidenum">
              <a:rPr lang="en-US" sz="1200" smtClean="0">
                <a:solidFill>
                  <a:schemeClr val="tx2"/>
                </a:solidFill>
              </a:rPr>
              <a:pPr/>
              <a:t>‹#›</a:t>
            </a:fld>
            <a:endParaRPr lang="en-US"/>
          </a:p>
        </p:txBody>
      </p:sp>
    </p:spTree>
    <p:extLst>
      <p:ext uri="{BB962C8B-B14F-4D97-AF65-F5344CB8AC3E}">
        <p14:creationId xmlns:p14="http://schemas.microsoft.com/office/powerpoint/2010/main" val="3798153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fld id="{8D3816DF-213E-421B-92D3-C068DBB023D6}" type="datetime8">
              <a:rPr lang="en-US" smtClean="0">
                <a:solidFill>
                  <a:schemeClr val="tx2"/>
                </a:solidFill>
              </a:rPr>
              <a:pPr/>
              <a:t>10/16/2014 11:57 AM</a:t>
            </a:fld>
            <a:endParaRPr lang="en-US" dirty="0"/>
          </a:p>
        </p:txBody>
      </p:sp>
      <p:sp>
        <p:nvSpPr>
          <p:cNvPr id="5" name="Footer Placeholder 4"/>
          <p:cNvSpPr>
            <a:spLocks noGrp="1"/>
          </p:cNvSpPr>
          <p:nvPr>
            <p:ph type="ftr" sz="quarter" idx="11"/>
          </p:nvPr>
        </p:nvSpPr>
        <p:spPr>
          <a:xfrm>
            <a:off x="594360" y="381001"/>
            <a:ext cx="4830656" cy="365125"/>
          </a:xfrm>
        </p:spPr>
        <p:txBody>
          <a:bodyPr/>
          <a:lstStyle/>
          <a:p>
            <a:endParaRPr lang="en-US" dirty="0"/>
          </a:p>
        </p:txBody>
      </p:sp>
      <p:sp>
        <p:nvSpPr>
          <p:cNvPr id="6" name="Slide Number Placeholder 5"/>
          <p:cNvSpPr>
            <a:spLocks noGrp="1"/>
          </p:cNvSpPr>
          <p:nvPr>
            <p:ph type="sldNum" sz="quarter" idx="12"/>
          </p:nvPr>
        </p:nvSpPr>
        <p:spPr>
          <a:xfrm>
            <a:off x="7882466" y="381001"/>
            <a:ext cx="667174" cy="365125"/>
          </a:xfrm>
        </p:spPr>
        <p:txBody>
          <a:bodyPr/>
          <a:lstStyle/>
          <a:p>
            <a:fld id="{72AC53DF-4216-466D-99A7-94400E6C2A25}" type="slidenum">
              <a:rPr lang="en-US" sz="1200" smtClean="0">
                <a:solidFill>
                  <a:schemeClr val="tx2"/>
                </a:solidFill>
              </a:rPr>
              <a:pPr/>
              <a:t>‹#›</a:t>
            </a:fld>
            <a:endParaRPr lang="en-US" dirty="0"/>
          </a:p>
        </p:txBody>
      </p:sp>
    </p:spTree>
    <p:extLst>
      <p:ext uri="{BB962C8B-B14F-4D97-AF65-F5344CB8AC3E}">
        <p14:creationId xmlns:p14="http://schemas.microsoft.com/office/powerpoint/2010/main" val="2271491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D3816DF-213E-421B-92D3-C068DBB023D6}" type="datetime8">
              <a:rPr lang="en-US" smtClean="0">
                <a:solidFill>
                  <a:schemeClr val="tx2"/>
                </a:solidFill>
              </a:rPr>
              <a:pPr/>
              <a:t>10/16/2014 11:57 AM</a:t>
            </a:fld>
            <a:endParaRPr lang="en-US" sz="1400" dirty="0">
              <a:solidFill>
                <a:schemeClr val="tx2"/>
              </a:solidFill>
            </a:endParaRPr>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algn="r"/>
            <a:endParaRPr lang="en-US" sz="1400" dirty="0">
              <a:solidFill>
                <a:schemeClr val="tx2"/>
              </a:solidFill>
            </a:endParaRPr>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3794141306"/>
      </p:ext>
    </p:extLst>
  </p:cSld>
  <p:clrMap bg1="dk1" tx1="lt1" bg2="dk2" tx2="lt2" accent1="accent1" accent2="accent2" accent3="accent3" accent4="accent4" accent5="accent5" accent6="accent6" hlink="hlink" folHlink="folHlink"/>
  <p:sldLayoutIdLst>
    <p:sldLayoutId id="2147484319"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 id="2147484334" r:id="rId16"/>
    <p:sldLayoutId id="2147484335"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41" name="Rectangle 13"/>
          <p:cNvSpPr>
            <a:spLocks noGrp="1" noChangeArrowheads="1"/>
          </p:cNvSpPr>
          <p:nvPr>
            <p:ph type="ctrTitle"/>
          </p:nvPr>
        </p:nvSpPr>
        <p:spPr>
          <a:xfrm>
            <a:off x="838200" y="1665288"/>
            <a:ext cx="7239000" cy="1230312"/>
          </a:xfrm>
        </p:spPr>
        <p:txBody>
          <a:bodyPr>
            <a:normAutofit/>
          </a:bodyPr>
          <a:lstStyle/>
          <a:p>
            <a:r>
              <a:rPr lang="en-US" sz="3400" dirty="0" smtClean="0"/>
              <a:t>Religion &amp; American  Foreign Policy Through Christian Eyes</a:t>
            </a:r>
            <a:endParaRPr lang="en-US" sz="3400" dirty="0"/>
          </a:p>
        </p:txBody>
      </p:sp>
      <p:sp>
        <p:nvSpPr>
          <p:cNvPr id="5" name="Rectangle 12"/>
          <p:cNvSpPr>
            <a:spLocks noGrp="1" noChangeArrowheads="1"/>
          </p:cNvSpPr>
          <p:nvPr>
            <p:ph type="subTitle" idx="1"/>
          </p:nvPr>
        </p:nvSpPr>
        <p:spPr>
          <a:xfrm>
            <a:off x="1060704" y="3581400"/>
            <a:ext cx="7854696" cy="1752600"/>
          </a:xfrm>
          <a:noFill/>
        </p:spPr>
        <p:style>
          <a:lnRef idx="0">
            <a:schemeClr val="dk1"/>
          </a:lnRef>
          <a:fillRef idx="3">
            <a:schemeClr val="dk1"/>
          </a:fillRef>
          <a:effectRef idx="3">
            <a:schemeClr val="dk1"/>
          </a:effectRef>
          <a:fontRef idx="minor">
            <a:schemeClr val="lt1"/>
          </a:fontRef>
        </p:style>
        <p:txBody>
          <a:bodyPr anchor="ctr">
            <a:normAutofit/>
          </a:bodyPr>
          <a:lstStyle/>
          <a:p>
            <a:pPr marL="1371600" indent="-1371600"/>
            <a:r>
              <a:rPr lang="en-US" sz="1800" dirty="0" smtClean="0"/>
              <a:t>Week #4 </a:t>
            </a:r>
            <a:r>
              <a:rPr lang="en-US" sz="1800" dirty="0"/>
              <a:t>– </a:t>
            </a:r>
            <a:r>
              <a:rPr lang="en-US" sz="1800" b="1" dirty="0"/>
              <a:t>The Constitution: </a:t>
            </a:r>
            <a:r>
              <a:rPr lang="en-US" sz="1800" dirty="0"/>
              <a:t>The First Amendment and the </a:t>
            </a:r>
            <a:r>
              <a:rPr lang="en-US" sz="1800" dirty="0" smtClean="0"/>
              <a:t/>
            </a:r>
            <a:br>
              <a:rPr lang="en-US" sz="1800" dirty="0" smtClean="0"/>
            </a:br>
            <a:r>
              <a:rPr lang="en-US" sz="1800" dirty="0" smtClean="0"/>
              <a:t>Roots </a:t>
            </a:r>
            <a:r>
              <a:rPr lang="en-US" sz="1800" dirty="0"/>
              <a:t>of a Secular Foreign Policy</a:t>
            </a:r>
          </a:p>
          <a:p>
            <a:pPr marL="1377950" indent="-1377950"/>
            <a:r>
              <a:rPr lang="en-US" sz="1800" dirty="0"/>
              <a:t>Grace Chapel Discipleship Series – Fall 2014</a:t>
            </a:r>
          </a:p>
          <a:p>
            <a:pPr marL="1377950" indent="-1377950"/>
            <a:r>
              <a:rPr lang="en-US" sz="1800" dirty="0" smtClean="0"/>
              <a:t>Dr</a:t>
            </a:r>
            <a:r>
              <a:rPr lang="en-US" sz="1800" dirty="0"/>
              <a:t>. James C. (Jim) Wallace</a:t>
            </a:r>
            <a:endParaRPr lang="en-US" sz="18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dirty="0" smtClean="0"/>
              <a:t>Good morning!</a:t>
            </a:r>
            <a:endParaRPr lang="en-US" dirty="0"/>
          </a:p>
        </p:txBody>
      </p:sp>
      <p:sp>
        <p:nvSpPr>
          <p:cNvPr id="109571" name="Rectangle 3"/>
          <p:cNvSpPr>
            <a:spLocks noGrp="1" noChangeArrowheads="1"/>
          </p:cNvSpPr>
          <p:nvPr>
            <p:ph idx="1"/>
          </p:nvPr>
        </p:nvSpPr>
        <p:spPr/>
        <p:txBody>
          <a:bodyPr>
            <a:normAutofit/>
          </a:bodyPr>
          <a:lstStyle/>
          <a:p>
            <a:r>
              <a:rPr lang="en-US" sz="2400" dirty="0" smtClean="0"/>
              <a:t>Video, PowerPoint and materials online</a:t>
            </a:r>
          </a:p>
          <a:p>
            <a:pPr marL="285750" indent="0">
              <a:buNone/>
            </a:pPr>
            <a:r>
              <a:rPr lang="en-US" dirty="0">
                <a:solidFill>
                  <a:srgbClr val="92D050"/>
                </a:solidFill>
              </a:rPr>
              <a:t>http://</a:t>
            </a:r>
            <a:r>
              <a:rPr lang="en-US" dirty="0" smtClean="0">
                <a:solidFill>
                  <a:srgbClr val="92D050"/>
                </a:solidFill>
              </a:rPr>
              <a:t>www.grace.org/article397645.htm?body=1</a:t>
            </a:r>
            <a:endParaRPr lang="en-US" dirty="0">
              <a:solidFill>
                <a:srgbClr val="92D050"/>
              </a:solidFill>
            </a:endParaRPr>
          </a:p>
          <a:p>
            <a:r>
              <a:rPr lang="en-US" sz="2400" dirty="0" smtClean="0"/>
              <a:t>A reminder about discussion etiquette</a:t>
            </a:r>
            <a:endParaRPr lang="en-US" sz="2400" dirty="0"/>
          </a:p>
          <a:p>
            <a:endParaRPr lang="en-US" sz="2400" dirty="0" smtClean="0"/>
          </a:p>
        </p:txBody>
      </p:sp>
    </p:spTree>
    <p:extLst>
      <p:ext uri="{BB962C8B-B14F-4D97-AF65-F5344CB8AC3E}">
        <p14:creationId xmlns:p14="http://schemas.microsoft.com/office/powerpoint/2010/main" val="3473390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wipe(up)">
                                      <p:cBhvr>
                                        <p:cTn id="7" dur="500"/>
                                        <p:tgtEl>
                                          <p:spTgt spid="109571">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09571">
                                            <p:txEl>
                                              <p:pRg st="1" end="1"/>
                                            </p:txEl>
                                          </p:spTgt>
                                        </p:tgtEl>
                                        <p:attrNameLst>
                                          <p:attrName>style.visibility</p:attrName>
                                        </p:attrNameLst>
                                      </p:cBhvr>
                                      <p:to>
                                        <p:strVal val="visible"/>
                                      </p:to>
                                    </p:set>
                                    <p:animEffect transition="in" filter="wipe(up)">
                                      <p:cBhvr>
                                        <p:cTn id="11" dur="500"/>
                                        <p:tgtEl>
                                          <p:spTgt spid="109571">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109571">
                                            <p:txEl>
                                              <p:pRg st="2" end="2"/>
                                            </p:txEl>
                                          </p:spTgt>
                                        </p:tgtEl>
                                        <p:attrNameLst>
                                          <p:attrName>style.visibility</p:attrName>
                                        </p:attrNameLst>
                                      </p:cBhvr>
                                      <p:to>
                                        <p:strVal val="visible"/>
                                      </p:to>
                                    </p:set>
                                    <p:animEffect transition="in" filter="wipe(up)">
                                      <p:cBhvr>
                                        <p:cTn id="16" dur="500"/>
                                        <p:tgtEl>
                                          <p:spTgt spid="1095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228600" y="381000"/>
            <a:ext cx="8382000" cy="1293028"/>
          </a:xfrm>
        </p:spPr>
        <p:txBody>
          <a:bodyPr>
            <a:normAutofit/>
          </a:bodyPr>
          <a:lstStyle/>
          <a:p>
            <a:r>
              <a:rPr lang="en-US" sz="3200" dirty="0" smtClean="0">
                <a:latin typeface="+mn-lt"/>
              </a:rPr>
              <a:t>Religion</a:t>
            </a:r>
            <a:br>
              <a:rPr lang="en-US" sz="3200" dirty="0" smtClean="0">
                <a:latin typeface="+mn-lt"/>
              </a:rPr>
            </a:br>
            <a:r>
              <a:rPr lang="en-US" sz="3200" dirty="0" smtClean="0">
                <a:latin typeface="+mn-lt"/>
              </a:rPr>
              <a:t>Congress vs. U.S. Population</a:t>
            </a:r>
            <a:endParaRPr lang="en-US" sz="3200" dirty="0">
              <a:latin typeface="+mn-lt"/>
            </a:endParaRPr>
          </a:p>
        </p:txBody>
      </p:sp>
      <p:graphicFrame>
        <p:nvGraphicFramePr>
          <p:cNvPr id="6" name="Table 5"/>
          <p:cNvGraphicFramePr>
            <a:graphicFrameLocks noGrp="1"/>
          </p:cNvGraphicFramePr>
          <p:nvPr>
            <p:extLst>
              <p:ext uri="{D42A27DB-BD31-4B8C-83A1-F6EECF244321}">
                <p14:modId xmlns:p14="http://schemas.microsoft.com/office/powerpoint/2010/main" val="2933000491"/>
              </p:ext>
            </p:extLst>
          </p:nvPr>
        </p:nvGraphicFramePr>
        <p:xfrm>
          <a:off x="304800" y="1600200"/>
          <a:ext cx="4114801" cy="5071184"/>
        </p:xfrm>
        <a:graphic>
          <a:graphicData uri="http://schemas.openxmlformats.org/drawingml/2006/table">
            <a:tbl>
              <a:tblPr firstRow="1" bandRow="1">
                <a:tableStyleId>{5C22544A-7EE6-4342-B048-85BDC9FD1C3A}</a:tableStyleId>
              </a:tblPr>
              <a:tblGrid>
                <a:gridCol w="2889115"/>
                <a:gridCol w="612843"/>
                <a:gridCol w="612843"/>
              </a:tblGrid>
              <a:tr h="564160">
                <a:tc>
                  <a:txBody>
                    <a:bodyPr/>
                    <a:lstStyle/>
                    <a:p>
                      <a:r>
                        <a:rPr lang="en-US" sz="1600" b="1" dirty="0" smtClean="0">
                          <a:solidFill>
                            <a:schemeClr val="bg1"/>
                          </a:solidFill>
                          <a:latin typeface="+mn-lt"/>
                          <a:cs typeface="Arial" panose="020B0604020202020204" pitchFamily="34" charset="0"/>
                        </a:rPr>
                        <a:t>Congressional Religious Belief</a:t>
                      </a:r>
                      <a:endParaRPr lang="en-US" sz="1600" b="1" dirty="0">
                        <a:solidFill>
                          <a:schemeClr val="bg1"/>
                        </a:solidFill>
                        <a:latin typeface="+mn-lt"/>
                        <a:cs typeface="Arial" panose="020B0604020202020204" pitchFamily="34" charset="0"/>
                      </a:endParaRPr>
                    </a:p>
                  </a:txBody>
                  <a:tcPr/>
                </a:tc>
                <a:tc>
                  <a:txBody>
                    <a:bodyPr/>
                    <a:lstStyle/>
                    <a:p>
                      <a:pPr marL="0" indent="0" algn="ctr"/>
                      <a:r>
                        <a:rPr lang="en-US" sz="1600" dirty="0" smtClean="0">
                          <a:solidFill>
                            <a:schemeClr val="bg1"/>
                          </a:solidFill>
                          <a:latin typeface="+mn-lt"/>
                          <a:cs typeface="Arial" panose="020B0604020202020204" pitchFamily="34" charset="0"/>
                        </a:rPr>
                        <a:t>#</a:t>
                      </a:r>
                      <a:endParaRPr lang="en-US" sz="1600" dirty="0">
                        <a:solidFill>
                          <a:schemeClr val="bg1"/>
                        </a:solidFill>
                        <a:latin typeface="+mn-lt"/>
                        <a:cs typeface="Arial" panose="020B0604020202020204" pitchFamily="34" charset="0"/>
                      </a:endParaRPr>
                    </a:p>
                  </a:txBody>
                  <a:tcPr/>
                </a:tc>
                <a:tc>
                  <a:txBody>
                    <a:bodyPr/>
                    <a:lstStyle/>
                    <a:p>
                      <a:pPr marL="0" indent="0" algn="ctr"/>
                      <a:r>
                        <a:rPr lang="en-US" sz="1600" dirty="0" smtClean="0">
                          <a:solidFill>
                            <a:schemeClr val="bg1"/>
                          </a:solidFill>
                          <a:latin typeface="+mn-lt"/>
                          <a:cs typeface="Arial" panose="020B0604020202020204" pitchFamily="34" charset="0"/>
                        </a:rPr>
                        <a:t>%</a:t>
                      </a:r>
                      <a:endParaRPr lang="en-US" sz="1600" dirty="0">
                        <a:solidFill>
                          <a:schemeClr val="bg1"/>
                        </a:solidFill>
                        <a:latin typeface="+mn-lt"/>
                        <a:cs typeface="Arial" panose="020B0604020202020204" pitchFamily="34" charset="0"/>
                      </a:endParaRPr>
                    </a:p>
                  </a:txBody>
                  <a:tcPr/>
                </a:tc>
              </a:tr>
              <a:tr h="451041">
                <a:tc>
                  <a:txBody>
                    <a:bodyPr/>
                    <a:lstStyle/>
                    <a:p>
                      <a:r>
                        <a:rPr lang="en-US" sz="1600" dirty="0" smtClean="0">
                          <a:latin typeface="+mn-lt"/>
                        </a:rPr>
                        <a:t>Christian</a:t>
                      </a:r>
                    </a:p>
                  </a:txBody>
                  <a:tcPr/>
                </a:tc>
                <a:tc>
                  <a:txBody>
                    <a:bodyPr/>
                    <a:lstStyle/>
                    <a:p>
                      <a:pPr algn="ctr"/>
                      <a:r>
                        <a:rPr lang="en-US" sz="1600" dirty="0" smtClean="0">
                          <a:latin typeface="+mn-lt"/>
                        </a:rPr>
                        <a:t>480</a:t>
                      </a:r>
                      <a:endParaRPr lang="en-US" sz="1600" dirty="0">
                        <a:latin typeface="+mn-lt"/>
                      </a:endParaRPr>
                    </a:p>
                  </a:txBody>
                  <a:tcPr/>
                </a:tc>
                <a:tc>
                  <a:txBody>
                    <a:bodyPr/>
                    <a:lstStyle/>
                    <a:p>
                      <a:pPr algn="ctr"/>
                      <a:r>
                        <a:rPr lang="en-US" sz="1600" dirty="0" smtClean="0">
                          <a:latin typeface="+mn-lt"/>
                        </a:rPr>
                        <a:t>90.5</a:t>
                      </a:r>
                      <a:endParaRPr lang="en-US" sz="1600" dirty="0">
                        <a:latin typeface="+mn-lt"/>
                      </a:endParaRPr>
                    </a:p>
                  </a:txBody>
                  <a:tcPr/>
                </a:tc>
              </a:tr>
              <a:tr h="451041">
                <a:tc>
                  <a:txBody>
                    <a:bodyPr/>
                    <a:lstStyle/>
                    <a:p>
                      <a:r>
                        <a:rPr lang="en-US" sz="1600" dirty="0" smtClean="0">
                          <a:latin typeface="+mn-lt"/>
                        </a:rPr>
                        <a:t>Agnostic</a:t>
                      </a:r>
                      <a:r>
                        <a:rPr lang="en-US" sz="1600" baseline="0" dirty="0" smtClean="0">
                          <a:latin typeface="+mn-lt"/>
                        </a:rPr>
                        <a:t> (Unitarian)</a:t>
                      </a:r>
                      <a:endParaRPr lang="en-US" sz="1600" dirty="0">
                        <a:latin typeface="+mn-lt"/>
                      </a:endParaRPr>
                    </a:p>
                  </a:txBody>
                  <a:tcPr/>
                </a:tc>
                <a:tc>
                  <a:txBody>
                    <a:bodyPr/>
                    <a:lstStyle/>
                    <a:p>
                      <a:pPr algn="ctr"/>
                      <a:r>
                        <a:rPr lang="en-US" sz="1600" dirty="0" smtClean="0">
                          <a:latin typeface="+mn-lt"/>
                        </a:rPr>
                        <a:t>1</a:t>
                      </a:r>
                      <a:endParaRPr lang="en-US" sz="1600" dirty="0">
                        <a:latin typeface="+mn-lt"/>
                      </a:endParaRPr>
                    </a:p>
                  </a:txBody>
                  <a:tcPr/>
                </a:tc>
                <a:tc>
                  <a:txBody>
                    <a:bodyPr/>
                    <a:lstStyle/>
                    <a:p>
                      <a:pPr algn="ctr"/>
                      <a:r>
                        <a:rPr lang="en-US" sz="1600" dirty="0" smtClean="0">
                          <a:latin typeface="+mn-lt"/>
                        </a:rPr>
                        <a:t>0.2</a:t>
                      </a:r>
                      <a:endParaRPr lang="en-US" sz="1600" dirty="0">
                        <a:latin typeface="+mn-lt"/>
                      </a:endParaRPr>
                    </a:p>
                  </a:txBody>
                  <a:tcPr/>
                </a:tc>
              </a:tr>
              <a:tr h="322377">
                <a:tc>
                  <a:txBody>
                    <a:bodyPr/>
                    <a:lstStyle/>
                    <a:p>
                      <a:r>
                        <a:rPr lang="en-US" sz="1600" dirty="0" smtClean="0">
                          <a:latin typeface="+mn-lt"/>
                        </a:rPr>
                        <a:t>Jewish</a:t>
                      </a:r>
                      <a:endParaRPr lang="en-US" sz="1600" dirty="0">
                        <a:latin typeface="+mn-lt"/>
                      </a:endParaRPr>
                    </a:p>
                  </a:txBody>
                  <a:tcPr/>
                </a:tc>
                <a:tc>
                  <a:txBody>
                    <a:bodyPr/>
                    <a:lstStyle/>
                    <a:p>
                      <a:pPr algn="ctr"/>
                      <a:r>
                        <a:rPr lang="en-US" sz="1600" dirty="0" smtClean="0">
                          <a:latin typeface="+mn-lt"/>
                        </a:rPr>
                        <a:t>32</a:t>
                      </a:r>
                      <a:endParaRPr lang="en-US" sz="1600" dirty="0">
                        <a:latin typeface="+mn-lt"/>
                      </a:endParaRPr>
                    </a:p>
                  </a:txBody>
                  <a:tcPr/>
                </a:tc>
                <a:tc>
                  <a:txBody>
                    <a:bodyPr/>
                    <a:lstStyle/>
                    <a:p>
                      <a:pPr algn="ctr"/>
                      <a:r>
                        <a:rPr lang="en-US" sz="1600" dirty="0" smtClean="0">
                          <a:latin typeface="+mn-lt"/>
                        </a:rPr>
                        <a:t>6</a:t>
                      </a:r>
                      <a:endParaRPr lang="en-US" sz="1600" dirty="0">
                        <a:latin typeface="+mn-lt"/>
                      </a:endParaRPr>
                    </a:p>
                  </a:txBody>
                  <a:tcPr/>
                </a:tc>
              </a:tr>
              <a:tr h="322377">
                <a:tc>
                  <a:txBody>
                    <a:bodyPr/>
                    <a:lstStyle/>
                    <a:p>
                      <a:r>
                        <a:rPr lang="en-US" sz="1600" dirty="0" smtClean="0">
                          <a:latin typeface="+mn-lt"/>
                        </a:rPr>
                        <a:t>Muslim</a:t>
                      </a:r>
                      <a:endParaRPr lang="en-US" sz="1600" dirty="0">
                        <a:latin typeface="+mn-lt"/>
                      </a:endParaRPr>
                    </a:p>
                  </a:txBody>
                  <a:tcPr/>
                </a:tc>
                <a:tc>
                  <a:txBody>
                    <a:bodyPr/>
                    <a:lstStyle/>
                    <a:p>
                      <a:pPr algn="ctr"/>
                      <a:r>
                        <a:rPr lang="en-US" sz="1600" dirty="0" smtClean="0">
                          <a:latin typeface="+mn-lt"/>
                        </a:rPr>
                        <a:t>2</a:t>
                      </a:r>
                      <a:endParaRPr lang="en-US" sz="1600" dirty="0">
                        <a:latin typeface="+mn-lt"/>
                      </a:endParaRPr>
                    </a:p>
                  </a:txBody>
                  <a:tcPr/>
                </a:tc>
                <a:tc>
                  <a:txBody>
                    <a:bodyPr/>
                    <a:lstStyle/>
                    <a:p>
                      <a:pPr algn="ctr"/>
                      <a:r>
                        <a:rPr lang="en-US" sz="1600" dirty="0" smtClean="0">
                          <a:latin typeface="+mn-lt"/>
                        </a:rPr>
                        <a:t>0.4</a:t>
                      </a:r>
                      <a:endParaRPr lang="en-US" sz="1600" dirty="0">
                        <a:latin typeface="+mn-lt"/>
                      </a:endParaRPr>
                    </a:p>
                  </a:txBody>
                  <a:tcPr/>
                </a:tc>
              </a:tr>
              <a:tr h="322377">
                <a:tc>
                  <a:txBody>
                    <a:bodyPr/>
                    <a:lstStyle/>
                    <a:p>
                      <a:r>
                        <a:rPr lang="en-US" sz="1600" dirty="0" smtClean="0">
                          <a:latin typeface="+mn-lt"/>
                        </a:rPr>
                        <a:t>Buddhist</a:t>
                      </a:r>
                      <a:endParaRPr lang="en-US" sz="1600" dirty="0">
                        <a:latin typeface="+mn-lt"/>
                      </a:endParaRPr>
                    </a:p>
                  </a:txBody>
                  <a:tcPr/>
                </a:tc>
                <a:tc>
                  <a:txBody>
                    <a:bodyPr/>
                    <a:lstStyle/>
                    <a:p>
                      <a:pPr algn="ctr"/>
                      <a:r>
                        <a:rPr lang="en-US" sz="1600" dirty="0" smtClean="0">
                          <a:latin typeface="+mn-lt"/>
                        </a:rPr>
                        <a:t>3</a:t>
                      </a:r>
                      <a:endParaRPr lang="en-US" sz="1600" dirty="0">
                        <a:latin typeface="+mn-lt"/>
                      </a:endParaRPr>
                    </a:p>
                  </a:txBody>
                  <a:tcPr/>
                </a:tc>
                <a:tc>
                  <a:txBody>
                    <a:bodyPr/>
                    <a:lstStyle/>
                    <a:p>
                      <a:pPr algn="ctr"/>
                      <a:r>
                        <a:rPr lang="en-US" sz="1600" dirty="0" smtClean="0">
                          <a:latin typeface="+mn-lt"/>
                        </a:rPr>
                        <a:t>0.6</a:t>
                      </a:r>
                      <a:endParaRPr lang="en-US" sz="1600" dirty="0">
                        <a:latin typeface="+mn-lt"/>
                      </a:endParaRPr>
                    </a:p>
                  </a:txBody>
                  <a:tcPr/>
                </a:tc>
              </a:tr>
              <a:tr h="322377">
                <a:tc>
                  <a:txBody>
                    <a:bodyPr/>
                    <a:lstStyle/>
                    <a:p>
                      <a:r>
                        <a:rPr lang="en-US" sz="1600" dirty="0" smtClean="0">
                          <a:latin typeface="+mn-lt"/>
                        </a:rPr>
                        <a:t>---</a:t>
                      </a:r>
                      <a:endParaRPr lang="en-US" sz="1600" dirty="0">
                        <a:latin typeface="+mn-lt"/>
                      </a:endParaRPr>
                    </a:p>
                  </a:txBody>
                  <a:tcPr/>
                </a:tc>
                <a:tc>
                  <a:txBody>
                    <a:bodyPr/>
                    <a:lstStyle/>
                    <a:p>
                      <a:pPr algn="ctr"/>
                      <a:r>
                        <a:rPr lang="en-US" sz="1600" dirty="0" smtClean="0">
                          <a:latin typeface="+mn-lt"/>
                        </a:rPr>
                        <a:t>--</a:t>
                      </a:r>
                      <a:endParaRPr lang="en-US" sz="1600" dirty="0">
                        <a:latin typeface="+mn-lt"/>
                      </a:endParaRPr>
                    </a:p>
                  </a:txBody>
                  <a:tcPr/>
                </a:tc>
                <a:tc>
                  <a:txBody>
                    <a:bodyPr/>
                    <a:lstStyle/>
                    <a:p>
                      <a:pPr algn="ctr"/>
                      <a:r>
                        <a:rPr lang="en-US" sz="1600" dirty="0" smtClean="0">
                          <a:latin typeface="+mn-lt"/>
                        </a:rPr>
                        <a:t>--</a:t>
                      </a:r>
                      <a:endParaRPr lang="en-US" sz="1600" dirty="0">
                        <a:latin typeface="+mn-lt"/>
                      </a:endParaRPr>
                    </a:p>
                  </a:txBody>
                  <a:tcPr/>
                </a:tc>
              </a:tr>
              <a:tr h="322377">
                <a:tc>
                  <a:txBody>
                    <a:bodyPr/>
                    <a:lstStyle/>
                    <a:p>
                      <a:r>
                        <a:rPr lang="en-US" sz="1600" dirty="0" smtClean="0">
                          <a:latin typeface="+mn-lt"/>
                        </a:rPr>
                        <a:t>Hindu</a:t>
                      </a:r>
                      <a:endParaRPr lang="en-US" sz="1600" dirty="0">
                        <a:latin typeface="+mn-lt"/>
                      </a:endParaRPr>
                    </a:p>
                  </a:txBody>
                  <a:tcPr/>
                </a:tc>
                <a:tc>
                  <a:txBody>
                    <a:bodyPr/>
                    <a:lstStyle/>
                    <a:p>
                      <a:pPr algn="ctr"/>
                      <a:r>
                        <a:rPr lang="en-US" sz="1600" dirty="0" smtClean="0">
                          <a:latin typeface="+mn-lt"/>
                        </a:rPr>
                        <a:t>1</a:t>
                      </a:r>
                      <a:endParaRPr lang="en-US" sz="1600" dirty="0">
                        <a:latin typeface="+mn-lt"/>
                      </a:endParaRPr>
                    </a:p>
                  </a:txBody>
                  <a:tcPr/>
                </a:tc>
                <a:tc>
                  <a:txBody>
                    <a:bodyPr/>
                    <a:lstStyle/>
                    <a:p>
                      <a:pPr algn="ctr"/>
                      <a:r>
                        <a:rPr lang="en-US" sz="1600" dirty="0" smtClean="0">
                          <a:latin typeface="+mn-lt"/>
                        </a:rPr>
                        <a:t>0.2</a:t>
                      </a:r>
                      <a:endParaRPr lang="en-US" sz="1600" dirty="0">
                        <a:latin typeface="+mn-lt"/>
                      </a:endParaRPr>
                    </a:p>
                  </a:txBody>
                  <a:tcPr/>
                </a:tc>
              </a:tr>
              <a:tr h="322377">
                <a:tc>
                  <a:txBody>
                    <a:bodyPr/>
                    <a:lstStyle/>
                    <a:p>
                      <a:r>
                        <a:rPr lang="en-US" sz="1600" dirty="0" smtClean="0">
                          <a:latin typeface="+mn-lt"/>
                        </a:rPr>
                        <a:t>Unaffiliated | None</a:t>
                      </a:r>
                      <a:endParaRPr lang="en-US" sz="1600" dirty="0">
                        <a:latin typeface="+mn-lt"/>
                      </a:endParaRPr>
                    </a:p>
                  </a:txBody>
                  <a:tcPr/>
                </a:tc>
                <a:tc>
                  <a:txBody>
                    <a:bodyPr/>
                    <a:lstStyle/>
                    <a:p>
                      <a:pPr algn="ctr"/>
                      <a:r>
                        <a:rPr lang="en-US" sz="1600" dirty="0" smtClean="0">
                          <a:latin typeface="+mn-lt"/>
                        </a:rPr>
                        <a:t>1</a:t>
                      </a:r>
                      <a:endParaRPr lang="en-US" sz="1600" dirty="0">
                        <a:latin typeface="+mn-lt"/>
                      </a:endParaRPr>
                    </a:p>
                  </a:txBody>
                  <a:tcPr/>
                </a:tc>
                <a:tc>
                  <a:txBody>
                    <a:bodyPr/>
                    <a:lstStyle/>
                    <a:p>
                      <a:pPr algn="ctr"/>
                      <a:r>
                        <a:rPr lang="en-US" sz="1600" dirty="0" smtClean="0">
                          <a:latin typeface="+mn-lt"/>
                        </a:rPr>
                        <a:t>0.2</a:t>
                      </a:r>
                      <a:endParaRPr lang="en-US" sz="1600" dirty="0">
                        <a:latin typeface="+mn-lt"/>
                      </a:endParaRPr>
                    </a:p>
                  </a:txBody>
                  <a:tcPr/>
                </a:tc>
              </a:tr>
              <a:tr h="322377">
                <a:tc>
                  <a:txBody>
                    <a:bodyPr/>
                    <a:lstStyle/>
                    <a:p>
                      <a:r>
                        <a:rPr lang="en-US" sz="1600" dirty="0" smtClean="0">
                          <a:latin typeface="+mn-lt"/>
                        </a:rPr>
                        <a:t>---</a:t>
                      </a:r>
                      <a:endParaRPr lang="en-US" sz="1600" dirty="0">
                        <a:latin typeface="+mn-lt"/>
                      </a:endParaRPr>
                    </a:p>
                  </a:txBody>
                  <a:tcPr/>
                </a:tc>
                <a:tc>
                  <a:txBody>
                    <a:bodyPr/>
                    <a:lstStyle/>
                    <a:p>
                      <a:pPr algn="ctr"/>
                      <a:r>
                        <a:rPr lang="en-US" sz="1600" dirty="0" smtClean="0">
                          <a:latin typeface="+mn-lt"/>
                        </a:rPr>
                        <a:t>--</a:t>
                      </a:r>
                      <a:endParaRPr lang="en-US" sz="1600" dirty="0">
                        <a:latin typeface="+mn-lt"/>
                      </a:endParaRPr>
                    </a:p>
                  </a:txBody>
                  <a:tcPr/>
                </a:tc>
                <a:tc>
                  <a:txBody>
                    <a:bodyPr/>
                    <a:lstStyle/>
                    <a:p>
                      <a:pPr algn="ctr"/>
                      <a:r>
                        <a:rPr lang="en-US" sz="1600" dirty="0" smtClean="0">
                          <a:latin typeface="+mn-lt"/>
                        </a:rPr>
                        <a:t>--</a:t>
                      </a:r>
                      <a:endParaRPr lang="en-US" sz="1600" dirty="0">
                        <a:latin typeface="+mn-lt"/>
                      </a:endParaRPr>
                    </a:p>
                  </a:txBody>
                  <a:tcPr/>
                </a:tc>
              </a:tr>
              <a:tr h="322377">
                <a:tc>
                  <a:txBody>
                    <a:bodyPr/>
                    <a:lstStyle/>
                    <a:p>
                      <a:r>
                        <a:rPr lang="en-US" sz="1600" dirty="0" smtClean="0">
                          <a:latin typeface="+mn-lt"/>
                        </a:rPr>
                        <a:t>---</a:t>
                      </a:r>
                      <a:endParaRPr lang="en-US" sz="1600" dirty="0">
                        <a:latin typeface="+mn-lt"/>
                      </a:endParaRPr>
                    </a:p>
                  </a:txBody>
                  <a:tcPr/>
                </a:tc>
                <a:tc>
                  <a:txBody>
                    <a:bodyPr/>
                    <a:lstStyle/>
                    <a:p>
                      <a:pPr algn="ctr"/>
                      <a:r>
                        <a:rPr lang="en-US" sz="1600" dirty="0" smtClean="0">
                          <a:latin typeface="+mn-lt"/>
                        </a:rPr>
                        <a:t>--</a:t>
                      </a:r>
                      <a:endParaRPr lang="en-US" sz="1600" dirty="0">
                        <a:latin typeface="+mn-lt"/>
                      </a:endParaRPr>
                    </a:p>
                  </a:txBody>
                  <a:tcPr/>
                </a:tc>
                <a:tc>
                  <a:txBody>
                    <a:bodyPr/>
                    <a:lstStyle/>
                    <a:p>
                      <a:pPr algn="ctr"/>
                      <a:r>
                        <a:rPr lang="en-US" sz="1600" dirty="0" smtClean="0">
                          <a:latin typeface="+mn-lt"/>
                        </a:rPr>
                        <a:t>--</a:t>
                      </a:r>
                      <a:endParaRPr lang="en-US" sz="1600" dirty="0">
                        <a:latin typeface="+mn-lt"/>
                      </a:endParaRPr>
                    </a:p>
                  </a:txBody>
                  <a:tcPr/>
                </a:tc>
              </a:tr>
              <a:tr h="451041">
                <a:tc>
                  <a:txBody>
                    <a:bodyPr/>
                    <a:lstStyle/>
                    <a:p>
                      <a:r>
                        <a:rPr lang="en-US" sz="1600" dirty="0" smtClean="0">
                          <a:latin typeface="+mn-lt"/>
                        </a:rPr>
                        <a:t>Don’t Know | Refused</a:t>
                      </a:r>
                      <a:endParaRPr lang="en-US" sz="1600" dirty="0">
                        <a:latin typeface="+mn-lt"/>
                      </a:endParaRPr>
                    </a:p>
                  </a:txBody>
                  <a:tcPr/>
                </a:tc>
                <a:tc>
                  <a:txBody>
                    <a:bodyPr/>
                    <a:lstStyle/>
                    <a:p>
                      <a:pPr algn="ctr"/>
                      <a:r>
                        <a:rPr lang="en-US" sz="1600" dirty="0" smtClean="0">
                          <a:latin typeface="+mn-lt"/>
                        </a:rPr>
                        <a:t>10</a:t>
                      </a:r>
                      <a:endParaRPr lang="en-US" sz="1600" dirty="0">
                        <a:latin typeface="+mn-lt"/>
                      </a:endParaRPr>
                    </a:p>
                  </a:txBody>
                  <a:tcPr/>
                </a:tc>
                <a:tc>
                  <a:txBody>
                    <a:bodyPr/>
                    <a:lstStyle/>
                    <a:p>
                      <a:pPr algn="ctr"/>
                      <a:r>
                        <a:rPr lang="en-US" sz="1600" dirty="0" smtClean="0">
                          <a:latin typeface="+mn-lt"/>
                        </a:rPr>
                        <a:t>2</a:t>
                      </a:r>
                      <a:endParaRPr lang="en-US" sz="1600" dirty="0">
                        <a:latin typeface="+mn-lt"/>
                      </a:endParaRPr>
                    </a:p>
                  </a:txBody>
                  <a:tcPr/>
                </a:tc>
              </a:tr>
              <a:tr h="456701">
                <a:tc gridSpan="3">
                  <a:txBody>
                    <a:bodyPr/>
                    <a:lstStyle/>
                    <a:p>
                      <a:pPr algn="ctr"/>
                      <a:r>
                        <a:rPr lang="en-US" sz="1200" dirty="0" smtClean="0">
                          <a:latin typeface="+mn-lt"/>
                        </a:rPr>
                        <a:t>Source: CQ</a:t>
                      </a:r>
                      <a:r>
                        <a:rPr lang="en-US" sz="1200" baseline="0" dirty="0" smtClean="0">
                          <a:latin typeface="+mn-lt"/>
                        </a:rPr>
                        <a:t> Roll Call &amp; Pew Forum | January 3, 2013</a:t>
                      </a:r>
                      <a:endParaRPr lang="en-US" sz="1200" dirty="0">
                        <a:latin typeface="+mn-lt"/>
                      </a:endParaRPr>
                    </a:p>
                  </a:txBody>
                  <a:tcPr/>
                </a:tc>
                <a:tc hMerge="1">
                  <a:txBody>
                    <a:bodyPr/>
                    <a:lstStyle/>
                    <a:p>
                      <a:pPr algn="ctr"/>
                      <a:endParaRPr lang="en-US" dirty="0"/>
                    </a:p>
                  </a:txBody>
                  <a:tcPr/>
                </a:tc>
                <a:tc hMerge="1">
                  <a:txBody>
                    <a:bodyPr/>
                    <a:lstStyle/>
                    <a:p>
                      <a:pPr algn="ctr"/>
                      <a:endParaRPr lang="en-US" sz="1400" dirty="0"/>
                    </a:p>
                  </a:txBody>
                  <a:tcPr anchor="b"/>
                </a:tc>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168036077"/>
              </p:ext>
            </p:extLst>
          </p:nvPr>
        </p:nvGraphicFramePr>
        <p:xfrm>
          <a:off x="4648199" y="1634416"/>
          <a:ext cx="3962401" cy="5056723"/>
        </p:xfrm>
        <a:graphic>
          <a:graphicData uri="http://schemas.openxmlformats.org/drawingml/2006/table">
            <a:tbl>
              <a:tblPr firstRow="1" bandRow="1">
                <a:tableStyleId>{93296810-A885-4BE3-A3E7-6D5BEEA58F35}</a:tableStyleId>
              </a:tblPr>
              <a:tblGrid>
                <a:gridCol w="2438401"/>
                <a:gridCol w="933855"/>
                <a:gridCol w="590145"/>
              </a:tblGrid>
              <a:tr h="564160">
                <a:tc>
                  <a:txBody>
                    <a:bodyPr/>
                    <a:lstStyle/>
                    <a:p>
                      <a:r>
                        <a:rPr lang="en-US" sz="1600" dirty="0" smtClean="0"/>
                        <a:t>U.S. Religious</a:t>
                      </a:r>
                      <a:r>
                        <a:rPr lang="en-US" sz="1600" baseline="0" dirty="0" smtClean="0"/>
                        <a:t> Belief</a:t>
                      </a:r>
                      <a:endParaRPr lang="en-US" sz="1600" b="1" dirty="0">
                        <a:solidFill>
                          <a:schemeClr val="bg1"/>
                        </a:solidFill>
                        <a:latin typeface="Calibri" panose="020F0502020204030204" pitchFamily="34" charset="0"/>
                        <a:cs typeface="Arial" panose="020B0604020202020204" pitchFamily="34" charset="0"/>
                      </a:endParaRPr>
                    </a:p>
                  </a:txBody>
                  <a:tcPr/>
                </a:tc>
                <a:tc>
                  <a:txBody>
                    <a:bodyPr/>
                    <a:lstStyle/>
                    <a:p>
                      <a:pPr marL="0" indent="0" algn="ctr"/>
                      <a:r>
                        <a:rPr lang="en-US" sz="1600" dirty="0" smtClean="0"/>
                        <a:t>#</a:t>
                      </a:r>
                      <a:endParaRPr lang="en-US" sz="1600" dirty="0">
                        <a:solidFill>
                          <a:schemeClr val="bg1"/>
                        </a:solidFill>
                        <a:latin typeface="Calibri" panose="020F0502020204030204" pitchFamily="34" charset="0"/>
                        <a:cs typeface="Arial" panose="020B0604020202020204" pitchFamily="34" charset="0"/>
                      </a:endParaRPr>
                    </a:p>
                  </a:txBody>
                  <a:tcPr/>
                </a:tc>
                <a:tc>
                  <a:txBody>
                    <a:bodyPr/>
                    <a:lstStyle/>
                    <a:p>
                      <a:pPr marL="0" indent="0" algn="ctr"/>
                      <a:r>
                        <a:rPr lang="en-US" sz="1600" dirty="0" smtClean="0"/>
                        <a:t>%</a:t>
                      </a:r>
                      <a:endParaRPr lang="en-US" sz="1600" dirty="0">
                        <a:solidFill>
                          <a:schemeClr val="bg1"/>
                        </a:solidFill>
                        <a:latin typeface="Calibri" panose="020F0502020204030204" pitchFamily="34" charset="0"/>
                        <a:cs typeface="Arial" panose="020B0604020202020204" pitchFamily="34" charset="0"/>
                      </a:endParaRPr>
                    </a:p>
                  </a:txBody>
                  <a:tcPr/>
                </a:tc>
              </a:tr>
              <a:tr h="451041">
                <a:tc>
                  <a:txBody>
                    <a:bodyPr/>
                    <a:lstStyle/>
                    <a:p>
                      <a:r>
                        <a:rPr lang="en-US" sz="1600" dirty="0" smtClean="0"/>
                        <a:t>Christian</a:t>
                      </a:r>
                      <a:endParaRPr lang="en-US" sz="1600" dirty="0" smtClean="0">
                        <a:latin typeface="Calibri" panose="020F0502020204030204" pitchFamily="34" charset="0"/>
                      </a:endParaRPr>
                    </a:p>
                  </a:txBody>
                  <a:tcPr/>
                </a:tc>
                <a:tc>
                  <a:txBody>
                    <a:bodyPr/>
                    <a:lstStyle/>
                    <a:p>
                      <a:pPr algn="ctr"/>
                      <a:r>
                        <a:rPr lang="en-US" sz="1600" dirty="0" smtClean="0"/>
                        <a:t>248M</a:t>
                      </a:r>
                      <a:endParaRPr lang="en-US" sz="1600" dirty="0">
                        <a:latin typeface="Calibri" panose="020F0502020204030204" pitchFamily="34" charset="0"/>
                      </a:endParaRPr>
                    </a:p>
                  </a:txBody>
                  <a:tcPr/>
                </a:tc>
                <a:tc>
                  <a:txBody>
                    <a:bodyPr/>
                    <a:lstStyle/>
                    <a:p>
                      <a:pPr algn="ctr"/>
                      <a:r>
                        <a:rPr lang="en-US" sz="1600" dirty="0" smtClean="0"/>
                        <a:t>79.7</a:t>
                      </a:r>
                      <a:endParaRPr lang="en-US" sz="1600" dirty="0">
                        <a:latin typeface="Calibri" panose="020F0502020204030204" pitchFamily="34" charset="0"/>
                      </a:endParaRPr>
                    </a:p>
                  </a:txBody>
                  <a:tcPr/>
                </a:tc>
              </a:tr>
              <a:tr h="451041">
                <a:tc>
                  <a:txBody>
                    <a:bodyPr/>
                    <a:lstStyle/>
                    <a:p>
                      <a:r>
                        <a:rPr lang="en-US" sz="1600" dirty="0" smtClean="0"/>
                        <a:t>Agnostic</a:t>
                      </a:r>
                      <a:endParaRPr lang="en-US" sz="1600" dirty="0">
                        <a:latin typeface="Calibri" panose="020F0502020204030204" pitchFamily="34" charset="0"/>
                      </a:endParaRPr>
                    </a:p>
                  </a:txBody>
                  <a:tcPr/>
                </a:tc>
                <a:tc>
                  <a:txBody>
                    <a:bodyPr/>
                    <a:lstStyle/>
                    <a:p>
                      <a:pPr algn="ctr"/>
                      <a:r>
                        <a:rPr lang="en-US" sz="1600" dirty="0" smtClean="0"/>
                        <a:t>43M</a:t>
                      </a:r>
                      <a:endParaRPr lang="en-US" sz="1600" dirty="0">
                        <a:latin typeface="Calibri" panose="020F0502020204030204" pitchFamily="34" charset="0"/>
                      </a:endParaRPr>
                    </a:p>
                  </a:txBody>
                  <a:tcPr/>
                </a:tc>
                <a:tc>
                  <a:txBody>
                    <a:bodyPr/>
                    <a:lstStyle/>
                    <a:p>
                      <a:pPr algn="ctr"/>
                      <a:r>
                        <a:rPr lang="en-US" sz="1600" dirty="0" smtClean="0"/>
                        <a:t>13.9</a:t>
                      </a:r>
                      <a:endParaRPr lang="en-US" sz="1600" dirty="0">
                        <a:latin typeface="Calibri" panose="020F0502020204030204" pitchFamily="34" charset="0"/>
                      </a:endParaRPr>
                    </a:p>
                  </a:txBody>
                  <a:tcPr/>
                </a:tc>
              </a:tr>
              <a:tr h="322377">
                <a:tc>
                  <a:txBody>
                    <a:bodyPr/>
                    <a:lstStyle/>
                    <a:p>
                      <a:r>
                        <a:rPr lang="en-US" sz="1600" dirty="0" smtClean="0"/>
                        <a:t>Jewish</a:t>
                      </a:r>
                      <a:endParaRPr lang="en-US" sz="1600" dirty="0">
                        <a:latin typeface="Calibri" panose="020F0502020204030204" pitchFamily="34" charset="0"/>
                      </a:endParaRPr>
                    </a:p>
                  </a:txBody>
                  <a:tcPr/>
                </a:tc>
                <a:tc>
                  <a:txBody>
                    <a:bodyPr/>
                    <a:lstStyle/>
                    <a:p>
                      <a:pPr algn="ctr"/>
                      <a:r>
                        <a:rPr lang="en-US" sz="1600" dirty="0" smtClean="0"/>
                        <a:t>5.2M</a:t>
                      </a:r>
                      <a:endParaRPr lang="en-US" sz="1600" dirty="0">
                        <a:latin typeface="Calibri" panose="020F0502020204030204" pitchFamily="34" charset="0"/>
                      </a:endParaRPr>
                    </a:p>
                  </a:txBody>
                  <a:tcPr/>
                </a:tc>
                <a:tc>
                  <a:txBody>
                    <a:bodyPr/>
                    <a:lstStyle/>
                    <a:p>
                      <a:pPr algn="ctr"/>
                      <a:r>
                        <a:rPr lang="en-US" sz="1600" dirty="0" smtClean="0"/>
                        <a:t>1.7</a:t>
                      </a:r>
                      <a:endParaRPr lang="en-US" sz="1600" dirty="0">
                        <a:latin typeface="Calibri" panose="020F0502020204030204" pitchFamily="34" charset="0"/>
                      </a:endParaRPr>
                    </a:p>
                  </a:txBody>
                  <a:tcPr/>
                </a:tc>
              </a:tr>
              <a:tr h="322377">
                <a:tc>
                  <a:txBody>
                    <a:bodyPr/>
                    <a:lstStyle/>
                    <a:p>
                      <a:r>
                        <a:rPr lang="en-US" sz="1600" dirty="0" smtClean="0">
                          <a:latin typeface="+mn-lt"/>
                        </a:rPr>
                        <a:t>Muslim</a:t>
                      </a:r>
                      <a:endParaRPr lang="en-US" sz="1600" dirty="0">
                        <a:latin typeface="+mn-lt"/>
                      </a:endParaRPr>
                    </a:p>
                  </a:txBody>
                  <a:tcPr/>
                </a:tc>
                <a:tc>
                  <a:txBody>
                    <a:bodyPr/>
                    <a:lstStyle/>
                    <a:p>
                      <a:pPr algn="ctr"/>
                      <a:r>
                        <a:rPr lang="en-US" sz="1600" dirty="0" smtClean="0"/>
                        <a:t>4.1M</a:t>
                      </a:r>
                      <a:endParaRPr lang="en-US" sz="1600" dirty="0">
                        <a:latin typeface="Calibri" panose="020F0502020204030204" pitchFamily="34" charset="0"/>
                      </a:endParaRPr>
                    </a:p>
                  </a:txBody>
                  <a:tcPr/>
                </a:tc>
                <a:tc>
                  <a:txBody>
                    <a:bodyPr/>
                    <a:lstStyle/>
                    <a:p>
                      <a:pPr algn="ctr"/>
                      <a:r>
                        <a:rPr lang="en-US" sz="1600" dirty="0" smtClean="0"/>
                        <a:t>1.3</a:t>
                      </a:r>
                      <a:endParaRPr lang="en-US" sz="1600" dirty="0">
                        <a:latin typeface="Calibri" panose="020F0502020204030204" pitchFamily="34" charset="0"/>
                      </a:endParaRPr>
                    </a:p>
                  </a:txBody>
                  <a:tcPr/>
                </a:tc>
              </a:tr>
              <a:tr h="322377">
                <a:tc>
                  <a:txBody>
                    <a:bodyPr/>
                    <a:lstStyle/>
                    <a:p>
                      <a:r>
                        <a:rPr lang="en-US" sz="1600" dirty="0" smtClean="0">
                          <a:latin typeface="+mn-lt"/>
                        </a:rPr>
                        <a:t>Buddhist</a:t>
                      </a:r>
                      <a:endParaRPr lang="en-US" sz="1600" dirty="0">
                        <a:latin typeface="Calibri" panose="020F0502020204030204" pitchFamily="34" charset="0"/>
                      </a:endParaRPr>
                    </a:p>
                  </a:txBody>
                  <a:tcPr/>
                </a:tc>
                <a:tc>
                  <a:txBody>
                    <a:bodyPr/>
                    <a:lstStyle/>
                    <a:p>
                      <a:pPr algn="ctr"/>
                      <a:r>
                        <a:rPr lang="en-US" sz="1600" dirty="0" smtClean="0"/>
                        <a:t>3.9M</a:t>
                      </a:r>
                      <a:endParaRPr lang="en-US" sz="1600" dirty="0">
                        <a:latin typeface="Calibri" panose="020F0502020204030204" pitchFamily="34" charset="0"/>
                      </a:endParaRPr>
                    </a:p>
                  </a:txBody>
                  <a:tcPr/>
                </a:tc>
                <a:tc>
                  <a:txBody>
                    <a:bodyPr/>
                    <a:lstStyle/>
                    <a:p>
                      <a:pPr algn="ctr"/>
                      <a:r>
                        <a:rPr lang="en-US" sz="1600" dirty="0" smtClean="0"/>
                        <a:t>1</a:t>
                      </a:r>
                      <a:endParaRPr lang="en-US" sz="1600" dirty="0">
                        <a:latin typeface="Calibri" panose="020F0502020204030204" pitchFamily="34" charset="0"/>
                      </a:endParaRPr>
                    </a:p>
                  </a:txBody>
                  <a:tcPr/>
                </a:tc>
              </a:tr>
              <a:tr h="322377">
                <a:tc>
                  <a:txBody>
                    <a:bodyPr/>
                    <a:lstStyle/>
                    <a:p>
                      <a:r>
                        <a:rPr lang="en-US" sz="1600" dirty="0" smtClean="0">
                          <a:latin typeface="+mn-lt"/>
                        </a:rPr>
                        <a:t>New</a:t>
                      </a:r>
                      <a:r>
                        <a:rPr lang="en-US" sz="1600" baseline="0" dirty="0" smtClean="0">
                          <a:latin typeface="+mn-lt"/>
                        </a:rPr>
                        <a:t> religionist</a:t>
                      </a:r>
                      <a:endParaRPr lang="en-US" sz="1600" dirty="0">
                        <a:latin typeface="Calibri" panose="020F0502020204030204" pitchFamily="34" charset="0"/>
                      </a:endParaRPr>
                    </a:p>
                  </a:txBody>
                  <a:tcPr/>
                </a:tc>
                <a:tc>
                  <a:txBody>
                    <a:bodyPr/>
                    <a:lstStyle/>
                    <a:p>
                      <a:pPr algn="ctr"/>
                      <a:r>
                        <a:rPr lang="en-US" sz="1600" dirty="0" smtClean="0"/>
                        <a:t>1.6M</a:t>
                      </a:r>
                      <a:endParaRPr lang="en-US" sz="1600" dirty="0">
                        <a:latin typeface="Calibri" panose="020F0502020204030204" pitchFamily="34" charset="0"/>
                      </a:endParaRPr>
                    </a:p>
                  </a:txBody>
                  <a:tcPr/>
                </a:tc>
                <a:tc>
                  <a:txBody>
                    <a:bodyPr/>
                    <a:lstStyle/>
                    <a:p>
                      <a:pPr algn="ctr"/>
                      <a:r>
                        <a:rPr lang="en-US" sz="1600" dirty="0" smtClean="0"/>
                        <a:t>0.5</a:t>
                      </a:r>
                      <a:endParaRPr lang="en-US" sz="1600" dirty="0">
                        <a:latin typeface="Calibri" panose="020F0502020204030204" pitchFamily="34" charset="0"/>
                      </a:endParaRPr>
                    </a:p>
                  </a:txBody>
                  <a:tcPr/>
                </a:tc>
              </a:tr>
              <a:tr h="322377">
                <a:tc>
                  <a:txBody>
                    <a:bodyPr/>
                    <a:lstStyle/>
                    <a:p>
                      <a:r>
                        <a:rPr lang="en-US" sz="1600" dirty="0" smtClean="0"/>
                        <a:t>Hindu</a:t>
                      </a:r>
                      <a:endParaRPr lang="en-US" sz="1600" dirty="0">
                        <a:latin typeface="Calibri" panose="020F0502020204030204" pitchFamily="34" charset="0"/>
                      </a:endParaRPr>
                    </a:p>
                  </a:txBody>
                  <a:tcPr/>
                </a:tc>
                <a:tc>
                  <a:txBody>
                    <a:bodyPr/>
                    <a:lstStyle/>
                    <a:p>
                      <a:pPr algn="ctr"/>
                      <a:r>
                        <a:rPr lang="en-US" sz="1600" dirty="0" smtClean="0"/>
                        <a:t>1.4M</a:t>
                      </a:r>
                      <a:endParaRPr lang="en-US" sz="1600" dirty="0">
                        <a:latin typeface="Calibri" panose="020F0502020204030204" pitchFamily="34" charset="0"/>
                      </a:endParaRPr>
                    </a:p>
                  </a:txBody>
                  <a:tcPr/>
                </a:tc>
                <a:tc>
                  <a:txBody>
                    <a:bodyPr/>
                    <a:lstStyle/>
                    <a:p>
                      <a:pPr algn="ctr"/>
                      <a:r>
                        <a:rPr lang="en-US" sz="1600" dirty="0" smtClean="0"/>
                        <a:t>0.4</a:t>
                      </a:r>
                      <a:endParaRPr lang="en-US" sz="1600" dirty="0">
                        <a:latin typeface="Calibri" panose="020F0502020204030204" pitchFamily="34" charset="0"/>
                      </a:endParaRPr>
                    </a:p>
                  </a:txBody>
                  <a:tcPr/>
                </a:tc>
              </a:tr>
              <a:tr h="322377">
                <a:tc>
                  <a:txBody>
                    <a:bodyPr/>
                    <a:lstStyle/>
                    <a:p>
                      <a:r>
                        <a:rPr lang="en-US" sz="1600" dirty="0" smtClean="0">
                          <a:latin typeface="+mn-lt"/>
                        </a:rPr>
                        <a:t>Atheist</a:t>
                      </a:r>
                      <a:endParaRPr lang="en-US" sz="1600" dirty="0">
                        <a:latin typeface="Calibri" panose="020F0502020204030204" pitchFamily="34" charset="0"/>
                      </a:endParaRPr>
                    </a:p>
                  </a:txBody>
                  <a:tcPr/>
                </a:tc>
                <a:tc>
                  <a:txBody>
                    <a:bodyPr/>
                    <a:lstStyle/>
                    <a:p>
                      <a:pPr algn="ctr"/>
                      <a:r>
                        <a:rPr lang="en-US" sz="1600" dirty="0" smtClean="0">
                          <a:latin typeface="+mn-lt"/>
                        </a:rPr>
                        <a:t>1.3M</a:t>
                      </a:r>
                      <a:endParaRPr lang="en-US" sz="1600" dirty="0">
                        <a:latin typeface="Calibri" panose="020F0502020204030204" pitchFamily="34" charset="0"/>
                      </a:endParaRPr>
                    </a:p>
                  </a:txBody>
                  <a:tcPr/>
                </a:tc>
                <a:tc>
                  <a:txBody>
                    <a:bodyPr/>
                    <a:lstStyle/>
                    <a:p>
                      <a:pPr algn="ctr"/>
                      <a:r>
                        <a:rPr lang="en-US" sz="1600" dirty="0" smtClean="0"/>
                        <a:t>0.4</a:t>
                      </a:r>
                      <a:endParaRPr lang="en-US" sz="1600" dirty="0">
                        <a:latin typeface="Calibri" panose="020F0502020204030204" pitchFamily="34" charset="0"/>
                      </a:endParaRPr>
                    </a:p>
                  </a:txBody>
                  <a:tcPr/>
                </a:tc>
              </a:tr>
              <a:tr h="322377">
                <a:tc>
                  <a:txBody>
                    <a:bodyPr/>
                    <a:lstStyle/>
                    <a:p>
                      <a:r>
                        <a:rPr lang="en-US" sz="1600" dirty="0" err="1" smtClean="0">
                          <a:latin typeface="+mn-lt"/>
                        </a:rPr>
                        <a:t>Ethnoreligionist</a:t>
                      </a:r>
                      <a:endParaRPr lang="en-US" sz="1600" dirty="0">
                        <a:latin typeface="Calibri" panose="020F0502020204030204" pitchFamily="34" charset="0"/>
                      </a:endParaRPr>
                    </a:p>
                  </a:txBody>
                  <a:tcPr/>
                </a:tc>
                <a:tc>
                  <a:txBody>
                    <a:bodyPr/>
                    <a:lstStyle/>
                    <a:p>
                      <a:pPr algn="ctr"/>
                      <a:r>
                        <a:rPr lang="en-US" sz="1600" dirty="0" smtClean="0"/>
                        <a:t>1M</a:t>
                      </a:r>
                      <a:endParaRPr lang="en-US" sz="1600" dirty="0">
                        <a:latin typeface="Calibri" panose="020F0502020204030204" pitchFamily="34" charset="0"/>
                      </a:endParaRPr>
                    </a:p>
                  </a:txBody>
                  <a:tcPr/>
                </a:tc>
                <a:tc>
                  <a:txBody>
                    <a:bodyPr/>
                    <a:lstStyle/>
                    <a:p>
                      <a:pPr algn="ctr"/>
                      <a:r>
                        <a:rPr lang="en-US" sz="1600" dirty="0" smtClean="0"/>
                        <a:t>0.3</a:t>
                      </a:r>
                      <a:endParaRPr lang="en-US" sz="1600" dirty="0">
                        <a:latin typeface="Calibri" panose="020F0502020204030204" pitchFamily="34" charset="0"/>
                      </a:endParaRPr>
                    </a:p>
                  </a:txBody>
                  <a:tcPr/>
                </a:tc>
              </a:tr>
              <a:tr h="322377">
                <a:tc>
                  <a:txBody>
                    <a:bodyPr/>
                    <a:lstStyle/>
                    <a:p>
                      <a:r>
                        <a:rPr lang="en-US" sz="1600" dirty="0" smtClean="0">
                          <a:latin typeface="+mn-lt"/>
                        </a:rPr>
                        <a:t>Baha'i</a:t>
                      </a:r>
                      <a:endParaRPr lang="en-US" sz="1600" dirty="0">
                        <a:latin typeface="Calibri" panose="020F0502020204030204" pitchFamily="34" charset="0"/>
                      </a:endParaRPr>
                    </a:p>
                  </a:txBody>
                  <a:tcPr/>
                </a:tc>
                <a:tc>
                  <a:txBody>
                    <a:bodyPr/>
                    <a:lstStyle/>
                    <a:p>
                      <a:pPr algn="ctr"/>
                      <a:r>
                        <a:rPr lang="en-US" sz="1600" dirty="0" smtClean="0"/>
                        <a:t>515K</a:t>
                      </a:r>
                      <a:endParaRPr lang="en-US" sz="1600" dirty="0">
                        <a:latin typeface="Calibri" panose="020F0502020204030204" pitchFamily="34" charset="0"/>
                      </a:endParaRPr>
                    </a:p>
                  </a:txBody>
                  <a:tcPr/>
                </a:tc>
                <a:tc>
                  <a:txBody>
                    <a:bodyPr/>
                    <a:lstStyle/>
                    <a:p>
                      <a:pPr algn="ctr"/>
                      <a:r>
                        <a:rPr lang="en-US" sz="1600" dirty="0" smtClean="0"/>
                        <a:t>0.17</a:t>
                      </a:r>
                      <a:endParaRPr lang="en-US" sz="1600" dirty="0">
                        <a:latin typeface="Calibri" panose="020F0502020204030204" pitchFamily="34" charset="0"/>
                      </a:endParaRPr>
                    </a:p>
                  </a:txBody>
                  <a:tcPr/>
                </a:tc>
              </a:tr>
              <a:tr h="451041">
                <a:tc>
                  <a:txBody>
                    <a:bodyPr/>
                    <a:lstStyle/>
                    <a:p>
                      <a:r>
                        <a:rPr lang="en-US" sz="1600" dirty="0" smtClean="0">
                          <a:latin typeface="+mn-lt"/>
                        </a:rPr>
                        <a:t>Other</a:t>
                      </a:r>
                      <a:endParaRPr lang="en-US" sz="1600" dirty="0">
                        <a:latin typeface="+mn-lt"/>
                      </a:endParaRPr>
                    </a:p>
                  </a:txBody>
                  <a:tcPr/>
                </a:tc>
                <a:tc>
                  <a:txBody>
                    <a:bodyPr/>
                    <a:lstStyle/>
                    <a:p>
                      <a:pPr algn="ctr"/>
                      <a:r>
                        <a:rPr lang="en-US" sz="1600" dirty="0" smtClean="0">
                          <a:latin typeface="+mn-lt"/>
                        </a:rPr>
                        <a:t>798K</a:t>
                      </a:r>
                      <a:endParaRPr lang="en-US" sz="1600" dirty="0">
                        <a:latin typeface="+mn-lt"/>
                      </a:endParaRPr>
                    </a:p>
                  </a:txBody>
                  <a:tcPr/>
                </a:tc>
                <a:tc>
                  <a:txBody>
                    <a:bodyPr/>
                    <a:lstStyle/>
                    <a:p>
                      <a:pPr algn="ctr"/>
                      <a:r>
                        <a:rPr lang="en-US" sz="1600" dirty="0" smtClean="0">
                          <a:latin typeface="+mn-lt"/>
                        </a:rPr>
                        <a:t>.63</a:t>
                      </a:r>
                      <a:endParaRPr lang="en-US" sz="1600" dirty="0">
                        <a:latin typeface="+mn-lt"/>
                      </a:endParaRPr>
                    </a:p>
                  </a:txBody>
                  <a:tcPr/>
                </a:tc>
              </a:tr>
              <a:tr h="456701">
                <a:tc gridSpan="3">
                  <a:txBody>
                    <a:bodyPr/>
                    <a:lstStyle/>
                    <a:p>
                      <a:pPr algn="ctr"/>
                      <a:r>
                        <a:rPr lang="en-US" sz="1200" dirty="0" smtClean="0"/>
                        <a:t>Source: World Religions Database | Boston</a:t>
                      </a:r>
                      <a:r>
                        <a:rPr lang="en-US" sz="1200" baseline="0" dirty="0" smtClean="0"/>
                        <a:t> University | February 9. 2013</a:t>
                      </a:r>
                      <a:endParaRPr lang="en-US" sz="1200" dirty="0">
                        <a:latin typeface="Calibri" panose="020F0502020204030204" pitchFamily="34" charset="0"/>
                      </a:endParaRPr>
                    </a:p>
                  </a:txBody>
                  <a:tcPr/>
                </a:tc>
                <a:tc hMerge="1">
                  <a:txBody>
                    <a:bodyPr/>
                    <a:lstStyle/>
                    <a:p>
                      <a:pPr algn="ctr"/>
                      <a:endParaRPr lang="en-US" dirty="0"/>
                    </a:p>
                  </a:txBody>
                  <a:tcPr/>
                </a:tc>
                <a:tc hMerge="1">
                  <a:txBody>
                    <a:bodyPr/>
                    <a:lstStyle/>
                    <a:p>
                      <a:pPr algn="ctr"/>
                      <a:endParaRPr lang="en-US" sz="1400" dirty="0"/>
                    </a:p>
                  </a:txBody>
                  <a:tcPr anchor="b"/>
                </a:tc>
              </a:tr>
            </a:tbl>
          </a:graphicData>
        </a:graphic>
      </p:graphicFrame>
    </p:spTree>
    <p:extLst>
      <p:ext uri="{BB962C8B-B14F-4D97-AF65-F5344CB8AC3E}">
        <p14:creationId xmlns:p14="http://schemas.microsoft.com/office/powerpoint/2010/main" val="774893283"/>
      </p:ext>
    </p:extLst>
  </p:cSld>
  <p:clrMapOvr>
    <a:masterClrMapping/>
  </p:clrMapOvr>
  <p:transition spd="slow">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a:xfrm>
            <a:off x="381000" y="2194560"/>
            <a:ext cx="8458200" cy="4069080"/>
          </a:xfrm>
        </p:spPr>
        <p:txBody>
          <a:bodyPr>
            <a:normAutofit/>
          </a:bodyPr>
          <a:lstStyle/>
          <a:p>
            <a:r>
              <a:rPr lang="en-US" sz="2600" dirty="0" smtClean="0"/>
              <a:t>Virginia Declaration of Rights </a:t>
            </a:r>
            <a:r>
              <a:rPr lang="en-US" sz="2000" dirty="0" smtClean="0"/>
              <a:t>(June 12, 1776)</a:t>
            </a:r>
          </a:p>
          <a:p>
            <a:r>
              <a:rPr lang="en-US" sz="2000" dirty="0" smtClean="0"/>
              <a:t>Model for Declaration of Independence (1776), U.S. Bill of Rights (1789/1791), French Declaration of the Rights of Man (1789)</a:t>
            </a:r>
          </a:p>
          <a:p>
            <a:r>
              <a:rPr lang="en-US" sz="2000" dirty="0" smtClean="0"/>
              <a:t>Authors: George Mason and Thomas </a:t>
            </a:r>
            <a:r>
              <a:rPr lang="en-US" sz="2000" dirty="0" err="1" smtClean="0"/>
              <a:t>Ludwell</a:t>
            </a:r>
            <a:r>
              <a:rPr lang="en-US" sz="2000" dirty="0" smtClean="0"/>
              <a:t> Lee</a:t>
            </a:r>
          </a:p>
          <a:p>
            <a:pPr lvl="1"/>
            <a:r>
              <a:rPr lang="en-US" dirty="0" smtClean="0"/>
              <a:t>Section 1</a:t>
            </a:r>
            <a:r>
              <a:rPr lang="en-US" i="1" dirty="0" smtClean="0"/>
              <a:t>. </a:t>
            </a:r>
            <a:r>
              <a:rPr lang="en-US" i="1" dirty="0"/>
              <a:t>That all men are by nature equally free and independent and have certain inherent rights, of which, when they enter into a state of society, they cannot, by any compact, deprive or divest their posterity; namely, the enjoyment of life and liberty, with the means of acquiring and possessing property, and pursuing and obtaining happiness and safety.</a:t>
            </a:r>
            <a:endParaRPr lang="en-US" i="1" dirty="0" smtClean="0"/>
          </a:p>
        </p:txBody>
      </p:sp>
      <p:pic>
        <p:nvPicPr>
          <p:cNvPr id="8194" name="Picture 2" descr="http://www.baumanrarebooks.com/blog/wp-content/uploads/2013/10/Declarati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1700" y="849623"/>
            <a:ext cx="1689100" cy="1283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661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a:xfrm>
            <a:off x="381000" y="2194560"/>
            <a:ext cx="8458200" cy="4069080"/>
          </a:xfrm>
        </p:spPr>
        <p:txBody>
          <a:bodyPr>
            <a:normAutofit/>
          </a:bodyPr>
          <a:lstStyle/>
          <a:p>
            <a:r>
              <a:rPr lang="en-US" sz="2600" dirty="0" smtClean="0"/>
              <a:t>Virginia Declaration of Rights </a:t>
            </a:r>
            <a:r>
              <a:rPr lang="en-US" sz="2000" dirty="0" smtClean="0"/>
              <a:t>(cont.)</a:t>
            </a:r>
          </a:p>
          <a:p>
            <a:pPr lvl="1"/>
            <a:r>
              <a:rPr lang="en-US" dirty="0"/>
              <a:t>Section 16. </a:t>
            </a:r>
            <a:r>
              <a:rPr lang="en-US" i="1" dirty="0"/>
              <a:t>That </a:t>
            </a:r>
            <a:r>
              <a:rPr lang="en-US" i="1" dirty="0">
                <a:solidFill>
                  <a:srgbClr val="92D050"/>
                </a:solidFill>
              </a:rPr>
              <a:t>religion</a:t>
            </a:r>
            <a:r>
              <a:rPr lang="en-US" i="1" dirty="0"/>
              <a:t>, or the duty which we owe to our </a:t>
            </a:r>
            <a:r>
              <a:rPr lang="en-US" i="1" dirty="0">
                <a:solidFill>
                  <a:srgbClr val="92D050"/>
                </a:solidFill>
              </a:rPr>
              <a:t>Creator</a:t>
            </a:r>
            <a:r>
              <a:rPr lang="en-US" i="1" dirty="0"/>
              <a:t>, and the manner of discharging it, can be directed only by reason and conviction, not by force or violence; and therefore all men are equally entitled to the </a:t>
            </a:r>
            <a:r>
              <a:rPr lang="en-US" i="1" dirty="0">
                <a:solidFill>
                  <a:srgbClr val="92D050"/>
                </a:solidFill>
              </a:rPr>
              <a:t>free exercise of religion</a:t>
            </a:r>
            <a:r>
              <a:rPr lang="en-US" i="1" dirty="0"/>
              <a:t>, according to the dictates of conscience; and that it is the mutual duty of all to </a:t>
            </a:r>
            <a:r>
              <a:rPr lang="en-US" i="1" dirty="0" err="1"/>
              <a:t>practise</a:t>
            </a:r>
            <a:r>
              <a:rPr lang="en-US" i="1" dirty="0"/>
              <a:t> </a:t>
            </a:r>
            <a:r>
              <a:rPr lang="en-US" i="1" dirty="0">
                <a:solidFill>
                  <a:srgbClr val="92D050"/>
                </a:solidFill>
              </a:rPr>
              <a:t>Christian forbearance, love, and charity toward each other</a:t>
            </a:r>
            <a:r>
              <a:rPr lang="en-US" i="1" dirty="0"/>
              <a:t>. </a:t>
            </a:r>
            <a:endParaRPr lang="en-US" i="1" dirty="0" smtClean="0"/>
          </a:p>
          <a:p>
            <a:pPr lvl="1"/>
            <a:endParaRPr lang="en-US" i="1" dirty="0"/>
          </a:p>
        </p:txBody>
      </p:sp>
      <p:pic>
        <p:nvPicPr>
          <p:cNvPr id="4" name="Picture 2" descr="http://www.baumanrarebooks.com/blog/wp-content/uploads/2013/10/Declarati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1700" y="849623"/>
            <a:ext cx="1689100" cy="1283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952579"/>
      </p:ext>
    </p:extLst>
  </p:cSld>
  <p:clrMapOvr>
    <a:masterClrMapping/>
  </p:clrMapOvr>
  <p:transition spd="slow">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p:txBody>
          <a:bodyPr>
            <a:normAutofit/>
          </a:bodyPr>
          <a:lstStyle/>
          <a:p>
            <a:r>
              <a:rPr lang="en-US" sz="2600" dirty="0" smtClean="0"/>
              <a:t>The Declaration of Independence </a:t>
            </a:r>
            <a:r>
              <a:rPr lang="en-US" sz="2000" dirty="0" smtClean="0"/>
              <a:t>(July 4, 1776)</a:t>
            </a:r>
          </a:p>
          <a:p>
            <a:r>
              <a:rPr lang="en-US" sz="2000" dirty="0" smtClean="0"/>
              <a:t>Authors: T. Jefferson (VA), J. Adams (MA), B. Franklin (PA), Roger Sherman (CT), and Robert Livingston (NY)</a:t>
            </a:r>
            <a:endParaRPr lang="en-US" sz="2800" dirty="0" smtClean="0"/>
          </a:p>
          <a:p>
            <a:pPr lvl="1"/>
            <a:r>
              <a:rPr lang="en-US" i="1" dirty="0"/>
              <a:t>When in the Course of human events, it becomes necessary for one people to dissolve the political bands which have connected them with another, and to assume among the powers of the earth, the separate and equal station to which the Laws of Nature and of </a:t>
            </a:r>
            <a:r>
              <a:rPr lang="en-US" i="1" dirty="0">
                <a:solidFill>
                  <a:srgbClr val="92D050"/>
                </a:solidFill>
              </a:rPr>
              <a:t>Nature's God </a:t>
            </a:r>
            <a:r>
              <a:rPr lang="en-US" i="1" dirty="0"/>
              <a:t>entitle </a:t>
            </a:r>
            <a:r>
              <a:rPr lang="en-US" i="1" dirty="0" smtClean="0"/>
              <a:t>them . . .</a:t>
            </a:r>
          </a:p>
          <a:p>
            <a:pPr lvl="1"/>
            <a:r>
              <a:rPr lang="en-US" i="1" dirty="0"/>
              <a:t>We hold these truths to be self-evident, that all men are created equal, that they are endowed by </a:t>
            </a:r>
            <a:r>
              <a:rPr lang="en-US" i="1" dirty="0">
                <a:solidFill>
                  <a:srgbClr val="92D050"/>
                </a:solidFill>
              </a:rPr>
              <a:t>their Creator </a:t>
            </a:r>
            <a:r>
              <a:rPr lang="en-US" i="1" dirty="0"/>
              <a:t>with certain unalienable Rights, that among these are Life, Liberty and the pursuit of Happiness</a:t>
            </a:r>
            <a:r>
              <a:rPr lang="en-US" i="1" dirty="0" smtClean="0"/>
              <a:t>.</a:t>
            </a:r>
            <a:endParaRPr lang="en-US" dirty="0" smtClean="0"/>
          </a:p>
        </p:txBody>
      </p:sp>
      <p:pic>
        <p:nvPicPr>
          <p:cNvPr id="7170" name="Picture 2" descr="http://redmillennial.files.wordpress.com/2013/09/0816-united-states-america_full_6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600" y="840572"/>
            <a:ext cx="1941187" cy="1293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5805608"/>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p:txBody>
          <a:bodyPr>
            <a:normAutofit/>
          </a:bodyPr>
          <a:lstStyle/>
          <a:p>
            <a:r>
              <a:rPr lang="en-US" sz="2600" dirty="0" smtClean="0"/>
              <a:t>The Declaration of Independence </a:t>
            </a:r>
            <a:r>
              <a:rPr lang="en-US" sz="2000" dirty="0" smtClean="0"/>
              <a:t>(cont.)</a:t>
            </a:r>
          </a:p>
          <a:p>
            <a:pPr lvl="1"/>
            <a:r>
              <a:rPr lang="en-US" i="1" dirty="0" smtClean="0"/>
              <a:t>We</a:t>
            </a:r>
            <a:r>
              <a:rPr lang="en-US" i="1" dirty="0"/>
              <a:t>, therefore, the Representatives of the united States of America, in General Congress, Assembled, appealing to </a:t>
            </a:r>
            <a:r>
              <a:rPr lang="en-US" i="1" dirty="0">
                <a:solidFill>
                  <a:srgbClr val="92D050"/>
                </a:solidFill>
              </a:rPr>
              <a:t>the Supreme Judge of the world</a:t>
            </a:r>
            <a:r>
              <a:rPr lang="en-US" i="1" dirty="0"/>
              <a:t> for the rectitude of our </a:t>
            </a:r>
            <a:r>
              <a:rPr lang="en-US" i="1" dirty="0" smtClean="0"/>
              <a:t>intentions . . .</a:t>
            </a:r>
          </a:p>
          <a:p>
            <a:pPr lvl="1"/>
            <a:r>
              <a:rPr lang="en-US" i="1" dirty="0"/>
              <a:t>And for the support of this Declaration, with a firm reliance on the protection of </a:t>
            </a:r>
            <a:r>
              <a:rPr lang="en-US" i="1" dirty="0">
                <a:solidFill>
                  <a:srgbClr val="92D050"/>
                </a:solidFill>
              </a:rPr>
              <a:t>divine Providence</a:t>
            </a:r>
            <a:r>
              <a:rPr lang="en-US" i="1" dirty="0"/>
              <a:t>, we mutually pledge to each other our Lives, our Fortunes and our sacred Honor.</a:t>
            </a:r>
            <a:endParaRPr lang="en-US" i="1" dirty="0" smtClean="0"/>
          </a:p>
        </p:txBody>
      </p:sp>
      <p:pic>
        <p:nvPicPr>
          <p:cNvPr id="4" name="Picture 2" descr="http://redmillennial.files.wordpress.com/2013/09/0816-united-states-america_full_6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600" y="840572"/>
            <a:ext cx="1941187" cy="1293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737289"/>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p:txBody>
          <a:bodyPr>
            <a:normAutofit/>
          </a:bodyPr>
          <a:lstStyle/>
          <a:p>
            <a:r>
              <a:rPr lang="en-US" sz="2600" dirty="0" smtClean="0"/>
              <a:t>The U.S. Constitution </a:t>
            </a:r>
            <a:r>
              <a:rPr lang="en-US" sz="2000" dirty="0" smtClean="0"/>
              <a:t>(June 21, 1788)</a:t>
            </a:r>
          </a:p>
          <a:p>
            <a:r>
              <a:rPr lang="en-US" sz="2000" dirty="0" smtClean="0"/>
              <a:t>Primary author: James Madison “Father of the Constitution”</a:t>
            </a:r>
          </a:p>
          <a:p>
            <a:pPr lvl="1"/>
            <a:r>
              <a:rPr lang="en-US" dirty="0" smtClean="0"/>
              <a:t>Preamble: </a:t>
            </a:r>
            <a:r>
              <a:rPr lang="en-US" i="1" dirty="0" smtClean="0"/>
              <a:t>We </a:t>
            </a:r>
            <a:r>
              <a:rPr lang="en-US" i="1" dirty="0"/>
              <a:t>the People of the United States, in Order to form a more perfect Union, establish Justice, insure domestic Tranquility, provide for the common </a:t>
            </a:r>
            <a:r>
              <a:rPr lang="en-US" i="1" dirty="0" err="1" smtClean="0"/>
              <a:t>defence</a:t>
            </a:r>
            <a:r>
              <a:rPr lang="en-US" i="1" dirty="0" smtClean="0"/>
              <a:t>,</a:t>
            </a:r>
            <a:r>
              <a:rPr lang="en-US" i="1" baseline="30000" dirty="0"/>
              <a:t> </a:t>
            </a:r>
            <a:r>
              <a:rPr lang="en-US" i="1" dirty="0" smtClean="0"/>
              <a:t>promote </a:t>
            </a:r>
            <a:r>
              <a:rPr lang="en-US" i="1" dirty="0"/>
              <a:t>the general Welfare, and secure the Blessings of Liberty to ourselves and our Posterity, do ordain and establish this Constitution for the United States of America</a:t>
            </a:r>
            <a:r>
              <a:rPr lang="en-US" i="1" dirty="0" smtClean="0"/>
              <a:t>.</a:t>
            </a:r>
          </a:p>
        </p:txBody>
      </p:sp>
      <p:pic>
        <p:nvPicPr>
          <p:cNvPr id="2050" name="Picture 2" descr="http://www.elcivics.com/constitution_quill_p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812422"/>
            <a:ext cx="2003425" cy="132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08583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p:txBody>
          <a:bodyPr>
            <a:normAutofit/>
          </a:bodyPr>
          <a:lstStyle/>
          <a:p>
            <a:r>
              <a:rPr lang="en-US" sz="2600" dirty="0" smtClean="0"/>
              <a:t>The U.S. Constitution </a:t>
            </a:r>
            <a:r>
              <a:rPr lang="en-US" sz="2000" dirty="0" smtClean="0"/>
              <a:t>(cont.)</a:t>
            </a:r>
          </a:p>
          <a:p>
            <a:pPr lvl="1"/>
            <a:r>
              <a:rPr lang="en-US" sz="2200" dirty="0" smtClean="0"/>
              <a:t>Article Two, Section 1.8 – Oath of the President</a:t>
            </a:r>
          </a:p>
          <a:p>
            <a:pPr lvl="1"/>
            <a:r>
              <a:rPr lang="en-US" i="1" dirty="0"/>
              <a:t>Before he enters the Execution of his Office, he shall take the following Oath or Affirmation:—"I do solemnly swear (or affirm) that I will faithfully execute the Office of President of the United States, and will to the best of my Ability, preserve, protect and defend the Constitution of the United States</a:t>
            </a:r>
            <a:r>
              <a:rPr lang="en-US" i="1" dirty="0" smtClean="0"/>
              <a:t>.“</a:t>
            </a:r>
          </a:p>
        </p:txBody>
      </p:sp>
      <p:pic>
        <p:nvPicPr>
          <p:cNvPr id="4" name="Picture 2" descr="http://www.elcivics.com/constitution_quill_p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812422"/>
            <a:ext cx="2003425" cy="132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1458188"/>
      </p:ext>
    </p:extLst>
  </p:cSld>
  <p:clrMapOvr>
    <a:masterClrMapping/>
  </p:clrMapOvr>
  <p:transition spd="slow">
    <p:strips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Obama Oath of Office</a:t>
            </a:r>
            <a:br>
              <a:rPr lang="en-US" dirty="0" smtClean="0"/>
            </a:br>
            <a:r>
              <a:rPr lang="en-US" dirty="0" smtClean="0"/>
              <a:t>January 2009</a:t>
            </a:r>
            <a:endParaRPr lang="en-US" dirty="0"/>
          </a:p>
        </p:txBody>
      </p:sp>
      <p:pic>
        <p:nvPicPr>
          <p:cNvPr id="4" name="Obama Oath of Office 2009">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143000" y="2057401"/>
            <a:ext cx="7225665" cy="4077158"/>
          </a:xfrm>
        </p:spPr>
      </p:pic>
    </p:spTree>
    <p:extLst>
      <p:ext uri="{BB962C8B-B14F-4D97-AF65-F5344CB8AC3E}">
        <p14:creationId xmlns:p14="http://schemas.microsoft.com/office/powerpoint/2010/main" val="14155091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with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p:txBody>
          <a:bodyPr>
            <a:normAutofit/>
          </a:bodyPr>
          <a:lstStyle/>
          <a:p>
            <a:r>
              <a:rPr lang="en-US" sz="2600" dirty="0" smtClean="0"/>
              <a:t>The U.S. Constitution </a:t>
            </a:r>
            <a:r>
              <a:rPr lang="en-US" sz="2000" dirty="0" smtClean="0"/>
              <a:t>(cont.)</a:t>
            </a:r>
          </a:p>
          <a:p>
            <a:pPr lvl="1"/>
            <a:r>
              <a:rPr lang="en-US" dirty="0" smtClean="0"/>
              <a:t>Oath of VP, Senators, and Representatives – wording not specified in Constitution – established in law in 1884.</a:t>
            </a:r>
          </a:p>
          <a:p>
            <a:pPr lvl="1"/>
            <a:r>
              <a:rPr lang="en-US" dirty="0"/>
              <a:t>Also used for other high government officials.</a:t>
            </a:r>
          </a:p>
          <a:p>
            <a:pPr lvl="1"/>
            <a:r>
              <a:rPr lang="en-US" i="1" dirty="0" smtClean="0"/>
              <a:t>I</a:t>
            </a:r>
            <a:r>
              <a:rPr lang="en-US" i="1" dirty="0"/>
              <a:t>, A— B—, do solemnly swear (or affirm) that I will support and defend the Constitution of the United States against all enemies, foreign and domestic; that I will bear true faith and allegiance to the same; that I take this obligation freely, without any mental reservation or purpose of evasion; and that I will well and faithfully discharge the duties of the office on which I am about to enter. </a:t>
            </a:r>
            <a:r>
              <a:rPr lang="en-US" i="1" dirty="0" smtClean="0">
                <a:solidFill>
                  <a:srgbClr val="92D050"/>
                </a:solidFill>
              </a:rPr>
              <a:t>So </a:t>
            </a:r>
            <a:r>
              <a:rPr lang="en-US" i="1" dirty="0">
                <a:solidFill>
                  <a:srgbClr val="92D050"/>
                </a:solidFill>
              </a:rPr>
              <a:t>help me </a:t>
            </a:r>
            <a:r>
              <a:rPr lang="en-US" i="1" dirty="0" smtClean="0">
                <a:solidFill>
                  <a:srgbClr val="92D050"/>
                </a:solidFill>
              </a:rPr>
              <a:t>God.</a:t>
            </a:r>
          </a:p>
        </p:txBody>
      </p:sp>
      <p:pic>
        <p:nvPicPr>
          <p:cNvPr id="4" name="Picture 2" descr="http://www.elcivics.com/constitution_quill_p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812422"/>
            <a:ext cx="2003425" cy="132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36180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fade">
                                      <p:cBhvr>
                                        <p:cTn id="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p:txBody>
          <a:bodyPr>
            <a:normAutofit/>
          </a:bodyPr>
          <a:lstStyle/>
          <a:p>
            <a:r>
              <a:rPr lang="en-US" sz="2600" dirty="0" smtClean="0"/>
              <a:t>The U.S. Constitution </a:t>
            </a:r>
            <a:r>
              <a:rPr lang="en-US" sz="2000" dirty="0" smtClean="0"/>
              <a:t>(cont.)</a:t>
            </a:r>
          </a:p>
          <a:p>
            <a:pPr lvl="1"/>
            <a:r>
              <a:rPr lang="en-US" dirty="0" smtClean="0"/>
              <a:t>Article Six – Laws and Treaties</a:t>
            </a:r>
          </a:p>
          <a:p>
            <a:pPr lvl="1"/>
            <a:r>
              <a:rPr lang="en-US" i="1" dirty="0"/>
              <a:t>The Senators and Representatives before mentioned, and the Members of the several State Legislatures, and all executive and judicial Officers, both of the United States and of the several States, shall be bound by Oath or Affirmation, to support this Constitution; but </a:t>
            </a:r>
            <a:r>
              <a:rPr lang="en-US" i="1" dirty="0">
                <a:solidFill>
                  <a:srgbClr val="92D050"/>
                </a:solidFill>
              </a:rPr>
              <a:t>no religious Test shall ever be required as a Qualification to any Office or public Trust under the United States</a:t>
            </a:r>
            <a:r>
              <a:rPr lang="en-US" i="1" dirty="0" smtClean="0">
                <a:solidFill>
                  <a:srgbClr val="92D050"/>
                </a:solidFill>
              </a:rPr>
              <a:t>.</a:t>
            </a:r>
          </a:p>
          <a:p>
            <a:pPr lvl="1"/>
            <a:r>
              <a:rPr lang="en-US" dirty="0" smtClean="0"/>
              <a:t>In 1961, in </a:t>
            </a:r>
            <a:r>
              <a:rPr lang="en-US" i="1" dirty="0" err="1" smtClean="0"/>
              <a:t>Trocaso</a:t>
            </a:r>
            <a:r>
              <a:rPr lang="en-US" i="1" dirty="0" smtClean="0"/>
              <a:t> v. Watkins </a:t>
            </a:r>
            <a:r>
              <a:rPr lang="en-US" dirty="0" smtClean="0"/>
              <a:t>the USSC ruled the religious tests for public office written into State constitutions were unconstitutional (Arkansas, Maryland, Mississippi, North Carolina, Pennsylvania, South Carolina, Tennessee, Texas)</a:t>
            </a:r>
          </a:p>
        </p:txBody>
      </p:sp>
      <p:pic>
        <p:nvPicPr>
          <p:cNvPr id="4" name="Picture 2" descr="http://www.elcivics.com/constitution_quill_p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812422"/>
            <a:ext cx="2003425" cy="1321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641933"/>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fade">
                                      <p:cBhvr>
                                        <p:cTn id="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Religion in </a:t>
            </a:r>
            <a:br>
              <a:rPr lang="en-US" dirty="0" smtClean="0"/>
            </a:br>
            <a:r>
              <a:rPr lang="en-US" dirty="0" smtClean="0"/>
              <a:t>The Documents</a:t>
            </a:r>
            <a:endParaRPr lang="en-US" dirty="0"/>
          </a:p>
        </p:txBody>
      </p:sp>
      <p:sp>
        <p:nvSpPr>
          <p:cNvPr id="2" name="Content Placeholder 1"/>
          <p:cNvSpPr>
            <a:spLocks noGrp="1"/>
          </p:cNvSpPr>
          <p:nvPr>
            <p:ph idx="1"/>
          </p:nvPr>
        </p:nvSpPr>
        <p:spPr/>
        <p:txBody>
          <a:bodyPr>
            <a:normAutofit/>
          </a:bodyPr>
          <a:lstStyle/>
          <a:p>
            <a:r>
              <a:rPr lang="en-US" sz="2600" dirty="0" smtClean="0"/>
              <a:t>The U.S. Bill of Rights </a:t>
            </a:r>
            <a:r>
              <a:rPr lang="en-US" sz="2000" dirty="0" smtClean="0"/>
              <a:t>(December 15, 1791)</a:t>
            </a:r>
          </a:p>
          <a:p>
            <a:pPr lvl="1"/>
            <a:r>
              <a:rPr lang="en-US" dirty="0" smtClean="0"/>
              <a:t>There were no “rights” outlined in the original </a:t>
            </a:r>
            <a:r>
              <a:rPr lang="en-US" dirty="0" err="1" smtClean="0"/>
              <a:t>Consitution</a:t>
            </a:r>
            <a:endParaRPr lang="en-US" dirty="0" smtClean="0"/>
          </a:p>
          <a:p>
            <a:pPr lvl="1"/>
            <a:r>
              <a:rPr lang="en-US" dirty="0" smtClean="0"/>
              <a:t>Became an issue during the ratification process between the Federalists and Anti-federalists</a:t>
            </a:r>
          </a:p>
          <a:p>
            <a:pPr lvl="1"/>
            <a:r>
              <a:rPr lang="en-US" dirty="0" smtClean="0"/>
              <a:t>James Madison proposed a Bill of Rights to the first session of the new U.S. Congress.</a:t>
            </a:r>
          </a:p>
          <a:p>
            <a:pPr lvl="1"/>
            <a:r>
              <a:rPr lang="en-US" dirty="0" smtClean="0"/>
              <a:t>A joint committee of the Senate and House proposed 12 amendments to the Constitution; sent them to the States for ratification (Sept. 25, 1789).</a:t>
            </a:r>
          </a:p>
          <a:p>
            <a:pPr lvl="1"/>
            <a:r>
              <a:rPr lang="en-US" dirty="0" smtClean="0"/>
              <a:t>Articles 3-12 we ratified by three-fourths of the States, so Article 3 became the First Amendment of the Constitution.</a:t>
            </a:r>
          </a:p>
        </p:txBody>
      </p:sp>
      <p:pic>
        <p:nvPicPr>
          <p:cNvPr id="3074" name="Picture 2" descr="http://www.shestokas.com/wp-content/uploads/2012/12/bill-of-righ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8500" y="840872"/>
            <a:ext cx="1993900" cy="1292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00781"/>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764373"/>
            <a:ext cx="6568440" cy="1293028"/>
          </a:xfrm>
        </p:spPr>
        <p:txBody>
          <a:bodyPr>
            <a:normAutofit/>
          </a:bodyPr>
          <a:lstStyle/>
          <a:p>
            <a:r>
              <a:rPr lang="en-US" dirty="0" smtClean="0"/>
              <a:t>First Amendment</a:t>
            </a:r>
            <a:br>
              <a:rPr lang="en-US" dirty="0" smtClean="0"/>
            </a:br>
            <a:r>
              <a:rPr lang="en-US" dirty="0" smtClean="0"/>
              <a:t>To The U.S. Constitution</a:t>
            </a:r>
            <a:endParaRPr lang="en-US" dirty="0"/>
          </a:p>
        </p:txBody>
      </p:sp>
      <p:sp>
        <p:nvSpPr>
          <p:cNvPr id="2" name="Content Placeholder 1"/>
          <p:cNvSpPr>
            <a:spLocks noGrp="1"/>
          </p:cNvSpPr>
          <p:nvPr>
            <p:ph idx="1"/>
          </p:nvPr>
        </p:nvSpPr>
        <p:spPr/>
        <p:txBody>
          <a:bodyPr>
            <a:normAutofit/>
          </a:bodyPr>
          <a:lstStyle/>
          <a:p>
            <a:pPr marL="0" indent="0" algn="ctr">
              <a:buNone/>
            </a:pPr>
            <a:endParaRPr lang="en-US" sz="2800" dirty="0" smtClean="0"/>
          </a:p>
          <a:p>
            <a:pPr marL="0" indent="0" algn="ctr">
              <a:buNone/>
            </a:pPr>
            <a:r>
              <a:rPr lang="en-US" sz="2800" b="1" i="1" dirty="0" smtClean="0"/>
              <a:t>Congress </a:t>
            </a:r>
            <a:r>
              <a:rPr lang="en-US" sz="2800" b="1" i="1" dirty="0"/>
              <a:t>shall make no law respecting an establishment of religion, or prohibiting the free exercise thereof</a:t>
            </a:r>
            <a:r>
              <a:rPr lang="en-US" sz="2800" i="1" dirty="0"/>
              <a:t>; or abridging the freedom of speech, or of the press; or the right of the people peaceably to assemble, and to petition the Government for a redress of grievances.</a:t>
            </a:r>
          </a:p>
        </p:txBody>
      </p:sp>
    </p:spTree>
    <p:extLst>
      <p:ext uri="{BB962C8B-B14F-4D97-AF65-F5344CB8AC3E}">
        <p14:creationId xmlns:p14="http://schemas.microsoft.com/office/powerpoint/2010/main" val="240226868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George Washington</a:t>
            </a:r>
            <a:br>
              <a:rPr lang="en-US" dirty="0" smtClean="0"/>
            </a:br>
            <a:r>
              <a:rPr lang="en-US" dirty="0" smtClean="0"/>
              <a:t>and the bill of rights</a:t>
            </a:r>
            <a:endParaRPr lang="en-US" dirty="0"/>
          </a:p>
        </p:txBody>
      </p:sp>
      <p:sp>
        <p:nvSpPr>
          <p:cNvPr id="2" name="Content Placeholder 1"/>
          <p:cNvSpPr>
            <a:spLocks noGrp="1"/>
          </p:cNvSpPr>
          <p:nvPr>
            <p:ph idx="1"/>
          </p:nvPr>
        </p:nvSpPr>
        <p:spPr/>
        <p:txBody>
          <a:bodyPr>
            <a:normAutofit/>
          </a:bodyPr>
          <a:lstStyle/>
          <a:p>
            <a:pPr>
              <a:spcAft>
                <a:spcPts val="1200"/>
              </a:spcAft>
            </a:pPr>
            <a:r>
              <a:rPr lang="en-US" sz="2600" dirty="0" smtClean="0"/>
              <a:t>George Washington sworn into</a:t>
            </a:r>
            <a:br>
              <a:rPr lang="en-US" sz="2600" dirty="0" smtClean="0"/>
            </a:br>
            <a:r>
              <a:rPr lang="en-US" sz="2600" dirty="0" smtClean="0"/>
              <a:t>office April 30, 1789</a:t>
            </a:r>
          </a:p>
          <a:p>
            <a:r>
              <a:rPr lang="en-US" sz="2600" dirty="0" smtClean="0"/>
              <a:t>First Inaugural Address:</a:t>
            </a:r>
          </a:p>
          <a:p>
            <a:pPr lvl="1"/>
            <a:r>
              <a:rPr lang="en-US" i="1" dirty="0"/>
              <a:t>For I assure myself that whilst you carefully avoid every alteration which might endanger the benefits of an United and effective Government, or </a:t>
            </a:r>
            <a:r>
              <a:rPr lang="en-US" i="1" dirty="0" smtClean="0"/>
              <a:t>which </a:t>
            </a:r>
            <a:r>
              <a:rPr lang="en-US" i="1" dirty="0"/>
              <a:t>ought to await the future lessons of experience; a reverence for the characteristic rights of freemen, and a regard for the public harmony, will sufficiently influence your deliberations on the question how far the former can be more impregnably fortified, or the latter be safely and advantageously promoted.</a:t>
            </a:r>
            <a:endParaRPr lang="en-US" i="1" dirty="0" smtClean="0"/>
          </a:p>
        </p:txBody>
      </p:sp>
      <p:pic>
        <p:nvPicPr>
          <p:cNvPr id="1026" name="Picture 2" descr="http://upload.wikimedia.org/wikipedia/commons/b/b6/Gilbert_Stuart_Williamstown_Portrait_of_George_Washingt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53200" y="2057400"/>
            <a:ext cx="1298575" cy="1555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004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fade">
                                      <p:cBhvr>
                                        <p:cTn id="10"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 George Washington</a:t>
            </a:r>
            <a:br>
              <a:rPr lang="en-US" dirty="0" smtClean="0"/>
            </a:br>
            <a:r>
              <a:rPr lang="en-US" dirty="0" smtClean="0"/>
              <a:t>and the bill of rights</a:t>
            </a:r>
            <a:endParaRPr lang="en-US" dirty="0"/>
          </a:p>
        </p:txBody>
      </p:sp>
      <p:sp>
        <p:nvSpPr>
          <p:cNvPr id="2" name="Content Placeholder 1"/>
          <p:cNvSpPr>
            <a:spLocks noGrp="1"/>
          </p:cNvSpPr>
          <p:nvPr>
            <p:ph idx="1"/>
          </p:nvPr>
        </p:nvSpPr>
        <p:spPr/>
        <p:txBody>
          <a:bodyPr>
            <a:normAutofit/>
          </a:bodyPr>
          <a:lstStyle/>
          <a:p>
            <a:r>
              <a:rPr lang="en-US" sz="2600" dirty="0" smtClean="0"/>
              <a:t>George Washington visited Newport, RI </a:t>
            </a:r>
            <a:br>
              <a:rPr lang="en-US" sz="2600" dirty="0" smtClean="0"/>
            </a:br>
            <a:r>
              <a:rPr lang="en-US" sz="2600" dirty="0" smtClean="0"/>
              <a:t>August 17, 1790 to rally support for the new Bill of Rights, along with Thomas Jefferson.</a:t>
            </a:r>
          </a:p>
          <a:p>
            <a:r>
              <a:rPr lang="en-US" sz="2600" dirty="0" smtClean="0"/>
              <a:t>Visited the </a:t>
            </a:r>
            <a:r>
              <a:rPr lang="en-US" sz="2600" dirty="0" err="1" smtClean="0"/>
              <a:t>Touro</a:t>
            </a:r>
            <a:r>
              <a:rPr lang="en-US" sz="2600" dirty="0" smtClean="0"/>
              <a:t> Synagogue, the oldest synagogue in America.</a:t>
            </a:r>
            <a:endParaRPr lang="en-US" dirty="0" smtClean="0"/>
          </a:p>
        </p:txBody>
      </p:sp>
      <p:pic>
        <p:nvPicPr>
          <p:cNvPr id="1026" name="Picture 2" descr="http://patentlyjewish.com/wp-content/uploads/2013/07/TouroSyn_cred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982526">
            <a:off x="762572" y="4426880"/>
            <a:ext cx="3098883" cy="21621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1.bp.blogspot.com/_CijcaA9yq58/TGp1rffLuaI/AAAAAAAAG2A/2tMK9Ufrzs8/s400/Touro+Synagogu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956782">
            <a:off x="5069728" y="4279242"/>
            <a:ext cx="3810000" cy="2457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6274463"/>
      </p:ext>
    </p:extLst>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par>
                          <p:cTn id="8" fill="hold">
                            <p:stCondLst>
                              <p:cond delay="500"/>
                            </p:stCondLst>
                            <p:childTnLst>
                              <p:par>
                                <p:cTn id="9" presetID="6" presetClass="entr" presetSubtype="32"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circle(out)">
                                      <p:cBhvr>
                                        <p:cTn id="11" dur="750"/>
                                        <p:tgtEl>
                                          <p:spTgt spid="1026"/>
                                        </p:tgtEl>
                                      </p:cBhvr>
                                    </p:animEffect>
                                  </p:childTnLst>
                                </p:cTn>
                              </p:par>
                            </p:childTnLst>
                          </p:cTn>
                        </p:par>
                        <p:par>
                          <p:cTn id="12" fill="hold">
                            <p:stCondLst>
                              <p:cond delay="1250"/>
                            </p:stCondLst>
                            <p:childTnLst>
                              <p:par>
                                <p:cTn id="13" presetID="6" presetClass="entr" presetSubtype="32" fill="hold" nodeType="afterEffect">
                                  <p:stCondLst>
                                    <p:cond delay="0"/>
                                  </p:stCondLst>
                                  <p:childTnLst>
                                    <p:set>
                                      <p:cBhvr>
                                        <p:cTn id="14" dur="1" fill="hold">
                                          <p:stCondLst>
                                            <p:cond delay="0"/>
                                          </p:stCondLst>
                                        </p:cTn>
                                        <p:tgtEl>
                                          <p:spTgt spid="1028"/>
                                        </p:tgtEl>
                                        <p:attrNameLst>
                                          <p:attrName>style.visibility</p:attrName>
                                        </p:attrNameLst>
                                      </p:cBhvr>
                                      <p:to>
                                        <p:strVal val="visible"/>
                                      </p:to>
                                    </p:set>
                                    <p:animEffect transition="in" filter="circle(out)">
                                      <p:cBhvr>
                                        <p:cTn id="15" dur="75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gwpapers.virginia.edu/documents/hebrew/images/addres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057401"/>
            <a:ext cx="2838357" cy="4402035"/>
          </a:xfrm>
          <a:prstGeom prst="rect">
            <a:avLst/>
          </a:prstGeom>
          <a:noFill/>
          <a:extLst>
            <a:ext uri="{909E8E84-426E-40DD-AFC4-6F175D3DCCD1}">
              <a14:hiddenFill xmlns:a14="http://schemas.microsoft.com/office/drawing/2010/main">
                <a:solidFill>
                  <a:srgbClr val="FFFFFF"/>
                </a:solidFill>
              </a14:hiddenFill>
            </a:ext>
          </a:extLst>
        </p:spPr>
      </p:pic>
      <p:sp>
        <p:nvSpPr>
          <p:cNvPr id="5" name="Title 2"/>
          <p:cNvSpPr txBox="1">
            <a:spLocks/>
          </p:cNvSpPr>
          <p:nvPr/>
        </p:nvSpPr>
        <p:spPr>
          <a:xfrm>
            <a:off x="2171700" y="764373"/>
            <a:ext cx="6377940" cy="1293028"/>
          </a:xfrm>
          <a:prstGeom prst="rect">
            <a:avLst/>
          </a:prstGeom>
        </p:spPr>
        <p:txBody>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fontAlgn="auto">
              <a:spcAft>
                <a:spcPts val="0"/>
              </a:spcAft>
            </a:pPr>
            <a:r>
              <a:rPr lang="en-US" smtClean="0"/>
              <a:t> George Washington</a:t>
            </a:r>
            <a:br>
              <a:rPr lang="en-US" smtClean="0"/>
            </a:br>
            <a:r>
              <a:rPr lang="en-US" smtClean="0"/>
              <a:t>and the bill of rights</a:t>
            </a:r>
            <a:endParaRPr lang="en-US" dirty="0"/>
          </a:p>
        </p:txBody>
      </p:sp>
      <p:sp>
        <p:nvSpPr>
          <p:cNvPr id="6" name="Content Placeholder 5"/>
          <p:cNvSpPr>
            <a:spLocks noGrp="1"/>
          </p:cNvSpPr>
          <p:nvPr>
            <p:ph sz="half" idx="2"/>
          </p:nvPr>
        </p:nvSpPr>
        <p:spPr>
          <a:xfrm>
            <a:off x="3657600" y="1981200"/>
            <a:ext cx="5181600" cy="4571999"/>
          </a:xfrm>
        </p:spPr>
        <p:txBody>
          <a:bodyPr>
            <a:normAutofit fontScale="92500" lnSpcReduction="10000"/>
          </a:bodyPr>
          <a:lstStyle/>
          <a:p>
            <a:r>
              <a:rPr lang="en-US" sz="2400" dirty="0" smtClean="0"/>
              <a:t>Greetings from Moses </a:t>
            </a:r>
            <a:r>
              <a:rPr lang="en-US" sz="2400" dirty="0" err="1" smtClean="0"/>
              <a:t>Seixas</a:t>
            </a:r>
            <a:r>
              <a:rPr lang="en-US" sz="2400" dirty="0" smtClean="0"/>
              <a:t>, an official of the Jewish congregation</a:t>
            </a:r>
          </a:p>
          <a:p>
            <a:r>
              <a:rPr lang="en-US" i="1" dirty="0"/>
              <a:t>Deprived as we heretofore have been of the invaluable rights of free Citizens, we now (with a deep sense of gratitude to the Almighty disposer of all events) behold a Government, erected by the Majesty of the People—a Government, which to bigotry gives no sanction, to persecution no assistance—but generously affording to All liberty of conscience, and immunities of Citizenship: deeming every one, of whatever Nation, tongue, or language, equal parts of the great governmental </a:t>
            </a:r>
            <a:r>
              <a:rPr lang="en-US" i="1" dirty="0" smtClean="0"/>
              <a:t>Machine . . .</a:t>
            </a:r>
            <a:endParaRPr lang="en-US" i="1" dirty="0"/>
          </a:p>
        </p:txBody>
      </p:sp>
    </p:spTree>
    <p:extLst>
      <p:ext uri="{BB962C8B-B14F-4D97-AF65-F5344CB8AC3E}">
        <p14:creationId xmlns:p14="http://schemas.microsoft.com/office/powerpoint/2010/main" val="599013666"/>
      </p:ext>
    </p:extLst>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p:cNvSpPr txBox="1">
            <a:spLocks/>
          </p:cNvSpPr>
          <p:nvPr/>
        </p:nvSpPr>
        <p:spPr>
          <a:xfrm>
            <a:off x="2171700" y="764373"/>
            <a:ext cx="6377940" cy="1293028"/>
          </a:xfrm>
          <a:prstGeom prst="rect">
            <a:avLst/>
          </a:prstGeom>
        </p:spPr>
        <p:txBody>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fontAlgn="auto">
              <a:spcAft>
                <a:spcPts val="0"/>
              </a:spcAft>
            </a:pPr>
            <a:r>
              <a:rPr lang="en-US" smtClean="0"/>
              <a:t> George Washington</a:t>
            </a:r>
            <a:br>
              <a:rPr lang="en-US" smtClean="0"/>
            </a:br>
            <a:r>
              <a:rPr lang="en-US" smtClean="0"/>
              <a:t>and the bill of rights</a:t>
            </a:r>
            <a:endParaRPr lang="en-US" dirty="0"/>
          </a:p>
        </p:txBody>
      </p:sp>
      <p:sp>
        <p:nvSpPr>
          <p:cNvPr id="6" name="Content Placeholder 5"/>
          <p:cNvSpPr>
            <a:spLocks noGrp="1"/>
          </p:cNvSpPr>
          <p:nvPr>
            <p:ph sz="half" idx="2"/>
          </p:nvPr>
        </p:nvSpPr>
        <p:spPr>
          <a:xfrm>
            <a:off x="3657600" y="1919940"/>
            <a:ext cx="5181600" cy="4633259"/>
          </a:xfrm>
        </p:spPr>
        <p:txBody>
          <a:bodyPr>
            <a:normAutofit/>
          </a:bodyPr>
          <a:lstStyle/>
          <a:p>
            <a:r>
              <a:rPr lang="en-US" dirty="0" smtClean="0"/>
              <a:t>Reply from George Washington to the “Hebrew Congregations of Newport, Rhode Island”</a:t>
            </a:r>
          </a:p>
          <a:p>
            <a:r>
              <a:rPr lang="en-US" sz="2000" i="1" dirty="0"/>
              <a:t>It is now no more that toleration is spoken of as if it were the indulgence of one class of people that another enjoyed the exercise of their inherent natural rights, for, happily, the Government of the United States, which gives to bigotry no sanction, to persecution no assistance, requires only that they who live under its protection should demean themselves as good citizens in giving it on all occasions their effectual support.</a:t>
            </a:r>
            <a:endParaRPr lang="en-US" sz="2000" i="1" dirty="0" smtClean="0"/>
          </a:p>
        </p:txBody>
      </p:sp>
      <p:pic>
        <p:nvPicPr>
          <p:cNvPr id="7" name="Picture 4" descr="http://gwpapers.virginia.edu/documents/hebrew/images/reply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919940"/>
            <a:ext cx="2821636" cy="4661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678577"/>
      </p:ext>
    </p:extLst>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p:cNvSpPr txBox="1">
            <a:spLocks/>
          </p:cNvSpPr>
          <p:nvPr/>
        </p:nvSpPr>
        <p:spPr>
          <a:xfrm>
            <a:off x="2171700" y="764373"/>
            <a:ext cx="6377940" cy="1293028"/>
          </a:xfrm>
          <a:prstGeom prst="rect">
            <a:avLst/>
          </a:prstGeom>
        </p:spPr>
        <p:txBody>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fontAlgn="auto">
              <a:spcAft>
                <a:spcPts val="0"/>
              </a:spcAft>
            </a:pPr>
            <a:r>
              <a:rPr lang="en-US" smtClean="0"/>
              <a:t> George Washington</a:t>
            </a:r>
            <a:br>
              <a:rPr lang="en-US" smtClean="0"/>
            </a:br>
            <a:r>
              <a:rPr lang="en-US" smtClean="0"/>
              <a:t>and the bill of rights</a:t>
            </a:r>
            <a:endParaRPr lang="en-US" dirty="0"/>
          </a:p>
        </p:txBody>
      </p:sp>
      <p:sp>
        <p:nvSpPr>
          <p:cNvPr id="6" name="Content Placeholder 5"/>
          <p:cNvSpPr>
            <a:spLocks noGrp="1"/>
          </p:cNvSpPr>
          <p:nvPr>
            <p:ph sz="half" idx="2"/>
          </p:nvPr>
        </p:nvSpPr>
        <p:spPr>
          <a:xfrm>
            <a:off x="3657600" y="1919940"/>
            <a:ext cx="5181600" cy="4633259"/>
          </a:xfrm>
        </p:spPr>
        <p:txBody>
          <a:bodyPr>
            <a:normAutofit/>
          </a:bodyPr>
          <a:lstStyle/>
          <a:p>
            <a:r>
              <a:rPr lang="en-US" sz="2000" i="1" dirty="0"/>
              <a:t>May the children of the stock of Abraham who dwell in this land continue to merit and enjoy the good will of the other inhabitants—while every one shall sit in safety under his own vine and fig tree and there shall be none to make him afraid</a:t>
            </a:r>
            <a:r>
              <a:rPr lang="en-US" sz="2000" i="1" dirty="0" smtClean="0"/>
              <a:t>.</a:t>
            </a:r>
            <a:br>
              <a:rPr lang="en-US" sz="2000" i="1" dirty="0" smtClean="0"/>
            </a:br>
            <a:r>
              <a:rPr lang="en-US" sz="2000" i="1" dirty="0" smtClean="0"/>
              <a:t>[Micah 4:4]</a:t>
            </a:r>
            <a:endParaRPr lang="en-US" sz="2000" i="1" dirty="0"/>
          </a:p>
          <a:p>
            <a:pPr indent="0">
              <a:buNone/>
            </a:pPr>
            <a:r>
              <a:rPr lang="en-US" sz="2000" i="1" dirty="0"/>
              <a:t>May the father of all mercies scatter light, and not darkness, upon our paths, and make us all in our several vocations useful here, and in His own due time and way everlastingly happy.</a:t>
            </a:r>
          </a:p>
          <a:p>
            <a:endParaRPr lang="en-US" sz="2000" i="1" dirty="0" smtClean="0"/>
          </a:p>
        </p:txBody>
      </p:sp>
      <p:pic>
        <p:nvPicPr>
          <p:cNvPr id="7" name="Picture 4" descr="http://gwpapers.virginia.edu/documents/hebrew/images/reply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919940"/>
            <a:ext cx="2821636" cy="4661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2696931"/>
      </p:ext>
    </p:extLst>
  </p:cSld>
  <p:clrMapOvr>
    <a:masterClrMapping/>
  </p:clrMapOvr>
  <p:transition spd="slow">
    <p:strips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764373"/>
            <a:ext cx="6568440" cy="1293028"/>
          </a:xfrm>
        </p:spPr>
        <p:txBody>
          <a:bodyPr>
            <a:normAutofit/>
          </a:bodyPr>
          <a:lstStyle/>
          <a:p>
            <a:r>
              <a:rPr lang="en-US" dirty="0" smtClean="0"/>
              <a:t>First Amendment</a:t>
            </a:r>
            <a:br>
              <a:rPr lang="en-US" dirty="0" smtClean="0"/>
            </a:br>
            <a:r>
              <a:rPr lang="en-US" dirty="0" smtClean="0"/>
              <a:t>To The U.S. Constitution</a:t>
            </a:r>
            <a:endParaRPr lang="en-US" dirty="0"/>
          </a:p>
        </p:txBody>
      </p:sp>
      <p:sp>
        <p:nvSpPr>
          <p:cNvPr id="2" name="Content Placeholder 1"/>
          <p:cNvSpPr>
            <a:spLocks noGrp="1"/>
          </p:cNvSpPr>
          <p:nvPr>
            <p:ph idx="1"/>
          </p:nvPr>
        </p:nvSpPr>
        <p:spPr/>
        <p:txBody>
          <a:bodyPr>
            <a:normAutofit/>
          </a:bodyPr>
          <a:lstStyle/>
          <a:p>
            <a:pPr marL="0" indent="0" algn="ctr">
              <a:buNone/>
            </a:pPr>
            <a:endParaRPr lang="en-US" sz="2800" dirty="0" smtClean="0"/>
          </a:p>
          <a:p>
            <a:pPr marL="0" indent="0" algn="ctr">
              <a:buNone/>
            </a:pPr>
            <a:r>
              <a:rPr lang="en-US" sz="2800" b="1" i="1" dirty="0" smtClean="0"/>
              <a:t>Congress </a:t>
            </a:r>
            <a:r>
              <a:rPr lang="en-US" sz="2800" b="1" i="1" dirty="0"/>
              <a:t>shall make no law respecting an establishment of religion, or prohibiting the free exercise thereof</a:t>
            </a:r>
            <a:r>
              <a:rPr lang="en-US" sz="2800" i="1" dirty="0"/>
              <a:t>; or abridging the freedom of speech, or of the press; or the right of the people peaceably to assemble, and to petition the Government for a redress of grievances.</a:t>
            </a:r>
          </a:p>
        </p:txBody>
      </p:sp>
    </p:spTree>
    <p:extLst>
      <p:ext uri="{BB962C8B-B14F-4D97-AF65-F5344CB8AC3E}">
        <p14:creationId xmlns:p14="http://schemas.microsoft.com/office/powerpoint/2010/main" val="128680672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normAutofit/>
          </a:bodyPr>
          <a:lstStyle/>
          <a:p>
            <a:r>
              <a:rPr lang="en-US" dirty="0" smtClean="0"/>
              <a:t>Four Streams of Thought</a:t>
            </a:r>
            <a:endParaRPr lang="en-US" dirty="0"/>
          </a:p>
        </p:txBody>
      </p:sp>
      <p:sp>
        <p:nvSpPr>
          <p:cNvPr id="109571" name="Rectangle 3"/>
          <p:cNvSpPr>
            <a:spLocks noGrp="1" noChangeArrowheads="1"/>
          </p:cNvSpPr>
          <p:nvPr>
            <p:ph idx="1"/>
          </p:nvPr>
        </p:nvSpPr>
        <p:spPr/>
        <p:txBody>
          <a:bodyPr>
            <a:normAutofit/>
          </a:bodyPr>
          <a:lstStyle/>
          <a:p>
            <a:r>
              <a:rPr lang="en-US" sz="2800" dirty="0" smtClean="0"/>
              <a:t>The Puritan View (Theological)</a:t>
            </a:r>
          </a:p>
          <a:p>
            <a:pPr lvl="1"/>
            <a:r>
              <a:rPr lang="en-US" sz="2400" dirty="0" smtClean="0"/>
              <a:t>Institutions are instruments of God’s authority</a:t>
            </a:r>
          </a:p>
          <a:p>
            <a:pPr lvl="1"/>
            <a:r>
              <a:rPr lang="en-US" sz="2400" dirty="0" smtClean="0"/>
              <a:t>Pluralism and liberty of conscience</a:t>
            </a:r>
          </a:p>
          <a:p>
            <a:pPr marL="411480" lvl="1" indent="0">
              <a:buNone/>
            </a:pPr>
            <a:endParaRPr lang="en-US" dirty="0" smtClean="0"/>
          </a:p>
          <a:p>
            <a:r>
              <a:rPr lang="en-US" sz="2800" dirty="0" smtClean="0"/>
              <a:t>The Evangelical View (Theological)</a:t>
            </a:r>
          </a:p>
          <a:p>
            <a:pPr lvl="1"/>
            <a:r>
              <a:rPr lang="en-US" sz="2400" dirty="0" smtClean="0"/>
              <a:t>Religious liberty and the wall of separation</a:t>
            </a:r>
          </a:p>
          <a:p>
            <a:pPr lvl="1"/>
            <a:r>
              <a:rPr lang="en-US" sz="2400" dirty="0" smtClean="0"/>
              <a:t>Liberty of conscience</a:t>
            </a:r>
          </a:p>
          <a:p>
            <a:pPr lvl="1"/>
            <a:endParaRPr lang="en-US" dirty="0" smtClean="0"/>
          </a:p>
          <a:p>
            <a:endParaRPr lang="en-US" dirty="0"/>
          </a:p>
        </p:txBody>
      </p:sp>
    </p:spTree>
    <p:extLst>
      <p:ext uri="{BB962C8B-B14F-4D97-AF65-F5344CB8AC3E}">
        <p14:creationId xmlns:p14="http://schemas.microsoft.com/office/powerpoint/2010/main" val="362922703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randombar(horizontal)">
                                      <p:cBhvr>
                                        <p:cTn id="7" dur="500"/>
                                        <p:tgtEl>
                                          <p:spTgt spid="109571">
                                            <p:txEl>
                                              <p:pRg st="0" end="0"/>
                                            </p:txEl>
                                          </p:spTgt>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09571">
                                            <p:txEl>
                                              <p:pRg st="1" end="1"/>
                                            </p:txEl>
                                          </p:spTgt>
                                        </p:tgtEl>
                                        <p:attrNameLst>
                                          <p:attrName>style.visibility</p:attrName>
                                        </p:attrNameLst>
                                      </p:cBhvr>
                                      <p:to>
                                        <p:strVal val="visible"/>
                                      </p:to>
                                    </p:set>
                                    <p:animEffect transition="in" filter="randombar(horizontal)">
                                      <p:cBhvr>
                                        <p:cTn id="11" dur="500"/>
                                        <p:tgtEl>
                                          <p:spTgt spid="109571">
                                            <p:txEl>
                                              <p:pRg st="1" end="1"/>
                                            </p:txEl>
                                          </p:spTgt>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09571">
                                            <p:txEl>
                                              <p:pRg st="2" end="2"/>
                                            </p:txEl>
                                          </p:spTgt>
                                        </p:tgtEl>
                                        <p:attrNameLst>
                                          <p:attrName>style.visibility</p:attrName>
                                        </p:attrNameLst>
                                      </p:cBhvr>
                                      <p:to>
                                        <p:strVal val="visible"/>
                                      </p:to>
                                    </p:set>
                                    <p:animEffect transition="in" filter="randombar(horizontal)">
                                      <p:cBhvr>
                                        <p:cTn id="15" dur="500"/>
                                        <p:tgtEl>
                                          <p:spTgt spid="109571">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109571">
                                            <p:txEl>
                                              <p:pRg st="4" end="4"/>
                                            </p:txEl>
                                          </p:spTgt>
                                        </p:tgtEl>
                                        <p:attrNameLst>
                                          <p:attrName>style.visibility</p:attrName>
                                        </p:attrNameLst>
                                      </p:cBhvr>
                                      <p:to>
                                        <p:strVal val="visible"/>
                                      </p:to>
                                    </p:set>
                                    <p:animEffect transition="in" filter="randombar(horizontal)">
                                      <p:cBhvr>
                                        <p:cTn id="20" dur="500"/>
                                        <p:tgtEl>
                                          <p:spTgt spid="109571">
                                            <p:txEl>
                                              <p:pRg st="4" end="4"/>
                                            </p:txEl>
                                          </p:spTgt>
                                        </p:tgtEl>
                                      </p:cBhvr>
                                    </p:animEffect>
                                  </p:childTnLst>
                                </p:cTn>
                              </p:par>
                            </p:childTnLst>
                          </p:cTn>
                        </p:par>
                        <p:par>
                          <p:cTn id="21" fill="hold">
                            <p:stCondLst>
                              <p:cond delay="500"/>
                            </p:stCondLst>
                            <p:childTnLst>
                              <p:par>
                                <p:cTn id="22" presetID="14" presetClass="entr" presetSubtype="10" fill="hold" nodeType="afterEffect">
                                  <p:stCondLst>
                                    <p:cond delay="0"/>
                                  </p:stCondLst>
                                  <p:childTnLst>
                                    <p:set>
                                      <p:cBhvr>
                                        <p:cTn id="23" dur="1" fill="hold">
                                          <p:stCondLst>
                                            <p:cond delay="0"/>
                                          </p:stCondLst>
                                        </p:cTn>
                                        <p:tgtEl>
                                          <p:spTgt spid="109571">
                                            <p:txEl>
                                              <p:pRg st="5" end="5"/>
                                            </p:txEl>
                                          </p:spTgt>
                                        </p:tgtEl>
                                        <p:attrNameLst>
                                          <p:attrName>style.visibility</p:attrName>
                                        </p:attrNameLst>
                                      </p:cBhvr>
                                      <p:to>
                                        <p:strVal val="visible"/>
                                      </p:to>
                                    </p:set>
                                    <p:animEffect transition="in" filter="randombar(horizontal)">
                                      <p:cBhvr>
                                        <p:cTn id="24" dur="500"/>
                                        <p:tgtEl>
                                          <p:spTgt spid="109571">
                                            <p:txEl>
                                              <p:pRg st="5" end="5"/>
                                            </p:txEl>
                                          </p:spTgt>
                                        </p:tgtEl>
                                      </p:cBhvr>
                                    </p:animEffect>
                                  </p:childTnLst>
                                </p:cTn>
                              </p:par>
                            </p:childTnLst>
                          </p:cTn>
                        </p:par>
                        <p:par>
                          <p:cTn id="25" fill="hold">
                            <p:stCondLst>
                              <p:cond delay="1000"/>
                            </p:stCondLst>
                            <p:childTnLst>
                              <p:par>
                                <p:cTn id="26" presetID="14" presetClass="entr" presetSubtype="10" fill="hold" nodeType="afterEffect">
                                  <p:stCondLst>
                                    <p:cond delay="0"/>
                                  </p:stCondLst>
                                  <p:childTnLst>
                                    <p:set>
                                      <p:cBhvr>
                                        <p:cTn id="27" dur="1" fill="hold">
                                          <p:stCondLst>
                                            <p:cond delay="0"/>
                                          </p:stCondLst>
                                        </p:cTn>
                                        <p:tgtEl>
                                          <p:spTgt spid="109571">
                                            <p:txEl>
                                              <p:pRg st="6" end="6"/>
                                            </p:txEl>
                                          </p:spTgt>
                                        </p:tgtEl>
                                        <p:attrNameLst>
                                          <p:attrName>style.visibility</p:attrName>
                                        </p:attrNameLst>
                                      </p:cBhvr>
                                      <p:to>
                                        <p:strVal val="visible"/>
                                      </p:to>
                                    </p:set>
                                    <p:animEffect transition="in" filter="randombar(horizontal)">
                                      <p:cBhvr>
                                        <p:cTn id="28" dur="500"/>
                                        <p:tgtEl>
                                          <p:spTgt spid="10957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normAutofit/>
          </a:bodyPr>
          <a:lstStyle/>
          <a:p>
            <a:r>
              <a:rPr lang="en-US" dirty="0" smtClean="0"/>
              <a:t>Four Streams of Thought</a:t>
            </a:r>
            <a:endParaRPr lang="en-US" dirty="0"/>
          </a:p>
        </p:txBody>
      </p:sp>
      <p:sp>
        <p:nvSpPr>
          <p:cNvPr id="109571" name="Rectangle 3"/>
          <p:cNvSpPr>
            <a:spLocks noGrp="1" noChangeArrowheads="1"/>
          </p:cNvSpPr>
          <p:nvPr>
            <p:ph idx="1"/>
          </p:nvPr>
        </p:nvSpPr>
        <p:spPr>
          <a:xfrm>
            <a:off x="699247" y="2133601"/>
            <a:ext cx="7745505" cy="4191000"/>
          </a:xfrm>
        </p:spPr>
        <p:txBody>
          <a:bodyPr>
            <a:normAutofit lnSpcReduction="10000"/>
          </a:bodyPr>
          <a:lstStyle/>
          <a:p>
            <a:r>
              <a:rPr lang="en-US" sz="2800" dirty="0" smtClean="0"/>
              <a:t>The Enlightenment View (Political)</a:t>
            </a:r>
            <a:endParaRPr lang="en-US" sz="2400" dirty="0" smtClean="0"/>
          </a:p>
          <a:p>
            <a:pPr lvl="1"/>
            <a:r>
              <a:rPr lang="en-US" sz="2400" dirty="0" smtClean="0"/>
              <a:t>State and church absolutely distinct </a:t>
            </a:r>
          </a:p>
          <a:p>
            <a:pPr lvl="1"/>
            <a:r>
              <a:rPr lang="en-US" sz="2400" dirty="0" smtClean="0"/>
              <a:t>Laws should not be based on religious premises or serve exclusively religious purposes</a:t>
            </a:r>
          </a:p>
          <a:p>
            <a:pPr lvl="1"/>
            <a:r>
              <a:rPr lang="en-US" sz="2400" dirty="0" smtClean="0"/>
              <a:t>Virginia Statute for the Establishment of Religious Freedom (drafted 1779, enacted 1786)</a:t>
            </a:r>
            <a:endParaRPr lang="en-US" dirty="0" smtClean="0"/>
          </a:p>
          <a:p>
            <a:r>
              <a:rPr lang="en-US" sz="2800" dirty="0" smtClean="0"/>
              <a:t>The Republican View (Political)</a:t>
            </a:r>
          </a:p>
          <a:p>
            <a:pPr lvl="1"/>
            <a:r>
              <a:rPr lang="en-US" sz="2400" dirty="0" smtClean="0"/>
              <a:t>The utility of religion in providing common ethic and common good</a:t>
            </a:r>
          </a:p>
          <a:p>
            <a:pPr lvl="1"/>
            <a:r>
              <a:rPr lang="en-US" sz="2400" dirty="0" smtClean="0"/>
              <a:t>A plurality of religions provides safeguards</a:t>
            </a:r>
          </a:p>
          <a:p>
            <a:pPr lvl="1"/>
            <a:endParaRPr lang="en-US" dirty="0" smtClean="0"/>
          </a:p>
          <a:p>
            <a:endParaRPr lang="en-US" dirty="0"/>
          </a:p>
        </p:txBody>
      </p:sp>
    </p:spTree>
    <p:extLst>
      <p:ext uri="{BB962C8B-B14F-4D97-AF65-F5344CB8AC3E}">
        <p14:creationId xmlns:p14="http://schemas.microsoft.com/office/powerpoint/2010/main" val="1985226716"/>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9571">
                                            <p:txEl>
                                              <p:pRg st="1" end="1"/>
                                            </p:txEl>
                                          </p:spTgt>
                                        </p:tgtEl>
                                        <p:attrNameLst>
                                          <p:attrName>style.visibility</p:attrName>
                                        </p:attrNameLst>
                                      </p:cBhvr>
                                      <p:to>
                                        <p:strVal val="visible"/>
                                      </p:to>
                                    </p:set>
                                    <p:animEffect transition="in" filter="randombar(horizontal)">
                                      <p:cBhvr>
                                        <p:cTn id="7" dur="500"/>
                                        <p:tgtEl>
                                          <p:spTgt spid="109571">
                                            <p:txEl>
                                              <p:pRg st="1" end="1"/>
                                            </p:txEl>
                                          </p:spTgt>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09571">
                                            <p:txEl>
                                              <p:pRg st="2" end="2"/>
                                            </p:txEl>
                                          </p:spTgt>
                                        </p:tgtEl>
                                        <p:attrNameLst>
                                          <p:attrName>style.visibility</p:attrName>
                                        </p:attrNameLst>
                                      </p:cBhvr>
                                      <p:to>
                                        <p:strVal val="visible"/>
                                      </p:to>
                                    </p:set>
                                    <p:animEffect transition="in" filter="randombar(horizontal)">
                                      <p:cBhvr>
                                        <p:cTn id="11" dur="500"/>
                                        <p:tgtEl>
                                          <p:spTgt spid="109571">
                                            <p:txEl>
                                              <p:pRg st="2" end="2"/>
                                            </p:txEl>
                                          </p:spTgt>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09571">
                                            <p:txEl>
                                              <p:pRg st="3" end="3"/>
                                            </p:txEl>
                                          </p:spTgt>
                                        </p:tgtEl>
                                        <p:attrNameLst>
                                          <p:attrName>style.visibility</p:attrName>
                                        </p:attrNameLst>
                                      </p:cBhvr>
                                      <p:to>
                                        <p:strVal val="visible"/>
                                      </p:to>
                                    </p:set>
                                    <p:animEffect transition="in" filter="randombar(horizontal)">
                                      <p:cBhvr>
                                        <p:cTn id="15" dur="500"/>
                                        <p:tgtEl>
                                          <p:spTgt spid="109571">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109571">
                                            <p:txEl>
                                              <p:pRg st="4" end="4"/>
                                            </p:txEl>
                                          </p:spTgt>
                                        </p:tgtEl>
                                        <p:attrNameLst>
                                          <p:attrName>style.visibility</p:attrName>
                                        </p:attrNameLst>
                                      </p:cBhvr>
                                      <p:to>
                                        <p:strVal val="visible"/>
                                      </p:to>
                                    </p:set>
                                    <p:animEffect transition="in" filter="randombar(horizontal)">
                                      <p:cBhvr>
                                        <p:cTn id="20" dur="500"/>
                                        <p:tgtEl>
                                          <p:spTgt spid="109571">
                                            <p:txEl>
                                              <p:pRg st="4" end="4"/>
                                            </p:txEl>
                                          </p:spTgt>
                                        </p:tgtEl>
                                      </p:cBhvr>
                                    </p:animEffect>
                                  </p:childTnLst>
                                </p:cTn>
                              </p:par>
                            </p:childTnLst>
                          </p:cTn>
                        </p:par>
                        <p:par>
                          <p:cTn id="21" fill="hold">
                            <p:stCondLst>
                              <p:cond delay="500"/>
                            </p:stCondLst>
                            <p:childTnLst>
                              <p:par>
                                <p:cTn id="22" presetID="14" presetClass="entr" presetSubtype="10" fill="hold" nodeType="afterEffect">
                                  <p:stCondLst>
                                    <p:cond delay="0"/>
                                  </p:stCondLst>
                                  <p:childTnLst>
                                    <p:set>
                                      <p:cBhvr>
                                        <p:cTn id="23" dur="1" fill="hold">
                                          <p:stCondLst>
                                            <p:cond delay="0"/>
                                          </p:stCondLst>
                                        </p:cTn>
                                        <p:tgtEl>
                                          <p:spTgt spid="109571">
                                            <p:txEl>
                                              <p:pRg st="5" end="5"/>
                                            </p:txEl>
                                          </p:spTgt>
                                        </p:tgtEl>
                                        <p:attrNameLst>
                                          <p:attrName>style.visibility</p:attrName>
                                        </p:attrNameLst>
                                      </p:cBhvr>
                                      <p:to>
                                        <p:strVal val="visible"/>
                                      </p:to>
                                    </p:set>
                                    <p:animEffect transition="in" filter="randombar(horizontal)">
                                      <p:cBhvr>
                                        <p:cTn id="24" dur="500"/>
                                        <p:tgtEl>
                                          <p:spTgt spid="109571">
                                            <p:txEl>
                                              <p:pRg st="5" end="5"/>
                                            </p:txEl>
                                          </p:spTgt>
                                        </p:tgtEl>
                                      </p:cBhvr>
                                    </p:animEffect>
                                  </p:childTnLst>
                                </p:cTn>
                              </p:par>
                            </p:childTnLst>
                          </p:cTn>
                        </p:par>
                        <p:par>
                          <p:cTn id="25" fill="hold">
                            <p:stCondLst>
                              <p:cond delay="1000"/>
                            </p:stCondLst>
                            <p:childTnLst>
                              <p:par>
                                <p:cTn id="26" presetID="14" presetClass="entr" presetSubtype="10" fill="hold" nodeType="afterEffect">
                                  <p:stCondLst>
                                    <p:cond delay="0"/>
                                  </p:stCondLst>
                                  <p:childTnLst>
                                    <p:set>
                                      <p:cBhvr>
                                        <p:cTn id="27" dur="1" fill="hold">
                                          <p:stCondLst>
                                            <p:cond delay="0"/>
                                          </p:stCondLst>
                                        </p:cTn>
                                        <p:tgtEl>
                                          <p:spTgt spid="109571">
                                            <p:txEl>
                                              <p:pRg st="6" end="6"/>
                                            </p:txEl>
                                          </p:spTgt>
                                        </p:tgtEl>
                                        <p:attrNameLst>
                                          <p:attrName>style.visibility</p:attrName>
                                        </p:attrNameLst>
                                      </p:cBhvr>
                                      <p:to>
                                        <p:strVal val="visible"/>
                                      </p:to>
                                    </p:set>
                                    <p:animEffect transition="in" filter="randombar(horizontal)">
                                      <p:cBhvr>
                                        <p:cTn id="28" dur="500"/>
                                        <p:tgtEl>
                                          <p:spTgt spid="10957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930537" y="990600"/>
            <a:ext cx="7756263" cy="1054250"/>
          </a:xfrm>
        </p:spPr>
        <p:txBody>
          <a:bodyPr>
            <a:normAutofit fontScale="90000"/>
          </a:bodyPr>
          <a:lstStyle/>
          <a:p>
            <a:r>
              <a:rPr lang="en-US" dirty="0" smtClean="0"/>
              <a:t>The Rights and Liberties of the Establishment Clause</a:t>
            </a:r>
            <a:endParaRPr lang="en-US" dirty="0"/>
          </a:p>
        </p:txBody>
      </p:sp>
      <p:sp>
        <p:nvSpPr>
          <p:cNvPr id="109571" name="Rectangle 3"/>
          <p:cNvSpPr>
            <a:spLocks noGrp="1" noChangeArrowheads="1"/>
          </p:cNvSpPr>
          <p:nvPr>
            <p:ph idx="1"/>
          </p:nvPr>
        </p:nvSpPr>
        <p:spPr>
          <a:xfrm>
            <a:off x="594360" y="2331720"/>
            <a:ext cx="7955280" cy="4069080"/>
          </a:xfrm>
        </p:spPr>
        <p:txBody>
          <a:bodyPr>
            <a:normAutofit/>
          </a:bodyPr>
          <a:lstStyle/>
          <a:p>
            <a:r>
              <a:rPr lang="en-US" sz="2400" dirty="0" smtClean="0"/>
              <a:t>Liberty of conscience</a:t>
            </a:r>
          </a:p>
          <a:p>
            <a:r>
              <a:rPr lang="en-US" sz="2400" dirty="0" smtClean="0"/>
              <a:t>Free exercise of religion</a:t>
            </a:r>
          </a:p>
          <a:p>
            <a:r>
              <a:rPr lang="en-US" sz="2400" dirty="0" smtClean="0"/>
              <a:t>Religious pluralism</a:t>
            </a:r>
          </a:p>
          <a:p>
            <a:r>
              <a:rPr lang="en-US" sz="2400" dirty="0" smtClean="0"/>
              <a:t>Religious equality</a:t>
            </a:r>
          </a:p>
          <a:p>
            <a:r>
              <a:rPr lang="en-US" sz="2400" dirty="0" smtClean="0"/>
              <a:t>Separation of church and state</a:t>
            </a:r>
          </a:p>
          <a:p>
            <a:r>
              <a:rPr lang="en-US" sz="2400" dirty="0" err="1" smtClean="0"/>
              <a:t>Disestablisment</a:t>
            </a:r>
            <a:r>
              <a:rPr lang="en-US" sz="2400" dirty="0" smtClean="0"/>
              <a:t> of religion</a:t>
            </a:r>
          </a:p>
          <a:p>
            <a:endParaRPr lang="en-US" sz="2400" dirty="0" smtClean="0"/>
          </a:p>
          <a:p>
            <a:r>
              <a:rPr lang="en-US" sz="2400" dirty="0" smtClean="0"/>
              <a:t>No single principle could by itself guarantee religious liberty.</a:t>
            </a:r>
          </a:p>
          <a:p>
            <a:endParaRPr lang="en-US" dirty="0" smtClean="0"/>
          </a:p>
        </p:txBody>
      </p:sp>
      <p:pic>
        <p:nvPicPr>
          <p:cNvPr id="10242" name="Picture 2" descr="http://d7.freedomworks.org.s3.amazonaws.com/field/image/firstamendment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2341245"/>
            <a:ext cx="3067050" cy="2480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0128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wipe(left)">
                                      <p:cBhvr>
                                        <p:cTn id="7" dur="500"/>
                                        <p:tgtEl>
                                          <p:spTgt spid="1095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1" end="1"/>
                                            </p:txEl>
                                          </p:spTgt>
                                        </p:tgtEl>
                                        <p:attrNameLst>
                                          <p:attrName>style.visibility</p:attrName>
                                        </p:attrNameLst>
                                      </p:cBhvr>
                                      <p:to>
                                        <p:strVal val="visible"/>
                                      </p:to>
                                    </p:set>
                                    <p:animEffect transition="in" filter="wipe(left)">
                                      <p:cBhvr>
                                        <p:cTn id="12" dur="500"/>
                                        <p:tgtEl>
                                          <p:spTgt spid="1095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1">
                                            <p:txEl>
                                              <p:pRg st="2" end="2"/>
                                            </p:txEl>
                                          </p:spTgt>
                                        </p:tgtEl>
                                        <p:attrNameLst>
                                          <p:attrName>style.visibility</p:attrName>
                                        </p:attrNameLst>
                                      </p:cBhvr>
                                      <p:to>
                                        <p:strVal val="visible"/>
                                      </p:to>
                                    </p:set>
                                    <p:animEffect transition="in" filter="wipe(left)">
                                      <p:cBhvr>
                                        <p:cTn id="17" dur="500"/>
                                        <p:tgtEl>
                                          <p:spTgt spid="1095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1">
                                            <p:txEl>
                                              <p:pRg st="3" end="3"/>
                                            </p:txEl>
                                          </p:spTgt>
                                        </p:tgtEl>
                                        <p:attrNameLst>
                                          <p:attrName>style.visibility</p:attrName>
                                        </p:attrNameLst>
                                      </p:cBhvr>
                                      <p:to>
                                        <p:strVal val="visible"/>
                                      </p:to>
                                    </p:set>
                                    <p:animEffect transition="in" filter="wipe(left)">
                                      <p:cBhvr>
                                        <p:cTn id="22" dur="500"/>
                                        <p:tgtEl>
                                          <p:spTgt spid="10957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9571">
                                            <p:txEl>
                                              <p:pRg st="4" end="4"/>
                                            </p:txEl>
                                          </p:spTgt>
                                        </p:tgtEl>
                                        <p:attrNameLst>
                                          <p:attrName>style.visibility</p:attrName>
                                        </p:attrNameLst>
                                      </p:cBhvr>
                                      <p:to>
                                        <p:strVal val="visible"/>
                                      </p:to>
                                    </p:set>
                                    <p:animEffect transition="in" filter="wipe(left)">
                                      <p:cBhvr>
                                        <p:cTn id="27" dur="500"/>
                                        <p:tgtEl>
                                          <p:spTgt spid="10957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9571">
                                            <p:txEl>
                                              <p:pRg st="5" end="5"/>
                                            </p:txEl>
                                          </p:spTgt>
                                        </p:tgtEl>
                                        <p:attrNameLst>
                                          <p:attrName>style.visibility</p:attrName>
                                        </p:attrNameLst>
                                      </p:cBhvr>
                                      <p:to>
                                        <p:strVal val="visible"/>
                                      </p:to>
                                    </p:set>
                                    <p:animEffect transition="in" filter="wipe(left)">
                                      <p:cBhvr>
                                        <p:cTn id="32" dur="500"/>
                                        <p:tgtEl>
                                          <p:spTgt spid="10957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9571">
                                            <p:txEl>
                                              <p:pRg st="7" end="7"/>
                                            </p:txEl>
                                          </p:spTgt>
                                        </p:tgtEl>
                                        <p:attrNameLst>
                                          <p:attrName>style.visibility</p:attrName>
                                        </p:attrNameLst>
                                      </p:cBhvr>
                                      <p:to>
                                        <p:strVal val="visible"/>
                                      </p:to>
                                    </p:set>
                                    <p:animEffect transition="in" filter="wipe(left)">
                                      <p:cBhvr>
                                        <p:cTn id="37" dur="500"/>
                                        <p:tgtEl>
                                          <p:spTgt spid="10957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854337" y="1079350"/>
            <a:ext cx="7756263" cy="1054250"/>
          </a:xfrm>
        </p:spPr>
        <p:txBody>
          <a:bodyPr>
            <a:normAutofit fontScale="90000"/>
          </a:bodyPr>
          <a:lstStyle/>
          <a:p>
            <a:r>
              <a:rPr lang="en-US" dirty="0" smtClean="0"/>
              <a:t>Reading and Interpreting The Establishment Clause</a:t>
            </a:r>
            <a:endParaRPr lang="en-US" dirty="0"/>
          </a:p>
        </p:txBody>
      </p:sp>
      <p:sp>
        <p:nvSpPr>
          <p:cNvPr id="109571" name="Rectangle 3"/>
          <p:cNvSpPr>
            <a:spLocks noGrp="1" noChangeArrowheads="1"/>
          </p:cNvSpPr>
          <p:nvPr>
            <p:ph idx="1"/>
          </p:nvPr>
        </p:nvSpPr>
        <p:spPr>
          <a:xfrm>
            <a:off x="594360" y="2407920"/>
            <a:ext cx="7955280" cy="4069080"/>
          </a:xfrm>
        </p:spPr>
        <p:txBody>
          <a:bodyPr>
            <a:normAutofit/>
          </a:bodyPr>
          <a:lstStyle/>
          <a:p>
            <a:r>
              <a:rPr lang="en-US" sz="2400" dirty="0" smtClean="0"/>
              <a:t>A </a:t>
            </a:r>
            <a:r>
              <a:rPr lang="en-US" sz="2400" b="1" dirty="0" smtClean="0"/>
              <a:t>thinner </a:t>
            </a:r>
            <a:r>
              <a:rPr lang="en-US" sz="2400" dirty="0" smtClean="0"/>
              <a:t>reading</a:t>
            </a:r>
          </a:p>
          <a:p>
            <a:pPr lvl="1"/>
            <a:r>
              <a:rPr lang="en-US" dirty="0" smtClean="0"/>
              <a:t>Congress may not </a:t>
            </a:r>
            <a:r>
              <a:rPr lang="en-US" u="sng" dirty="0" smtClean="0"/>
              <a:t>prescribe</a:t>
            </a:r>
            <a:r>
              <a:rPr lang="en-US" dirty="0" smtClean="0"/>
              <a:t> [mandate] religion.</a:t>
            </a:r>
          </a:p>
          <a:p>
            <a:pPr lvl="1"/>
            <a:r>
              <a:rPr lang="en-US" dirty="0" smtClean="0"/>
              <a:t>Congress may not </a:t>
            </a:r>
            <a:r>
              <a:rPr lang="en-US" u="sng" dirty="0" smtClean="0"/>
              <a:t>proscribe</a:t>
            </a:r>
            <a:r>
              <a:rPr lang="en-US" dirty="0" smtClean="0"/>
              <a:t> [prohibit] religion.</a:t>
            </a:r>
          </a:p>
          <a:p>
            <a:r>
              <a:rPr lang="en-US" sz="2400" dirty="0" smtClean="0"/>
              <a:t>A </a:t>
            </a:r>
            <a:r>
              <a:rPr lang="en-US" sz="2400" b="1" dirty="0" smtClean="0"/>
              <a:t>thicker</a:t>
            </a:r>
            <a:r>
              <a:rPr lang="en-US" sz="2400" dirty="0" smtClean="0"/>
              <a:t> reading</a:t>
            </a:r>
          </a:p>
          <a:p>
            <a:pPr lvl="1"/>
            <a:r>
              <a:rPr lang="en-US" dirty="0" smtClean="0"/>
              <a:t>“Congress” – not binding on the states</a:t>
            </a:r>
          </a:p>
          <a:p>
            <a:pPr lvl="1"/>
            <a:r>
              <a:rPr lang="en-US" dirty="0" smtClean="0"/>
              <a:t>“Shall make” – an order</a:t>
            </a:r>
          </a:p>
          <a:p>
            <a:pPr lvl="1"/>
            <a:r>
              <a:rPr lang="en-US" dirty="0" smtClean="0"/>
              <a:t>“Respecting an establishment” – hotly contested meaning</a:t>
            </a:r>
          </a:p>
          <a:p>
            <a:pPr lvl="1"/>
            <a:r>
              <a:rPr lang="en-US" dirty="0" smtClean="0"/>
              <a:t>“Prohibiting free exercise”</a:t>
            </a:r>
          </a:p>
          <a:p>
            <a:pPr lvl="1"/>
            <a:r>
              <a:rPr lang="en-US" dirty="0" smtClean="0"/>
              <a:t>“Religion”</a:t>
            </a:r>
          </a:p>
        </p:txBody>
      </p:sp>
    </p:spTree>
    <p:extLst>
      <p:ext uri="{BB962C8B-B14F-4D97-AF65-F5344CB8AC3E}">
        <p14:creationId xmlns:p14="http://schemas.microsoft.com/office/powerpoint/2010/main" val="39884762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wipe(left)">
                                      <p:cBhvr>
                                        <p:cTn id="7" dur="500"/>
                                        <p:tgtEl>
                                          <p:spTgt spid="1095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1" end="1"/>
                                            </p:txEl>
                                          </p:spTgt>
                                        </p:tgtEl>
                                        <p:attrNameLst>
                                          <p:attrName>style.visibility</p:attrName>
                                        </p:attrNameLst>
                                      </p:cBhvr>
                                      <p:to>
                                        <p:strVal val="visible"/>
                                      </p:to>
                                    </p:set>
                                    <p:animEffect transition="in" filter="wipe(left)">
                                      <p:cBhvr>
                                        <p:cTn id="12" dur="500"/>
                                        <p:tgtEl>
                                          <p:spTgt spid="1095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1">
                                            <p:txEl>
                                              <p:pRg st="2" end="2"/>
                                            </p:txEl>
                                          </p:spTgt>
                                        </p:tgtEl>
                                        <p:attrNameLst>
                                          <p:attrName>style.visibility</p:attrName>
                                        </p:attrNameLst>
                                      </p:cBhvr>
                                      <p:to>
                                        <p:strVal val="visible"/>
                                      </p:to>
                                    </p:set>
                                    <p:animEffect transition="in" filter="wipe(left)">
                                      <p:cBhvr>
                                        <p:cTn id="17" dur="500"/>
                                        <p:tgtEl>
                                          <p:spTgt spid="1095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1">
                                            <p:txEl>
                                              <p:pRg st="3" end="3"/>
                                            </p:txEl>
                                          </p:spTgt>
                                        </p:tgtEl>
                                        <p:attrNameLst>
                                          <p:attrName>style.visibility</p:attrName>
                                        </p:attrNameLst>
                                      </p:cBhvr>
                                      <p:to>
                                        <p:strVal val="visible"/>
                                      </p:to>
                                    </p:set>
                                    <p:animEffect transition="in" filter="wipe(left)">
                                      <p:cBhvr>
                                        <p:cTn id="22" dur="500"/>
                                        <p:tgtEl>
                                          <p:spTgt spid="10957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9571">
                                            <p:txEl>
                                              <p:pRg st="4" end="4"/>
                                            </p:txEl>
                                          </p:spTgt>
                                        </p:tgtEl>
                                        <p:attrNameLst>
                                          <p:attrName>style.visibility</p:attrName>
                                        </p:attrNameLst>
                                      </p:cBhvr>
                                      <p:to>
                                        <p:strVal val="visible"/>
                                      </p:to>
                                    </p:set>
                                    <p:animEffect transition="in" filter="wipe(left)">
                                      <p:cBhvr>
                                        <p:cTn id="27" dur="500"/>
                                        <p:tgtEl>
                                          <p:spTgt spid="10957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9571">
                                            <p:txEl>
                                              <p:pRg st="5" end="5"/>
                                            </p:txEl>
                                          </p:spTgt>
                                        </p:tgtEl>
                                        <p:attrNameLst>
                                          <p:attrName>style.visibility</p:attrName>
                                        </p:attrNameLst>
                                      </p:cBhvr>
                                      <p:to>
                                        <p:strVal val="visible"/>
                                      </p:to>
                                    </p:set>
                                    <p:animEffect transition="in" filter="wipe(left)">
                                      <p:cBhvr>
                                        <p:cTn id="32" dur="500"/>
                                        <p:tgtEl>
                                          <p:spTgt spid="10957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9571">
                                            <p:txEl>
                                              <p:pRg st="6" end="6"/>
                                            </p:txEl>
                                          </p:spTgt>
                                        </p:tgtEl>
                                        <p:attrNameLst>
                                          <p:attrName>style.visibility</p:attrName>
                                        </p:attrNameLst>
                                      </p:cBhvr>
                                      <p:to>
                                        <p:strVal val="visible"/>
                                      </p:to>
                                    </p:set>
                                    <p:animEffect transition="in" filter="wipe(left)">
                                      <p:cBhvr>
                                        <p:cTn id="37" dur="500"/>
                                        <p:tgtEl>
                                          <p:spTgt spid="10957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9571">
                                            <p:txEl>
                                              <p:pRg st="7" end="7"/>
                                            </p:txEl>
                                          </p:spTgt>
                                        </p:tgtEl>
                                        <p:attrNameLst>
                                          <p:attrName>style.visibility</p:attrName>
                                        </p:attrNameLst>
                                      </p:cBhvr>
                                      <p:to>
                                        <p:strVal val="visible"/>
                                      </p:to>
                                    </p:set>
                                    <p:animEffect transition="in" filter="wipe(left)">
                                      <p:cBhvr>
                                        <p:cTn id="42" dur="500"/>
                                        <p:tgtEl>
                                          <p:spTgt spid="10957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09571">
                                            <p:txEl>
                                              <p:pRg st="8" end="8"/>
                                            </p:txEl>
                                          </p:spTgt>
                                        </p:tgtEl>
                                        <p:attrNameLst>
                                          <p:attrName>style.visibility</p:attrName>
                                        </p:attrNameLst>
                                      </p:cBhvr>
                                      <p:to>
                                        <p:strVal val="visible"/>
                                      </p:to>
                                    </p:set>
                                    <p:animEffect transition="in" filter="wipe(left)">
                                      <p:cBhvr>
                                        <p:cTn id="47" dur="500"/>
                                        <p:tgtEl>
                                          <p:spTgt spid="10957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94360" y="2270760"/>
            <a:ext cx="7955280" cy="4282440"/>
          </a:xfrm>
        </p:spPr>
        <p:txBody>
          <a:bodyPr>
            <a:normAutofit/>
          </a:bodyPr>
          <a:lstStyle/>
          <a:p>
            <a:pPr marL="0" indent="0">
              <a:buNone/>
            </a:pPr>
            <a:r>
              <a:rPr lang="en-US" sz="2600" i="1" dirty="0" smtClean="0"/>
              <a:t>“The American experiment in religious liberty cannot be reduced to the First Amendment clauses alone, nor can the understanding of the framers be determined simply by studying the debates on these clauses in the First Session of Congress in 1789. . . .</a:t>
            </a:r>
            <a:br>
              <a:rPr lang="en-US" sz="2600" i="1" dirty="0" smtClean="0"/>
            </a:br>
            <a:r>
              <a:rPr lang="en-US" sz="2600" i="1" dirty="0" smtClean="0"/>
              <a:t/>
            </a:r>
            <a:br>
              <a:rPr lang="en-US" sz="2600" i="1" dirty="0" smtClean="0"/>
            </a:br>
            <a:r>
              <a:rPr lang="en-US" sz="2600" i="1" dirty="0" smtClean="0"/>
              <a:t>The religion clauses on their face define only the outer boundaries of appropriate governmental action respecting religion.”</a:t>
            </a:r>
          </a:p>
          <a:p>
            <a:pPr marL="0" indent="0" algn="r">
              <a:buNone/>
            </a:pPr>
            <a:r>
              <a:rPr lang="en-US" sz="2600" i="1" dirty="0" smtClean="0"/>
              <a:t>~ John Witte, Jr.</a:t>
            </a:r>
          </a:p>
        </p:txBody>
      </p:sp>
      <p:pic>
        <p:nvPicPr>
          <p:cNvPr id="3" name="Picture 2" descr="http://d7.freedomworks.org.s3.amazonaws.com/field/image/firstamendment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304800"/>
            <a:ext cx="2193315" cy="1774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460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noAutofit/>
          </a:bodyPr>
          <a:lstStyle/>
          <a:p>
            <a:r>
              <a:rPr lang="en-US" sz="4200" dirty="0" smtClean="0"/>
              <a:t>Separation of Church and State</a:t>
            </a:r>
            <a:endParaRPr lang="en-US" sz="4200" dirty="0"/>
          </a:p>
        </p:txBody>
      </p:sp>
      <p:sp>
        <p:nvSpPr>
          <p:cNvPr id="109571" name="Rectangle 3"/>
          <p:cNvSpPr>
            <a:spLocks noGrp="1" noChangeArrowheads="1"/>
          </p:cNvSpPr>
          <p:nvPr>
            <p:ph idx="1"/>
          </p:nvPr>
        </p:nvSpPr>
        <p:spPr>
          <a:xfrm>
            <a:off x="699247" y="2248347"/>
            <a:ext cx="7987553" cy="4381053"/>
          </a:xfrm>
        </p:spPr>
        <p:txBody>
          <a:bodyPr>
            <a:normAutofit fontScale="92500" lnSpcReduction="20000"/>
          </a:bodyPr>
          <a:lstStyle/>
          <a:p>
            <a:r>
              <a:rPr lang="en-US" sz="2400" dirty="0" smtClean="0"/>
              <a:t>Idea found in the Bible – Old and New Testaments</a:t>
            </a:r>
          </a:p>
          <a:p>
            <a:r>
              <a:rPr lang="en-US" sz="2400" dirty="0" smtClean="0"/>
              <a:t>Idea a part of the Protestant Reformation</a:t>
            </a:r>
          </a:p>
          <a:p>
            <a:pPr lvl="1"/>
            <a:r>
              <a:rPr lang="en-US" dirty="0" smtClean="0"/>
              <a:t>“</a:t>
            </a:r>
            <a:r>
              <a:rPr lang="en-US" sz="2200" dirty="0" smtClean="0"/>
              <a:t>A wall of separation between the garden of the Church and the wilderness of the world” </a:t>
            </a:r>
            <a:br>
              <a:rPr lang="en-US" sz="2200" dirty="0" smtClean="0"/>
            </a:br>
            <a:r>
              <a:rPr lang="en-US" sz="2200" dirty="0" smtClean="0"/>
              <a:t>– Roger Williams, 1643</a:t>
            </a:r>
          </a:p>
          <a:p>
            <a:r>
              <a:rPr lang="en-US" sz="2400" dirty="0" smtClean="0"/>
              <a:t>Thomas Jefferson letter to the Danbury Baptist Association, 1802, referencing the 1</a:t>
            </a:r>
            <a:r>
              <a:rPr lang="en-US" sz="2400" baseline="30000" dirty="0" smtClean="0"/>
              <a:t>st</a:t>
            </a:r>
            <a:r>
              <a:rPr lang="en-US" sz="2400" dirty="0" smtClean="0"/>
              <a:t> Amendment:</a:t>
            </a:r>
          </a:p>
          <a:p>
            <a:pPr lvl="1"/>
            <a:r>
              <a:rPr lang="en-US" sz="2200" i="1" dirty="0"/>
              <a:t>Believing with you that religion is a matter which lies solely between Man &amp; his God, that he owes account to none other for his faith or his worship, that the legitimate powers of government reach actions only, &amp; not opinions, I contemplate with sovereign reverence that act of the whole American people which declared that their legislature should 'make no law respecting an establishment of religion, or prohibiting the free exercise thereof,' </a:t>
            </a:r>
            <a:r>
              <a:rPr lang="en-US" sz="2200" i="1" dirty="0">
                <a:solidFill>
                  <a:srgbClr val="92D050"/>
                </a:solidFill>
              </a:rPr>
              <a:t>thus building a wall of separation between Church and State</a:t>
            </a:r>
            <a:r>
              <a:rPr lang="en-US" sz="2200" i="1" dirty="0" smtClean="0"/>
              <a:t>.</a:t>
            </a:r>
          </a:p>
        </p:txBody>
      </p:sp>
    </p:spTree>
    <p:extLst>
      <p:ext uri="{BB962C8B-B14F-4D97-AF65-F5344CB8AC3E}">
        <p14:creationId xmlns:p14="http://schemas.microsoft.com/office/powerpoint/2010/main" val="281774469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wipe(left)">
                                      <p:cBhvr>
                                        <p:cTn id="7" dur="500"/>
                                        <p:tgtEl>
                                          <p:spTgt spid="1095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1" end="1"/>
                                            </p:txEl>
                                          </p:spTgt>
                                        </p:tgtEl>
                                        <p:attrNameLst>
                                          <p:attrName>style.visibility</p:attrName>
                                        </p:attrNameLst>
                                      </p:cBhvr>
                                      <p:to>
                                        <p:strVal val="visible"/>
                                      </p:to>
                                    </p:set>
                                    <p:animEffect transition="in" filter="wipe(left)">
                                      <p:cBhvr>
                                        <p:cTn id="12" dur="500"/>
                                        <p:tgtEl>
                                          <p:spTgt spid="1095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1">
                                            <p:txEl>
                                              <p:pRg st="2" end="2"/>
                                            </p:txEl>
                                          </p:spTgt>
                                        </p:tgtEl>
                                        <p:attrNameLst>
                                          <p:attrName>style.visibility</p:attrName>
                                        </p:attrNameLst>
                                      </p:cBhvr>
                                      <p:to>
                                        <p:strVal val="visible"/>
                                      </p:to>
                                    </p:set>
                                    <p:animEffect transition="in" filter="wipe(left)">
                                      <p:cBhvr>
                                        <p:cTn id="17" dur="500"/>
                                        <p:tgtEl>
                                          <p:spTgt spid="1095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1">
                                            <p:txEl>
                                              <p:pRg st="3" end="3"/>
                                            </p:txEl>
                                          </p:spTgt>
                                        </p:tgtEl>
                                        <p:attrNameLst>
                                          <p:attrName>style.visibility</p:attrName>
                                        </p:attrNameLst>
                                      </p:cBhvr>
                                      <p:to>
                                        <p:strVal val="visible"/>
                                      </p:to>
                                    </p:set>
                                    <p:animEffect transition="in" filter="wipe(left)">
                                      <p:cBhvr>
                                        <p:cTn id="22" dur="500"/>
                                        <p:tgtEl>
                                          <p:spTgt spid="10957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9571">
                                            <p:txEl>
                                              <p:pRg st="4" end="4"/>
                                            </p:txEl>
                                          </p:spTgt>
                                        </p:tgtEl>
                                        <p:attrNameLst>
                                          <p:attrName>style.visibility</p:attrName>
                                        </p:attrNameLst>
                                      </p:cBhvr>
                                      <p:to>
                                        <p:strVal val="visible"/>
                                      </p:to>
                                    </p:set>
                                    <p:animEffect transition="in" filter="wipe(left)">
                                      <p:cBhvr>
                                        <p:cTn id="27" dur="500"/>
                                        <p:tgtEl>
                                          <p:spTgt spid="1095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fontScale="90000"/>
          </a:bodyPr>
          <a:lstStyle/>
          <a:p>
            <a:pPr>
              <a:defRPr/>
            </a:pPr>
            <a:r>
              <a:rPr lang="en-US" sz="4400" dirty="0" smtClean="0"/>
              <a:t>Supreme Court Decisions</a:t>
            </a:r>
            <a:endParaRPr lang="en-US" sz="4400" dirty="0"/>
          </a:p>
        </p:txBody>
      </p:sp>
      <p:sp>
        <p:nvSpPr>
          <p:cNvPr id="3" name="Content Placeholder 2"/>
          <p:cNvSpPr>
            <a:spLocks noGrp="1"/>
          </p:cNvSpPr>
          <p:nvPr>
            <p:ph idx="1"/>
          </p:nvPr>
        </p:nvSpPr>
        <p:spPr>
          <a:xfrm>
            <a:off x="495300" y="2286000"/>
            <a:ext cx="8229600" cy="4279900"/>
          </a:xfrm>
        </p:spPr>
        <p:txBody>
          <a:bodyPr>
            <a:normAutofit/>
          </a:bodyPr>
          <a:lstStyle/>
          <a:p>
            <a:pPr>
              <a:lnSpc>
                <a:spcPct val="100000"/>
              </a:lnSpc>
            </a:pPr>
            <a:r>
              <a:rPr lang="en-US" b="1" dirty="0" smtClean="0"/>
              <a:t>1925 – </a:t>
            </a:r>
            <a:r>
              <a:rPr lang="en-US" b="1" i="1" dirty="0" err="1" smtClean="0"/>
              <a:t>Gitlow</a:t>
            </a:r>
            <a:r>
              <a:rPr lang="en-US" b="1" i="1" dirty="0" smtClean="0"/>
              <a:t> v. New York</a:t>
            </a:r>
            <a:r>
              <a:rPr lang="en-US" b="1" dirty="0" smtClean="0"/>
              <a:t> </a:t>
            </a:r>
            <a:r>
              <a:rPr lang="en-US" dirty="0" smtClean="0"/>
              <a:t>–  In this free speech case in which the Supreme Court began to selectively incorporate rights from the Bill of Rights into the Fourteenth Amendment and declare that they were binding on the states. While the case only spoke of the freedom of speech and the press from the First Amendment it was later expanded to include religion. </a:t>
            </a:r>
            <a:endParaRPr lang="en-US" dirty="0"/>
          </a:p>
          <a:p>
            <a:pPr marL="0" indent="0">
              <a:lnSpc>
                <a:spcPct val="100000"/>
              </a:lnSpc>
              <a:buNone/>
            </a:pPr>
            <a:endParaRPr lang="en-US" sz="1000" dirty="0" smtClean="0"/>
          </a:p>
          <a:p>
            <a:r>
              <a:rPr lang="en-US" b="1" dirty="0" smtClean="0"/>
              <a:t>1940 – </a:t>
            </a:r>
            <a:r>
              <a:rPr lang="en-US" b="1" i="1" dirty="0" smtClean="0"/>
              <a:t>Cantwell v. Connecticut</a:t>
            </a:r>
            <a:r>
              <a:rPr lang="en-US" b="1" dirty="0" smtClean="0"/>
              <a:t> </a:t>
            </a:r>
            <a:r>
              <a:rPr lang="en-US" dirty="0" smtClean="0"/>
              <a:t>– Continued the incorporation process begun by </a:t>
            </a:r>
            <a:r>
              <a:rPr lang="en-US" i="1" dirty="0" err="1" smtClean="0"/>
              <a:t>Gitlow</a:t>
            </a:r>
            <a:r>
              <a:rPr lang="en-US" dirty="0" smtClean="0"/>
              <a:t> and </a:t>
            </a:r>
            <a:r>
              <a:rPr lang="en-US" dirty="0" smtClean="0">
                <a:solidFill>
                  <a:srgbClr val="92D050"/>
                </a:solidFill>
              </a:rPr>
              <a:t>declared that the Fourteenth Amendment required states to abide by the Free Exercise clause of the First Amendment. </a:t>
            </a:r>
          </a:p>
          <a:p>
            <a:endParaRPr lang="en-US" sz="2400" dirty="0" smtClean="0"/>
          </a:p>
          <a:p>
            <a:endParaRPr lang="en-US" dirty="0" smtClean="0"/>
          </a:p>
        </p:txBody>
      </p:sp>
      <p:pic>
        <p:nvPicPr>
          <p:cNvPr id="12290" name="Picture 2" descr="http://lawprofessors.typepad.com/.a/6a00d8341bfae553ef019b02d54be9970b-p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1700" y="745323"/>
            <a:ext cx="2022475" cy="1516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897349"/>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normAutofit fontScale="90000"/>
          </a:bodyPr>
          <a:lstStyle/>
          <a:p>
            <a:pPr>
              <a:defRPr/>
            </a:pPr>
            <a:r>
              <a:rPr lang="en-US" sz="4400" dirty="0" smtClean="0"/>
              <a:t>Supreme Court Decisions</a:t>
            </a:r>
            <a:endParaRPr lang="en-US" sz="4400" dirty="0"/>
          </a:p>
        </p:txBody>
      </p:sp>
      <p:sp>
        <p:nvSpPr>
          <p:cNvPr id="3" name="Content Placeholder 2"/>
          <p:cNvSpPr>
            <a:spLocks noGrp="1"/>
          </p:cNvSpPr>
          <p:nvPr>
            <p:ph idx="1"/>
          </p:nvPr>
        </p:nvSpPr>
        <p:spPr>
          <a:xfrm>
            <a:off x="495300" y="2362200"/>
            <a:ext cx="8229600" cy="4038600"/>
          </a:xfrm>
        </p:spPr>
        <p:txBody>
          <a:bodyPr>
            <a:normAutofit/>
          </a:bodyPr>
          <a:lstStyle/>
          <a:p>
            <a:r>
              <a:rPr lang="en-US" b="1" dirty="0" smtClean="0"/>
              <a:t>1947 – </a:t>
            </a:r>
            <a:r>
              <a:rPr lang="en-US" b="1" i="1" dirty="0" smtClean="0"/>
              <a:t>Everson v. Board of Education </a:t>
            </a:r>
            <a:r>
              <a:rPr lang="en-US" i="1" dirty="0" smtClean="0"/>
              <a:t>- </a:t>
            </a:r>
            <a:r>
              <a:rPr lang="en-US" dirty="0" smtClean="0"/>
              <a:t>While allowing public schools to spend money transporting students to parochial schools this decision helped to clarify the court’s interpretation of the Establishment clause and incorporated it into the 14</a:t>
            </a:r>
            <a:r>
              <a:rPr lang="en-US" baseline="30000" dirty="0" smtClean="0"/>
              <a:t>th</a:t>
            </a:r>
            <a:r>
              <a:rPr lang="en-US" dirty="0" smtClean="0"/>
              <a:t> amendment.</a:t>
            </a:r>
          </a:p>
          <a:p>
            <a:pPr lvl="1"/>
            <a:r>
              <a:rPr lang="en-US" i="1" dirty="0" smtClean="0"/>
              <a:t>The </a:t>
            </a:r>
            <a:r>
              <a:rPr lang="en-US" i="1" dirty="0"/>
              <a:t>'establishment of religion' clause of the First Amendment means at least this: Neither a state nor the Federal Government can set up a church. Neither can pass laws which aid one religion, aid all religions, or prefer one religion over another. Neither can force nor influence a person to go to or to remain away from church against his will or force him to profess a belief or disbelief in any religion.”</a:t>
            </a:r>
            <a:endParaRPr lang="en-US" dirty="0"/>
          </a:p>
          <a:p>
            <a:endParaRPr lang="en-US" sz="2400" dirty="0" smtClean="0"/>
          </a:p>
        </p:txBody>
      </p:sp>
      <p:pic>
        <p:nvPicPr>
          <p:cNvPr id="4" name="Picture 2" descr="http://lawprofessors.typepad.com/.a/6a00d8341bfae553ef019b02d54be9970b-p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1700" y="745323"/>
            <a:ext cx="2022475" cy="1516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962356"/>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457200" y="2286000"/>
            <a:ext cx="8229600" cy="4267200"/>
          </a:xfrm>
          <a:prstGeom prst="rect">
            <a:avLst/>
          </a:prstGeom>
        </p:spPr>
        <p:txBody>
          <a:bodyPr vert="horz" lIns="91440" tIns="45720" rIns="91440" bIns="45720" rtlCol="0">
            <a:normAutofit/>
          </a:bodyPr>
          <a:lst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a:lstStyle>
          <a:p>
            <a:pPr lvl="1">
              <a:buClr>
                <a:schemeClr val="tx1"/>
              </a:buClr>
              <a:buFont typeface="Arial" panose="020B0604020202020204" pitchFamily="34" charset="0"/>
              <a:buChar char="•"/>
            </a:pPr>
            <a:r>
              <a:rPr lang="en-US" sz="2000" i="1" dirty="0" smtClean="0"/>
              <a:t>No person can be punished for entertaining or professing religious beliefs or disbeliefs, for church attendance or non-attendance. No tax in any amount, large or small, can be levied to support any religious activities or institutions, whatever they may be called, or whatever from they may adopt to teach or practice religion. Neither a state nor the Federal Government can, openly or secretly, participate in the affairs of any religious organizations or groups and vice versa. </a:t>
            </a:r>
            <a:r>
              <a:rPr lang="en-US" sz="2000" i="1" dirty="0" smtClean="0">
                <a:solidFill>
                  <a:srgbClr val="92D050"/>
                </a:solidFill>
              </a:rPr>
              <a:t>In the words of Jefferson, the clause against establishment of religion by law was intended to erect 'a wall of separation between Church and State.</a:t>
            </a:r>
            <a:endParaRPr lang="en-US" sz="2000" dirty="0" smtClean="0">
              <a:solidFill>
                <a:srgbClr val="92D050"/>
              </a:solidFill>
            </a:endParaRPr>
          </a:p>
        </p:txBody>
      </p:sp>
      <p:sp>
        <p:nvSpPr>
          <p:cNvPr id="7" name="Title 1"/>
          <p:cNvSpPr>
            <a:spLocks noGrp="1"/>
          </p:cNvSpPr>
          <p:nvPr>
            <p:ph type="title"/>
          </p:nvPr>
        </p:nvSpPr>
        <p:spPr/>
        <p:txBody>
          <a:bodyPr>
            <a:normAutofit fontScale="90000"/>
          </a:bodyPr>
          <a:lstStyle/>
          <a:p>
            <a:pPr>
              <a:defRPr/>
            </a:pPr>
            <a:r>
              <a:rPr lang="en-US" sz="4400" dirty="0" smtClean="0"/>
              <a:t>Supreme Court Decisions</a:t>
            </a:r>
            <a:endParaRPr lang="en-US" sz="4400" dirty="0"/>
          </a:p>
        </p:txBody>
      </p:sp>
      <p:pic>
        <p:nvPicPr>
          <p:cNvPr id="4" name="Picture 2" descr="http://lawprofessors.typepad.com/.a/6a00d8341bfae553ef019b02d54be9970b-p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1700" y="745323"/>
            <a:ext cx="2022475" cy="1516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903858"/>
      </p:ext>
    </p:extLst>
  </p:cSld>
  <p:clrMapOvr>
    <a:masterClrMapping/>
  </p:clrMapOvr>
  <p:transition spd="slow">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Supreme Court Decisions</a:t>
            </a:r>
            <a:endParaRPr lang="en-US" sz="4400" dirty="0"/>
          </a:p>
        </p:txBody>
      </p:sp>
      <p:sp>
        <p:nvSpPr>
          <p:cNvPr id="3" name="Content Placeholder 2"/>
          <p:cNvSpPr>
            <a:spLocks noGrp="1"/>
          </p:cNvSpPr>
          <p:nvPr>
            <p:ph idx="1"/>
          </p:nvPr>
        </p:nvSpPr>
        <p:spPr>
          <a:xfrm>
            <a:off x="381000" y="2286000"/>
            <a:ext cx="8534400" cy="4343400"/>
          </a:xfrm>
        </p:spPr>
        <p:txBody>
          <a:bodyPr>
            <a:normAutofit/>
          </a:bodyPr>
          <a:lstStyle/>
          <a:p>
            <a:r>
              <a:rPr lang="en-US" b="1" dirty="0" smtClean="0"/>
              <a:t>1971 – </a:t>
            </a:r>
            <a:r>
              <a:rPr lang="en-US" b="1" i="1" dirty="0" smtClean="0"/>
              <a:t>Lemon v. </a:t>
            </a:r>
            <a:r>
              <a:rPr lang="en-US" b="1" i="1" dirty="0" err="1" smtClean="0"/>
              <a:t>Kurtzman</a:t>
            </a:r>
            <a:r>
              <a:rPr lang="en-US" b="1" dirty="0" smtClean="0"/>
              <a:t> </a:t>
            </a:r>
            <a:r>
              <a:rPr lang="en-US" dirty="0" smtClean="0"/>
              <a:t>– Struck down Rhode Island and Pennsylvania laws that allowed the state government to partially reimburse parochial schools for the cost of teachers salaries, text books, and other instructional materials. It created the three pronged lemon test for determining whether specific laws violated the constitution. </a:t>
            </a:r>
          </a:p>
          <a:p>
            <a:pPr lvl="1"/>
            <a:r>
              <a:rPr lang="en-US" sz="2200" i="1" dirty="0" smtClean="0"/>
              <a:t>First, the statute must have a </a:t>
            </a:r>
            <a:r>
              <a:rPr lang="en-US" sz="2200" i="1" dirty="0" smtClean="0">
                <a:solidFill>
                  <a:srgbClr val="92D050"/>
                </a:solidFill>
              </a:rPr>
              <a:t>secular legislative purpose</a:t>
            </a:r>
            <a:r>
              <a:rPr lang="en-US" sz="2200" i="1" dirty="0" smtClean="0"/>
              <a:t>; second, its principal or primary effect must be one that </a:t>
            </a:r>
            <a:r>
              <a:rPr lang="en-US" sz="2200" i="1" dirty="0" smtClean="0">
                <a:solidFill>
                  <a:srgbClr val="92D050"/>
                </a:solidFill>
              </a:rPr>
              <a:t>neither advances nor inhibits religion</a:t>
            </a:r>
            <a:r>
              <a:rPr lang="en-US" sz="2200" i="1" dirty="0" smtClean="0"/>
              <a:t>, finally, the statute must not foster </a:t>
            </a:r>
            <a:r>
              <a:rPr lang="en-US" sz="2200" i="1" dirty="0" smtClean="0">
                <a:solidFill>
                  <a:srgbClr val="92D050"/>
                </a:solidFill>
              </a:rPr>
              <a:t>‘an excessive government entanglement with religion.’</a:t>
            </a:r>
          </a:p>
          <a:p>
            <a:pPr lvl="1"/>
            <a:r>
              <a:rPr lang="en-US" sz="2200" dirty="0" smtClean="0">
                <a:solidFill>
                  <a:schemeClr val="tx1">
                    <a:lumMod val="95000"/>
                  </a:schemeClr>
                </a:solidFill>
              </a:rPr>
              <a:t>The Lemon Test</a:t>
            </a:r>
          </a:p>
        </p:txBody>
      </p:sp>
      <p:pic>
        <p:nvPicPr>
          <p:cNvPr id="4" name="Picture 2" descr="http://lawprofessors.typepad.com/.a/6a00d8341bfae553ef019b02d54be9970b-p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1700" y="745323"/>
            <a:ext cx="2022475" cy="1516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250216"/>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pic>
        <p:nvPicPr>
          <p:cNvPr id="15362" name="Picture 2" descr="http://upload.wikimedia.org/wikipedia/commons/4/49/44_Bill_Clinton_3x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2057401"/>
            <a:ext cx="1980498" cy="26384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362200" y="2209800"/>
            <a:ext cx="6705600" cy="461665"/>
          </a:xfrm>
          <a:prstGeom prst="rect">
            <a:avLst/>
          </a:prstGeom>
          <a:noFill/>
        </p:spPr>
        <p:txBody>
          <a:bodyPr wrap="square" rtlCol="0">
            <a:spAutoFit/>
          </a:bodyPr>
          <a:lstStyle/>
          <a:p>
            <a:r>
              <a:rPr lang="en-US" sz="2400" dirty="0" smtClean="0">
                <a:latin typeface="+mn-lt"/>
              </a:rPr>
              <a:t>International Religious Freedom Act of 1998</a:t>
            </a:r>
            <a:endParaRPr lang="en-US" sz="2400" dirty="0">
              <a:latin typeface="+mn-lt"/>
            </a:endParaRPr>
          </a:p>
        </p:txBody>
      </p:sp>
      <p:pic>
        <p:nvPicPr>
          <p:cNvPr id="15366" name="Picture 6" descr="http://cnsnews.com/sites/default/files/images/uscirf-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800" y="2959102"/>
            <a:ext cx="1727200" cy="1727200"/>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http://1.bp.blogspot.com/-hCeQA9_0U5M/ULhKcBK-XnI/AAAAAAABEWU/c-1fg204y3o/s1600/20121121141842664614_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5275" y="2990190"/>
            <a:ext cx="2574925" cy="1715162"/>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http://www.whitehouse.gov/sites/default/files/image/whitehouse_historyp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3000" y="5105400"/>
            <a:ext cx="2744642" cy="1550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417577"/>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5368"/>
                                        </p:tgtEl>
                                        <p:attrNameLst>
                                          <p:attrName>style.visibility</p:attrName>
                                        </p:attrNameLst>
                                      </p:cBhvr>
                                      <p:to>
                                        <p:strVal val="visible"/>
                                      </p:to>
                                    </p:set>
                                    <p:anim calcmode="lin" valueType="num">
                                      <p:cBhvr>
                                        <p:cTn id="7" dur="500" fill="hold"/>
                                        <p:tgtEl>
                                          <p:spTgt spid="15368"/>
                                        </p:tgtEl>
                                        <p:attrNameLst>
                                          <p:attrName>ppt_w</p:attrName>
                                        </p:attrNameLst>
                                      </p:cBhvr>
                                      <p:tavLst>
                                        <p:tav tm="0">
                                          <p:val>
                                            <p:fltVal val="0"/>
                                          </p:val>
                                        </p:tav>
                                        <p:tav tm="100000">
                                          <p:val>
                                            <p:strVal val="#ppt_w"/>
                                          </p:val>
                                        </p:tav>
                                      </p:tavLst>
                                    </p:anim>
                                    <p:anim calcmode="lin" valueType="num">
                                      <p:cBhvr>
                                        <p:cTn id="8" dur="500" fill="hold"/>
                                        <p:tgtEl>
                                          <p:spTgt spid="15368"/>
                                        </p:tgtEl>
                                        <p:attrNameLst>
                                          <p:attrName>ppt_h</p:attrName>
                                        </p:attrNameLst>
                                      </p:cBhvr>
                                      <p:tavLst>
                                        <p:tav tm="0">
                                          <p:val>
                                            <p:fltVal val="0"/>
                                          </p:val>
                                        </p:tav>
                                        <p:tav tm="100000">
                                          <p:val>
                                            <p:strVal val="#ppt_h"/>
                                          </p:val>
                                        </p:tav>
                                      </p:tavLst>
                                    </p:anim>
                                    <p:animEffect transition="in" filter="fade">
                                      <p:cBhvr>
                                        <p:cTn id="9" dur="500"/>
                                        <p:tgtEl>
                                          <p:spTgt spid="1536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5366"/>
                                        </p:tgtEl>
                                        <p:attrNameLst>
                                          <p:attrName>style.visibility</p:attrName>
                                        </p:attrNameLst>
                                      </p:cBhvr>
                                      <p:to>
                                        <p:strVal val="visible"/>
                                      </p:to>
                                    </p:set>
                                    <p:anim calcmode="lin" valueType="num">
                                      <p:cBhvr>
                                        <p:cTn id="13" dur="500" fill="hold"/>
                                        <p:tgtEl>
                                          <p:spTgt spid="15366"/>
                                        </p:tgtEl>
                                        <p:attrNameLst>
                                          <p:attrName>ppt_w</p:attrName>
                                        </p:attrNameLst>
                                      </p:cBhvr>
                                      <p:tavLst>
                                        <p:tav tm="0">
                                          <p:val>
                                            <p:fltVal val="0"/>
                                          </p:val>
                                        </p:tav>
                                        <p:tav tm="100000">
                                          <p:val>
                                            <p:strVal val="#ppt_w"/>
                                          </p:val>
                                        </p:tav>
                                      </p:tavLst>
                                    </p:anim>
                                    <p:anim calcmode="lin" valueType="num">
                                      <p:cBhvr>
                                        <p:cTn id="14" dur="500" fill="hold"/>
                                        <p:tgtEl>
                                          <p:spTgt spid="15366"/>
                                        </p:tgtEl>
                                        <p:attrNameLst>
                                          <p:attrName>ppt_h</p:attrName>
                                        </p:attrNameLst>
                                      </p:cBhvr>
                                      <p:tavLst>
                                        <p:tav tm="0">
                                          <p:val>
                                            <p:fltVal val="0"/>
                                          </p:val>
                                        </p:tav>
                                        <p:tav tm="100000">
                                          <p:val>
                                            <p:strVal val="#ppt_h"/>
                                          </p:val>
                                        </p:tav>
                                      </p:tavLst>
                                    </p:anim>
                                    <p:animEffect transition="in" filter="fade">
                                      <p:cBhvr>
                                        <p:cTn id="15" dur="500"/>
                                        <p:tgtEl>
                                          <p:spTgt spid="1536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372"/>
                                        </p:tgtEl>
                                        <p:attrNameLst>
                                          <p:attrName>style.visibility</p:attrName>
                                        </p:attrNameLst>
                                      </p:cBhvr>
                                      <p:to>
                                        <p:strVal val="visible"/>
                                      </p:to>
                                    </p:set>
                                    <p:anim calcmode="lin" valueType="num">
                                      <p:cBhvr>
                                        <p:cTn id="19" dur="500" fill="hold"/>
                                        <p:tgtEl>
                                          <p:spTgt spid="15372"/>
                                        </p:tgtEl>
                                        <p:attrNameLst>
                                          <p:attrName>ppt_w</p:attrName>
                                        </p:attrNameLst>
                                      </p:cBhvr>
                                      <p:tavLst>
                                        <p:tav tm="0">
                                          <p:val>
                                            <p:fltVal val="0"/>
                                          </p:val>
                                        </p:tav>
                                        <p:tav tm="100000">
                                          <p:val>
                                            <p:strVal val="#ppt_w"/>
                                          </p:val>
                                        </p:tav>
                                      </p:tavLst>
                                    </p:anim>
                                    <p:anim calcmode="lin" valueType="num">
                                      <p:cBhvr>
                                        <p:cTn id="20" dur="500" fill="hold"/>
                                        <p:tgtEl>
                                          <p:spTgt spid="15372"/>
                                        </p:tgtEl>
                                        <p:attrNameLst>
                                          <p:attrName>ppt_h</p:attrName>
                                        </p:attrNameLst>
                                      </p:cBhvr>
                                      <p:tavLst>
                                        <p:tav tm="0">
                                          <p:val>
                                            <p:fltVal val="0"/>
                                          </p:val>
                                        </p:tav>
                                        <p:tav tm="100000">
                                          <p:val>
                                            <p:strVal val="#ppt_h"/>
                                          </p:val>
                                        </p:tav>
                                      </p:tavLst>
                                    </p:anim>
                                    <p:animEffect transition="in" filter="fade">
                                      <p:cBhvr>
                                        <p:cTn id="21" dur="500"/>
                                        <p:tgtEl>
                                          <p:spTgt spid="15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pic>
        <p:nvPicPr>
          <p:cNvPr id="19458" name="Picture 2" descr="http://upload.wikimedia.org/wikipedia/commons/d/dd/White_House_Office_of_Faith-Based_and_Community_Initiativ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057400"/>
            <a:ext cx="2286000" cy="32099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505200" y="2209800"/>
            <a:ext cx="5257800" cy="1200329"/>
          </a:xfrm>
          <a:prstGeom prst="rect">
            <a:avLst/>
          </a:prstGeom>
          <a:noFill/>
        </p:spPr>
        <p:txBody>
          <a:bodyPr wrap="square" rtlCol="0">
            <a:spAutoFit/>
          </a:bodyPr>
          <a:lstStyle/>
          <a:p>
            <a:pPr algn="ctr"/>
            <a:r>
              <a:rPr lang="en-US" sz="2400" dirty="0" smtClean="0">
                <a:latin typeface="+mn-lt"/>
              </a:rPr>
              <a:t>White House Office of Faith-based and Neighborhood Partnerships, 2001</a:t>
            </a:r>
            <a:endParaRPr lang="en-US" sz="2400" dirty="0">
              <a:latin typeface="+mn-lt"/>
            </a:endParaRPr>
          </a:p>
        </p:txBody>
      </p:sp>
      <p:pic>
        <p:nvPicPr>
          <p:cNvPr id="19460" name="Picture 4" descr="http://georgewbush-whitehouse.archives.gov/news/releases/2008/06/images/20080626-20_p062608cg-0501jpg-384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0050" y="3981449"/>
            <a:ext cx="3648075"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411426"/>
      </p:ext>
    </p:extLst>
  </p:cSld>
  <p:clrMapOvr>
    <a:masterClrMapping/>
  </p:clrMapOvr>
  <p:transition spd="slow">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http://upload.wikimedia.org/wikipedia/commons/8/8b/Barack_Obama_speaks_in_Cairo,_Egypt_06-04-0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45075" y="2133600"/>
            <a:ext cx="4098925" cy="273030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sp>
        <p:nvSpPr>
          <p:cNvPr id="6" name="TextBox 5"/>
          <p:cNvSpPr txBox="1"/>
          <p:nvPr/>
        </p:nvSpPr>
        <p:spPr>
          <a:xfrm>
            <a:off x="1981200" y="5029200"/>
            <a:ext cx="6103938" cy="1200329"/>
          </a:xfrm>
          <a:prstGeom prst="rect">
            <a:avLst/>
          </a:prstGeom>
          <a:noFill/>
        </p:spPr>
        <p:txBody>
          <a:bodyPr wrap="square" rtlCol="0">
            <a:spAutoFit/>
          </a:bodyPr>
          <a:lstStyle/>
          <a:p>
            <a:r>
              <a:rPr lang="en-US" sz="2400" dirty="0" smtClean="0">
                <a:latin typeface="+mn-lt"/>
              </a:rPr>
              <a:t>President Obama speech to Muslim leaders – “A New Beginning” – Al-</a:t>
            </a:r>
            <a:r>
              <a:rPr lang="en-US" sz="2400" dirty="0" err="1" smtClean="0">
                <a:latin typeface="+mn-lt"/>
              </a:rPr>
              <a:t>Azhar</a:t>
            </a:r>
            <a:r>
              <a:rPr lang="en-US" sz="2400" dirty="0" smtClean="0">
                <a:latin typeface="+mn-lt"/>
              </a:rPr>
              <a:t> University, Cairo, Egypt, June 4, 2009</a:t>
            </a:r>
            <a:endParaRPr lang="en-US" sz="2400" dirty="0">
              <a:latin typeface="+mn-lt"/>
            </a:endParaRPr>
          </a:p>
        </p:txBody>
      </p:sp>
      <p:pic>
        <p:nvPicPr>
          <p:cNvPr id="20482" name="Picture 2" descr="http://muftah.org/wp-content/uploads/2012/02/y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2151755"/>
            <a:ext cx="5089525" cy="2725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564953"/>
      </p:ext>
    </p:extLst>
  </p:cSld>
  <p:clrMapOvr>
    <a:masterClrMapping/>
  </p:clrMapOvr>
  <p:transition spd="slow">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sp>
        <p:nvSpPr>
          <p:cNvPr id="6" name="TextBox 5"/>
          <p:cNvSpPr txBox="1"/>
          <p:nvPr/>
        </p:nvSpPr>
        <p:spPr>
          <a:xfrm>
            <a:off x="3505200" y="2133600"/>
            <a:ext cx="5486400" cy="1569660"/>
          </a:xfrm>
          <a:prstGeom prst="rect">
            <a:avLst/>
          </a:prstGeom>
          <a:noFill/>
        </p:spPr>
        <p:txBody>
          <a:bodyPr wrap="square" rtlCol="0">
            <a:spAutoFit/>
          </a:bodyPr>
          <a:lstStyle/>
          <a:p>
            <a:pPr algn="ctr"/>
            <a:r>
              <a:rPr lang="en-US" sz="2400" dirty="0" smtClean="0">
                <a:latin typeface="+mn-lt"/>
              </a:rPr>
              <a:t>Department of Defense</a:t>
            </a:r>
          </a:p>
          <a:p>
            <a:pPr algn="ctr"/>
            <a:r>
              <a:rPr lang="en-US" sz="2400" dirty="0" smtClean="0">
                <a:latin typeface="+mn-lt"/>
              </a:rPr>
              <a:t>JP 1-05</a:t>
            </a:r>
          </a:p>
          <a:p>
            <a:pPr algn="ctr"/>
            <a:r>
              <a:rPr lang="en-US" sz="2400" dirty="0" smtClean="0">
                <a:latin typeface="+mn-lt"/>
              </a:rPr>
              <a:t>Religious Affairs in Joint Operations</a:t>
            </a:r>
          </a:p>
          <a:p>
            <a:pPr algn="ctr"/>
            <a:r>
              <a:rPr lang="en-US" sz="2400" dirty="0" smtClean="0">
                <a:latin typeface="+mn-lt"/>
              </a:rPr>
              <a:t>November 13, 2009</a:t>
            </a:r>
            <a:endParaRPr lang="en-US" sz="2400" dirty="0">
              <a:latin typeface="+mn-lt"/>
            </a:endParaRPr>
          </a:p>
        </p:txBody>
      </p:sp>
      <p:pic>
        <p:nvPicPr>
          <p:cNvPr id="21506" name="Picture 2" descr="http://img1.imagesbn.com/p/2940015893762_p0_v1_s260x4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133600"/>
            <a:ext cx="3124200" cy="4037429"/>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http://upload.wikimedia.org/wikipedia/commons/d/d2/The_Pentagon_US_Department_of_Defense_buildi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62400" y="3867379"/>
            <a:ext cx="4257675" cy="2685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550580"/>
      </p:ext>
    </p:extLst>
  </p:cSld>
  <p:clrMapOvr>
    <a:masterClrMapping/>
  </p:clrMapOvr>
  <p:transition spd="slow">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sp>
        <p:nvSpPr>
          <p:cNvPr id="6" name="TextBox 5"/>
          <p:cNvSpPr txBox="1"/>
          <p:nvPr/>
        </p:nvSpPr>
        <p:spPr>
          <a:xfrm>
            <a:off x="4191000" y="2209800"/>
            <a:ext cx="4114800" cy="1569660"/>
          </a:xfrm>
          <a:prstGeom prst="rect">
            <a:avLst/>
          </a:prstGeom>
          <a:noFill/>
        </p:spPr>
        <p:txBody>
          <a:bodyPr wrap="square" rtlCol="0">
            <a:spAutoFit/>
          </a:bodyPr>
          <a:lstStyle/>
          <a:p>
            <a:pPr algn="ctr"/>
            <a:r>
              <a:rPr lang="en-US" sz="2400" dirty="0" smtClean="0">
                <a:latin typeface="+mn-lt"/>
              </a:rPr>
              <a:t>State Department</a:t>
            </a:r>
          </a:p>
          <a:p>
            <a:pPr algn="ctr"/>
            <a:r>
              <a:rPr lang="en-US" sz="2400" dirty="0" smtClean="0">
                <a:latin typeface="+mn-lt"/>
              </a:rPr>
              <a:t>Office of Faith-based </a:t>
            </a:r>
            <a:br>
              <a:rPr lang="en-US" sz="2400" dirty="0" smtClean="0">
                <a:latin typeface="+mn-lt"/>
              </a:rPr>
            </a:br>
            <a:r>
              <a:rPr lang="en-US" sz="2400" dirty="0" smtClean="0">
                <a:latin typeface="+mn-lt"/>
              </a:rPr>
              <a:t>Community Initiatives </a:t>
            </a:r>
            <a:br>
              <a:rPr lang="en-US" sz="2400" dirty="0" smtClean="0">
                <a:latin typeface="+mn-lt"/>
              </a:rPr>
            </a:br>
            <a:r>
              <a:rPr lang="en-US" sz="2400" dirty="0" smtClean="0">
                <a:latin typeface="+mn-lt"/>
              </a:rPr>
              <a:t>August 9, 2013</a:t>
            </a:r>
          </a:p>
        </p:txBody>
      </p:sp>
      <p:pic>
        <p:nvPicPr>
          <p:cNvPr id="22530" name="Picture 2" descr="http://www.pbs.org/wnet/religionandethics/files/2013/08/state-dept-casey-3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114640"/>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http://upgrd.com/images/upload/image/pursuedadventures/statedepartmentlogo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4114800"/>
            <a:ext cx="3618455" cy="2402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40227"/>
      </p:ext>
    </p:extLst>
  </p:cSld>
  <p:clrMapOvr>
    <a:masterClrMapping/>
  </p:clrMapOvr>
  <p:transition spd="slow">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981200"/>
            <a:ext cx="8458200" cy="1222375"/>
          </a:xfrm>
        </p:spPr>
        <p:txBody>
          <a:bodyPr anchor="ctr">
            <a:normAutofit/>
          </a:bodyPr>
          <a:lstStyle/>
          <a:p>
            <a:pPr algn="ctr"/>
            <a:r>
              <a:rPr lang="en-US" sz="4800" dirty="0" smtClean="0"/>
              <a:t>See you Next Sunday!</a:t>
            </a:r>
            <a:endParaRPr lang="en-US" sz="4800" dirty="0"/>
          </a:p>
        </p:txBody>
      </p:sp>
    </p:spTree>
    <p:extLst>
      <p:ext uri="{BB962C8B-B14F-4D97-AF65-F5344CB8AC3E}">
        <p14:creationId xmlns:p14="http://schemas.microsoft.com/office/powerpoint/2010/main" val="2925326655"/>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Vapor Trail</Template>
  <TotalTime>2373</TotalTime>
  <Words>2297</Words>
  <Application>Microsoft Office PowerPoint</Application>
  <PresentationFormat>On-screen Show (4:3)</PresentationFormat>
  <Paragraphs>219</Paragraphs>
  <Slides>36</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Arial Black</vt:lpstr>
      <vt:lpstr>Calibri</vt:lpstr>
      <vt:lpstr>Century Gothic</vt:lpstr>
      <vt:lpstr>Times New Roman</vt:lpstr>
      <vt:lpstr>Vapor Trail</vt:lpstr>
      <vt:lpstr>Religion &amp; American  Foreign Policy Through Christian Eyes</vt:lpstr>
      <vt:lpstr>Good morning!</vt:lpstr>
      <vt:lpstr>Religion Congress vs. U.S. Population</vt:lpstr>
      <vt:lpstr> Religion in  The Documents</vt:lpstr>
      <vt:lpstr> Religion in  The Documents</vt:lpstr>
      <vt:lpstr> Religion in  The Documents</vt:lpstr>
      <vt:lpstr> Religion in  The Documents</vt:lpstr>
      <vt:lpstr> Religion in  The Documents</vt:lpstr>
      <vt:lpstr> Religion in  The Documents</vt:lpstr>
      <vt:lpstr>Obama Oath of Office January 2009</vt:lpstr>
      <vt:lpstr> Religion in  The Documents</vt:lpstr>
      <vt:lpstr> Religion in  The Documents</vt:lpstr>
      <vt:lpstr> Religion in  The Documents</vt:lpstr>
      <vt:lpstr>First Amendment To The U.S. Constitution</vt:lpstr>
      <vt:lpstr> George Washington and the bill of rights</vt:lpstr>
      <vt:lpstr> George Washington and the bill of rights</vt:lpstr>
      <vt:lpstr>PowerPoint Presentation</vt:lpstr>
      <vt:lpstr>PowerPoint Presentation</vt:lpstr>
      <vt:lpstr>PowerPoint Presentation</vt:lpstr>
      <vt:lpstr>First Amendment To The U.S. Constitution</vt:lpstr>
      <vt:lpstr>Four Streams of Thought</vt:lpstr>
      <vt:lpstr>Four Streams of Thought</vt:lpstr>
      <vt:lpstr>The Rights and Liberties of the Establishment Clause</vt:lpstr>
      <vt:lpstr>Reading and Interpreting The Establishment Clause</vt:lpstr>
      <vt:lpstr>PowerPoint Presentation</vt:lpstr>
      <vt:lpstr>Separation of Church and State</vt:lpstr>
      <vt:lpstr>Supreme Court Decisions</vt:lpstr>
      <vt:lpstr>Supreme Court Decisions</vt:lpstr>
      <vt:lpstr>Supreme Court Decisions</vt:lpstr>
      <vt:lpstr>Supreme Court Decisions</vt:lpstr>
      <vt:lpstr>Implications for U.S. Foreign Policy</vt:lpstr>
      <vt:lpstr>Implications for U.S. Foreign Policy</vt:lpstr>
      <vt:lpstr>Implications for U.S. Foreign Policy</vt:lpstr>
      <vt:lpstr>Implications for U.S. Foreign Policy</vt:lpstr>
      <vt:lpstr>Implications for U.S. Foreign Policy</vt:lpstr>
      <vt:lpstr>See you Next Sunday!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50 States: [Name of Your State]</dc:title>
  <dc:creator>James C. Wallace</dc:creator>
  <cp:lastModifiedBy>James C Wallace</cp:lastModifiedBy>
  <cp:revision>131</cp:revision>
  <cp:lastPrinted>2001-06-01T13:12:48Z</cp:lastPrinted>
  <dcterms:created xsi:type="dcterms:W3CDTF">2013-01-18T06:48:53Z</dcterms:created>
  <dcterms:modified xsi:type="dcterms:W3CDTF">2014-10-16T15:58:10Z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TC010183741033</vt:lpwstr>
  </property>
</Properties>
</file>