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60" r:id="rId1"/>
  </p:sldMasterIdLst>
  <p:notesMasterIdLst>
    <p:notesMasterId r:id="rId30"/>
  </p:notesMasterIdLst>
  <p:handoutMasterIdLst>
    <p:handoutMasterId r:id="rId31"/>
  </p:handoutMasterIdLst>
  <p:sldIdLst>
    <p:sldId id="324" r:id="rId2"/>
    <p:sldId id="325" r:id="rId3"/>
    <p:sldId id="326" r:id="rId4"/>
    <p:sldId id="327" r:id="rId5"/>
    <p:sldId id="328" r:id="rId6"/>
    <p:sldId id="329" r:id="rId7"/>
    <p:sldId id="330" r:id="rId8"/>
    <p:sldId id="277" r:id="rId9"/>
    <p:sldId id="299" r:id="rId10"/>
    <p:sldId id="317" r:id="rId11"/>
    <p:sldId id="318" r:id="rId12"/>
    <p:sldId id="297" r:id="rId13"/>
    <p:sldId id="331" r:id="rId14"/>
    <p:sldId id="312" r:id="rId15"/>
    <p:sldId id="305" r:id="rId16"/>
    <p:sldId id="333" r:id="rId17"/>
    <p:sldId id="332" r:id="rId18"/>
    <p:sldId id="334" r:id="rId19"/>
    <p:sldId id="335" r:id="rId20"/>
    <p:sldId id="307" r:id="rId21"/>
    <p:sldId id="308" r:id="rId22"/>
    <p:sldId id="336" r:id="rId23"/>
    <p:sldId id="310" r:id="rId24"/>
    <p:sldId id="311" r:id="rId25"/>
    <p:sldId id="313" r:id="rId26"/>
    <p:sldId id="321" r:id="rId27"/>
    <p:sldId id="337" r:id="rId28"/>
    <p:sldId id="288" r:id="rId29"/>
  </p:sldIdLst>
  <p:sldSz cx="9144000" cy="6858000" type="screen4x3"/>
  <p:notesSz cx="6946900" cy="9283700"/>
  <p:defaultTextStyle>
    <a:defPPr>
      <a:defRPr lang="en-US"/>
    </a:defPPr>
    <a:lvl1pPr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1pPr>
    <a:lvl2pPr marL="4572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2pPr>
    <a:lvl3pPr marL="9144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3pPr>
    <a:lvl4pPr marL="13716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4pPr>
    <a:lvl5pPr marL="18288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5pPr>
    <a:lvl6pPr marL="2286000" algn="l" defTabSz="914400" rtl="0" eaLnBrk="1" latinLnBrk="0" hangingPunct="1">
      <a:defRPr kern="1200">
        <a:solidFill>
          <a:schemeClr val="tx1"/>
        </a:solidFill>
        <a:latin typeface="Arial Black" pitchFamily="34" charset="0"/>
        <a:ea typeface="+mn-ea"/>
        <a:cs typeface="Times New Roman" pitchFamily="18" charset="0"/>
      </a:defRPr>
    </a:lvl6pPr>
    <a:lvl7pPr marL="2743200" algn="l" defTabSz="914400" rtl="0" eaLnBrk="1" latinLnBrk="0" hangingPunct="1">
      <a:defRPr kern="1200">
        <a:solidFill>
          <a:schemeClr val="tx1"/>
        </a:solidFill>
        <a:latin typeface="Arial Black" pitchFamily="34" charset="0"/>
        <a:ea typeface="+mn-ea"/>
        <a:cs typeface="Times New Roman" pitchFamily="18" charset="0"/>
      </a:defRPr>
    </a:lvl7pPr>
    <a:lvl8pPr marL="3200400" algn="l" defTabSz="914400" rtl="0" eaLnBrk="1" latinLnBrk="0" hangingPunct="1">
      <a:defRPr kern="1200">
        <a:solidFill>
          <a:schemeClr val="tx1"/>
        </a:solidFill>
        <a:latin typeface="Arial Black" pitchFamily="34" charset="0"/>
        <a:ea typeface="+mn-ea"/>
        <a:cs typeface="Times New Roman" pitchFamily="18" charset="0"/>
      </a:defRPr>
    </a:lvl8pPr>
    <a:lvl9pPr marL="3657600" algn="l" defTabSz="914400" rtl="0" eaLnBrk="1" latinLnBrk="0" hangingPunct="1">
      <a:defRPr kern="1200">
        <a:solidFill>
          <a:schemeClr val="tx1"/>
        </a:solidFill>
        <a:latin typeface="Arial Black" pitchFamily="34" charset="0"/>
        <a:ea typeface="+mn-ea"/>
        <a:cs typeface="Times New Roman"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ric Herzog" initials="" lastIdx="6" clrIdx="0"/>
  <p:cmAuthor id="1" name="Microsoft" initials="" lastIdx="2" clrIdx="1"/>
  <p:cmAuthor id="2" name="Jack Roberts" initials="" lastIdx="3"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3F592D"/>
    <a:srgbClr val="990000"/>
    <a:srgbClr val="006699"/>
    <a:srgbClr val="336699"/>
    <a:srgbClr val="CC3300"/>
    <a:srgbClr val="CC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7" autoAdjust="0"/>
    <p:restoredTop sz="94811" autoAdjust="0"/>
  </p:normalViewPr>
  <p:slideViewPr>
    <p:cSldViewPr>
      <p:cViewPr varScale="1">
        <p:scale>
          <a:sx n="71" d="100"/>
          <a:sy n="71" d="100"/>
        </p:scale>
        <p:origin x="1140" y="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68611" name="Rectangle 3"/>
          <p:cNvSpPr>
            <a:spLocks noGrp="1" noChangeArrowheads="1"/>
          </p:cNvSpPr>
          <p:nvPr>
            <p:ph type="dt" sz="quarter" idx="1"/>
          </p:nvPr>
        </p:nvSpPr>
        <p:spPr bwMode="auto">
          <a:xfrm>
            <a:off x="393700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algn="r" defTabSz="927100" eaLnBrk="1" hangingPunct="1">
              <a:defRPr sz="1200">
                <a:latin typeface="Times New Roman" pitchFamily="18" charset="0"/>
              </a:defRPr>
            </a:lvl1pPr>
          </a:lstStyle>
          <a:p>
            <a:endParaRPr lang="en-US"/>
          </a:p>
        </p:txBody>
      </p:sp>
      <p:sp>
        <p:nvSpPr>
          <p:cNvPr id="68612" name="Rectangle 4"/>
          <p:cNvSpPr>
            <a:spLocks noGrp="1" noChangeArrowheads="1"/>
          </p:cNvSpPr>
          <p:nvPr>
            <p:ph type="ftr" sz="quarter" idx="2"/>
          </p:nvPr>
        </p:nvSpPr>
        <p:spPr bwMode="auto">
          <a:xfrm>
            <a:off x="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68613" name="Rectangle 5"/>
          <p:cNvSpPr>
            <a:spLocks noGrp="1" noChangeArrowheads="1"/>
          </p:cNvSpPr>
          <p:nvPr>
            <p:ph type="sldNum" sz="quarter" idx="3"/>
          </p:nvPr>
        </p:nvSpPr>
        <p:spPr bwMode="auto">
          <a:xfrm>
            <a:off x="393700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algn="r" defTabSz="927100" eaLnBrk="1" hangingPunct="1">
              <a:defRPr sz="1200">
                <a:latin typeface="Times New Roman" pitchFamily="18" charset="0"/>
              </a:defRPr>
            </a:lvl1pPr>
          </a:lstStyle>
          <a:p>
            <a:fld id="{2E8596DD-0B0E-4E35-98C2-9C58BE1887FE}" type="slidenum">
              <a:rPr lang="en-US"/>
              <a:pPr/>
              <a:t>‹#›</a:t>
            </a:fld>
            <a:endParaRPr lang="en-US"/>
          </a:p>
        </p:txBody>
      </p:sp>
    </p:spTree>
    <p:extLst>
      <p:ext uri="{BB962C8B-B14F-4D97-AF65-F5344CB8AC3E}">
        <p14:creationId xmlns:p14="http://schemas.microsoft.com/office/powerpoint/2010/main" val="10279917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43011" name="Rectangle 3"/>
          <p:cNvSpPr>
            <a:spLocks noGrp="1" noChangeArrowheads="1"/>
          </p:cNvSpPr>
          <p:nvPr>
            <p:ph type="dt" idx="1"/>
          </p:nvPr>
        </p:nvSpPr>
        <p:spPr bwMode="auto">
          <a:xfrm>
            <a:off x="393700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algn="r" defTabSz="927100" eaLnBrk="1" hangingPunct="1">
              <a:defRPr sz="1200">
                <a:latin typeface="Times New Roman" pitchFamily="18" charset="0"/>
              </a:defRPr>
            </a:lvl1pPr>
          </a:lstStyle>
          <a:p>
            <a:endParaRPr lang="en-US"/>
          </a:p>
        </p:txBody>
      </p:sp>
      <p:sp>
        <p:nvSpPr>
          <p:cNvPr id="43012" name="Rectangle 4"/>
          <p:cNvSpPr>
            <a:spLocks noGrp="1" noRot="1" noChangeAspect="1" noChangeArrowheads="1" noTextEdit="1"/>
          </p:cNvSpPr>
          <p:nvPr>
            <p:ph type="sldImg" idx="2"/>
          </p:nvPr>
        </p:nvSpPr>
        <p:spPr bwMode="auto">
          <a:xfrm>
            <a:off x="1152525" y="696913"/>
            <a:ext cx="4641850" cy="34813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925513" y="4410075"/>
            <a:ext cx="5095875" cy="417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014" name="Rectangle 6"/>
          <p:cNvSpPr>
            <a:spLocks noGrp="1" noChangeArrowheads="1"/>
          </p:cNvSpPr>
          <p:nvPr>
            <p:ph type="ftr" sz="quarter" idx="4"/>
          </p:nvPr>
        </p:nvSpPr>
        <p:spPr bwMode="auto">
          <a:xfrm>
            <a:off x="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43015" name="Rectangle 7"/>
          <p:cNvSpPr>
            <a:spLocks noGrp="1" noChangeArrowheads="1"/>
          </p:cNvSpPr>
          <p:nvPr>
            <p:ph type="sldNum" sz="quarter" idx="5"/>
          </p:nvPr>
        </p:nvSpPr>
        <p:spPr bwMode="auto">
          <a:xfrm>
            <a:off x="393700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algn="r" defTabSz="927100" eaLnBrk="1" hangingPunct="1">
              <a:defRPr sz="1200">
                <a:latin typeface="Times New Roman" pitchFamily="18" charset="0"/>
              </a:defRPr>
            </a:lvl1pPr>
          </a:lstStyle>
          <a:p>
            <a:fld id="{CAED8F08-C6C9-4649-858B-43D7ED0FF8A2}" type="slidenum">
              <a:rPr lang="en-US"/>
              <a:pPr/>
              <a:t>‹#›</a:t>
            </a:fld>
            <a:endParaRPr lang="en-US"/>
          </a:p>
        </p:txBody>
      </p:sp>
    </p:spTree>
    <p:extLst>
      <p:ext uri="{BB962C8B-B14F-4D97-AF65-F5344CB8AC3E}">
        <p14:creationId xmlns:p14="http://schemas.microsoft.com/office/powerpoint/2010/main" val="326580204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mn-ea"/>
        <a:cs typeface="Times New Roman" pitchFamily="18" charset="0"/>
      </a:defRPr>
    </a:lvl1pPr>
    <a:lvl2pPr marL="457200" algn="l" rtl="0" fontAlgn="base">
      <a:spcBef>
        <a:spcPct val="30000"/>
      </a:spcBef>
      <a:spcAft>
        <a:spcPct val="0"/>
      </a:spcAft>
      <a:defRPr kumimoji="1" sz="1200" kern="1200">
        <a:solidFill>
          <a:schemeClr val="tx1"/>
        </a:solidFill>
        <a:latin typeface="Arial" charset="0"/>
        <a:ea typeface="+mn-ea"/>
        <a:cs typeface="Times New Roman" pitchFamily="18" charset="0"/>
      </a:defRPr>
    </a:lvl2pPr>
    <a:lvl3pPr marL="914400" algn="l" rtl="0" fontAlgn="base">
      <a:spcBef>
        <a:spcPct val="30000"/>
      </a:spcBef>
      <a:spcAft>
        <a:spcPct val="0"/>
      </a:spcAft>
      <a:defRPr kumimoji="1" sz="1200" kern="1200">
        <a:solidFill>
          <a:schemeClr val="tx1"/>
        </a:solidFill>
        <a:latin typeface="Arial" charset="0"/>
        <a:ea typeface="+mn-ea"/>
        <a:cs typeface="Times New Roman" pitchFamily="18" charset="0"/>
      </a:defRPr>
    </a:lvl3pPr>
    <a:lvl4pPr marL="1371600" algn="l" rtl="0" fontAlgn="base">
      <a:spcBef>
        <a:spcPct val="30000"/>
      </a:spcBef>
      <a:spcAft>
        <a:spcPct val="0"/>
      </a:spcAft>
      <a:defRPr kumimoji="1" sz="1200" kern="1200">
        <a:solidFill>
          <a:schemeClr val="tx1"/>
        </a:solidFill>
        <a:latin typeface="Arial" charset="0"/>
        <a:ea typeface="+mn-ea"/>
        <a:cs typeface="Times New Roman" pitchFamily="18" charset="0"/>
      </a:defRPr>
    </a:lvl4pPr>
    <a:lvl5pPr marL="1828800" algn="l" rtl="0" fontAlgn="base">
      <a:spcBef>
        <a:spcPct val="30000"/>
      </a:spcBef>
      <a:spcAft>
        <a:spcPct val="0"/>
      </a:spcAft>
      <a:defRPr kumimoji="1" sz="1200" kern="1200">
        <a:solidFill>
          <a:schemeClr val="tx1"/>
        </a:solidFill>
        <a:latin typeface="Arial"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D8F08-C6C9-4649-858B-43D7ED0FF8A2}" type="slidenum">
              <a:rPr lang="en-US" smtClean="0"/>
              <a:pPr/>
              <a:t>6</a:t>
            </a:fld>
            <a:endParaRPr lang="en-US"/>
          </a:p>
        </p:txBody>
      </p:sp>
    </p:spTree>
    <p:extLst>
      <p:ext uri="{BB962C8B-B14F-4D97-AF65-F5344CB8AC3E}">
        <p14:creationId xmlns:p14="http://schemas.microsoft.com/office/powerpoint/2010/main" val="88017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D8F08-C6C9-4649-858B-43D7ED0FF8A2}" type="slidenum">
              <a:rPr lang="en-US" smtClean="0"/>
              <a:pPr/>
              <a:t>20</a:t>
            </a:fld>
            <a:endParaRPr lang="en-US"/>
          </a:p>
        </p:txBody>
      </p:sp>
    </p:spTree>
    <p:extLst>
      <p:ext uri="{BB962C8B-B14F-4D97-AF65-F5344CB8AC3E}">
        <p14:creationId xmlns:p14="http://schemas.microsoft.com/office/powerpoint/2010/main" val="40431641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ctrTitle"/>
          </p:nvPr>
        </p:nvSpPr>
        <p:spPr>
          <a:xfrm>
            <a:off x="914400" y="1803405"/>
            <a:ext cx="73152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914400" y="3632201"/>
            <a:ext cx="73152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932170" y="4323845"/>
            <a:ext cx="2297429" cy="365125"/>
          </a:xfrm>
        </p:spPr>
        <p:txBody>
          <a:bodyPr/>
          <a:lstStyle/>
          <a:p>
            <a:endParaRPr lang="en-US"/>
          </a:p>
        </p:txBody>
      </p:sp>
      <p:sp>
        <p:nvSpPr>
          <p:cNvPr id="5" name="Footer Placeholder 4"/>
          <p:cNvSpPr>
            <a:spLocks noGrp="1"/>
          </p:cNvSpPr>
          <p:nvPr>
            <p:ph type="ftr" sz="quarter" idx="11"/>
          </p:nvPr>
        </p:nvSpPr>
        <p:spPr>
          <a:xfrm>
            <a:off x="914400" y="4323846"/>
            <a:ext cx="4880610" cy="365125"/>
          </a:xfrm>
        </p:spPr>
        <p:txBody>
          <a:bodyPr/>
          <a:lstStyle/>
          <a:p>
            <a:endParaRPr lang="en-US"/>
          </a:p>
        </p:txBody>
      </p:sp>
      <p:sp>
        <p:nvSpPr>
          <p:cNvPr id="6" name="Slide Number Placeholder 5"/>
          <p:cNvSpPr>
            <a:spLocks noGrp="1"/>
          </p:cNvSpPr>
          <p:nvPr>
            <p:ph type="sldNum" sz="quarter" idx="12"/>
          </p:nvPr>
        </p:nvSpPr>
        <p:spPr>
          <a:xfrm>
            <a:off x="6057900" y="1430867"/>
            <a:ext cx="2171700" cy="365125"/>
          </a:xfrm>
        </p:spPr>
        <p:txBody>
          <a:bodyPr/>
          <a:lstStyle/>
          <a:p>
            <a:fld id="{CEFA1C63-9786-4B1D-A597-499FAEE7FC3C}" type="slidenum">
              <a:rPr lang="en-US" smtClean="0"/>
              <a:pPr/>
              <a:t>‹#›</a:t>
            </a:fld>
            <a:endParaRPr lang="en-US"/>
          </a:p>
        </p:txBody>
      </p:sp>
    </p:spTree>
    <p:extLst>
      <p:ext uri="{BB962C8B-B14F-4D97-AF65-F5344CB8AC3E}">
        <p14:creationId xmlns:p14="http://schemas.microsoft.com/office/powerpoint/2010/main" val="3146800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7FECA-6EF4-4B06-899C-22946554E992}" type="slidenum">
              <a:rPr lang="en-US" smtClean="0"/>
              <a:pPr/>
              <a:t>‹#›</a:t>
            </a:fld>
            <a:endParaRPr lang="en-US"/>
          </a:p>
        </p:txBody>
      </p:sp>
    </p:spTree>
    <p:extLst>
      <p:ext uri="{BB962C8B-B14F-4D97-AF65-F5344CB8AC3E}">
        <p14:creationId xmlns:p14="http://schemas.microsoft.com/office/powerpoint/2010/main" val="3291815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4"/>
            <a:ext cx="7955280"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594360" y="3641726"/>
            <a:ext cx="7955281" cy="1354134"/>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endParaRPr lang="en-US"/>
          </a:p>
        </p:txBody>
      </p:sp>
      <p:sp>
        <p:nvSpPr>
          <p:cNvPr id="5" name="Footer Placeholder 4"/>
          <p:cNvSpPr>
            <a:spLocks noGrp="1"/>
          </p:cNvSpPr>
          <p:nvPr>
            <p:ph type="ftr" sz="quarter" idx="11"/>
          </p:nvPr>
        </p:nvSpPr>
        <p:spPr>
          <a:xfrm>
            <a:off x="594360" y="381001"/>
            <a:ext cx="4830656" cy="365125"/>
          </a:xfrm>
        </p:spPr>
        <p:txBody>
          <a:bodyPr/>
          <a:lstStyle/>
          <a:p>
            <a:endParaRPr lang="en-US"/>
          </a:p>
        </p:txBody>
      </p:sp>
      <p:sp>
        <p:nvSpPr>
          <p:cNvPr id="6" name="Slide Number Placeholder 5"/>
          <p:cNvSpPr>
            <a:spLocks noGrp="1"/>
          </p:cNvSpPr>
          <p:nvPr>
            <p:ph type="sldNum" sz="quarter" idx="12"/>
          </p:nvPr>
        </p:nvSpPr>
        <p:spPr>
          <a:xfrm>
            <a:off x="7882466" y="381001"/>
            <a:ext cx="667173" cy="365125"/>
          </a:xfrm>
        </p:spPr>
        <p:txBody>
          <a:bodyPr/>
          <a:lstStyle/>
          <a:p>
            <a:fld id="{5CEF63F4-B4E8-4763-A715-F0A6662F9B1F}" type="slidenum">
              <a:rPr lang="en-US" smtClean="0"/>
              <a:pPr/>
              <a:t>‹#›</a:t>
            </a:fld>
            <a:endParaRPr lang="en-US"/>
          </a:p>
        </p:txBody>
      </p:sp>
    </p:spTree>
    <p:extLst>
      <p:ext uri="{BB962C8B-B14F-4D97-AF65-F5344CB8AC3E}">
        <p14:creationId xmlns:p14="http://schemas.microsoft.com/office/powerpoint/2010/main" val="295848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94360" y="2194560"/>
            <a:ext cx="3910579" cy="40690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2099" y="2194560"/>
            <a:ext cx="3907540" cy="40690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13BF4-F4BA-4300-8BBF-BBEE3DF760B0}" type="slidenum">
              <a:rPr lang="en-US" smtClean="0"/>
              <a:pPr/>
              <a:t>‹#›</a:t>
            </a:fld>
            <a:endParaRPr lang="en-US"/>
          </a:p>
        </p:txBody>
      </p:sp>
    </p:spTree>
    <p:extLst>
      <p:ext uri="{BB962C8B-B14F-4D97-AF65-F5344CB8AC3E}">
        <p14:creationId xmlns:p14="http://schemas.microsoft.com/office/powerpoint/2010/main" val="703475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71700" y="762000"/>
            <a:ext cx="637794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1279" y="2183802"/>
            <a:ext cx="3683659"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94359" y="3132667"/>
            <a:ext cx="3910579" cy="31309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69018" y="2183802"/>
            <a:ext cx="368062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2098" y="3132667"/>
            <a:ext cx="3907541" cy="31309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26AC29-FEC6-42E9-BA4F-957AFCB7EC41}" type="slidenum">
              <a:rPr lang="en-US" smtClean="0"/>
              <a:pPr/>
              <a:t>‹#›</a:t>
            </a:fld>
            <a:endParaRPr lang="en-US"/>
          </a:p>
        </p:txBody>
      </p:sp>
    </p:spTree>
    <p:extLst>
      <p:ext uri="{BB962C8B-B14F-4D97-AF65-F5344CB8AC3E}">
        <p14:creationId xmlns:p14="http://schemas.microsoft.com/office/powerpoint/2010/main" val="3692388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B175C-AAD8-4DA9-B17B-7C7A39B08F58}" type="slidenum">
              <a:rPr lang="en-US" smtClean="0"/>
              <a:pPr/>
              <a:t>‹#›</a:t>
            </a:fld>
            <a:endParaRPr lang="en-US"/>
          </a:p>
        </p:txBody>
      </p:sp>
    </p:spTree>
    <p:extLst>
      <p:ext uri="{BB962C8B-B14F-4D97-AF65-F5344CB8AC3E}">
        <p14:creationId xmlns:p14="http://schemas.microsoft.com/office/powerpoint/2010/main" val="25460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C502F3-91FE-4392-978B-152B93EC352D}" type="slidenum">
              <a:rPr lang="en-US" smtClean="0"/>
              <a:pPr/>
              <a:t>‹#›</a:t>
            </a:fld>
            <a:endParaRPr lang="en-US"/>
          </a:p>
        </p:txBody>
      </p:sp>
    </p:spTree>
    <p:extLst>
      <p:ext uri="{BB962C8B-B14F-4D97-AF65-F5344CB8AC3E}">
        <p14:creationId xmlns:p14="http://schemas.microsoft.com/office/powerpoint/2010/main" val="1658232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30861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6200" y="746760"/>
            <a:ext cx="4663440" cy="551688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4360" y="3124200"/>
            <a:ext cx="308610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F99EA7-5FC6-481D-8640-DD9DB48DD598}" type="slidenum">
              <a:rPr lang="en-US" smtClean="0"/>
              <a:pPr/>
              <a:t>‹#›</a:t>
            </a:fld>
            <a:endParaRPr lang="en-US"/>
          </a:p>
        </p:txBody>
      </p:sp>
    </p:spTree>
    <p:extLst>
      <p:ext uri="{BB962C8B-B14F-4D97-AF65-F5344CB8AC3E}">
        <p14:creationId xmlns:p14="http://schemas.microsoft.com/office/powerpoint/2010/main" val="417941971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60" y="1524000"/>
            <a:ext cx="407573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77524" y="751242"/>
            <a:ext cx="3674234" cy="5512398"/>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3124200"/>
            <a:ext cx="4075730" cy="31394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A849E3-51BE-4DE5-9AE9-BCED2C813F66}" type="slidenum">
              <a:rPr lang="en-US" smtClean="0"/>
              <a:pPr/>
              <a:t>‹#›</a:t>
            </a:fld>
            <a:endParaRPr lang="en-US"/>
          </a:p>
        </p:txBody>
      </p:sp>
    </p:spTree>
    <p:extLst>
      <p:ext uri="{BB962C8B-B14F-4D97-AF65-F5344CB8AC3E}">
        <p14:creationId xmlns:p14="http://schemas.microsoft.com/office/powerpoint/2010/main" val="30181299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4355" y="4697361"/>
            <a:ext cx="7956482"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94355" y="977035"/>
            <a:ext cx="7950260" cy="340697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94360" y="5516716"/>
            <a:ext cx="7955280" cy="746924"/>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F99EA7-5FC6-481D-8640-DD9DB48DD598}" type="slidenum">
              <a:rPr lang="en-US" smtClean="0"/>
              <a:pPr/>
              <a:t>‹#›</a:t>
            </a:fld>
            <a:endParaRPr lang="en-US"/>
          </a:p>
        </p:txBody>
      </p:sp>
    </p:spTree>
    <p:extLst>
      <p:ext uri="{BB962C8B-B14F-4D97-AF65-F5344CB8AC3E}">
        <p14:creationId xmlns:p14="http://schemas.microsoft.com/office/powerpoint/2010/main" val="119709373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594360" y="753533"/>
            <a:ext cx="795528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800" y="3649134"/>
            <a:ext cx="7772400" cy="1330852"/>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endParaRPr lang="en-US"/>
          </a:p>
        </p:txBody>
      </p:sp>
      <p:sp>
        <p:nvSpPr>
          <p:cNvPr id="6" name="Footer Placeholder 5"/>
          <p:cNvSpPr>
            <a:spLocks noGrp="1"/>
          </p:cNvSpPr>
          <p:nvPr>
            <p:ph type="ftr" sz="quarter" idx="11"/>
          </p:nvPr>
        </p:nvSpPr>
        <p:spPr>
          <a:xfrm>
            <a:off x="594360" y="381001"/>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4BF99EA7-5FC6-481D-8640-DD9DB48DD598}" type="slidenum">
              <a:rPr lang="en-US" smtClean="0"/>
              <a:pPr/>
              <a:t>‹#›</a:t>
            </a:fld>
            <a:endParaRPr lang="en-US"/>
          </a:p>
        </p:txBody>
      </p:sp>
    </p:spTree>
    <p:extLst>
      <p:ext uri="{BB962C8B-B14F-4D97-AF65-F5344CB8AC3E}">
        <p14:creationId xmlns:p14="http://schemas.microsoft.com/office/powerpoint/2010/main" val="101925319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5" name="Picture 14"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768351" y="753534"/>
            <a:ext cx="7613650" cy="2756234"/>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977899" y="3509768"/>
            <a:ext cx="7194552"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5800" y="4174597"/>
            <a:ext cx="7778752" cy="821265"/>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81001"/>
            <a:ext cx="2183130" cy="365125"/>
          </a:xfrm>
        </p:spPr>
        <p:txBody>
          <a:bodyPr/>
          <a:lstStyle>
            <a:lvl1pPr algn="r">
              <a:defRPr/>
            </a:lvl1pPr>
          </a:lstStyle>
          <a:p>
            <a:endParaRPr lang="en-US"/>
          </a:p>
        </p:txBody>
      </p:sp>
      <p:sp>
        <p:nvSpPr>
          <p:cNvPr id="6" name="Footer Placeholder 5"/>
          <p:cNvSpPr>
            <a:spLocks noGrp="1"/>
          </p:cNvSpPr>
          <p:nvPr>
            <p:ph type="ftr" sz="quarter" idx="11"/>
          </p:nvPr>
        </p:nvSpPr>
        <p:spPr>
          <a:xfrm>
            <a:off x="594360" y="379438"/>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4BF99EA7-5FC6-481D-8640-DD9DB48DD598}" type="slidenum">
              <a:rPr lang="en-US" smtClean="0"/>
              <a:pPr/>
              <a:t>‹#›</a:t>
            </a:fld>
            <a:endParaRPr lang="en-US"/>
          </a:p>
        </p:txBody>
      </p:sp>
      <p:sp>
        <p:nvSpPr>
          <p:cNvPr id="13" name="TextBox 12"/>
          <p:cNvSpPr txBox="1"/>
          <p:nvPr/>
        </p:nvSpPr>
        <p:spPr>
          <a:xfrm>
            <a:off x="231458" y="80772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8146733" y="3021330"/>
            <a:ext cx="4572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9350271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Title 1"/>
          <p:cNvSpPr>
            <a:spLocks noGrp="1"/>
          </p:cNvSpPr>
          <p:nvPr>
            <p:ph type="title"/>
          </p:nvPr>
        </p:nvSpPr>
        <p:spPr>
          <a:xfrm>
            <a:off x="685800" y="1124702"/>
            <a:ext cx="7774782"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792" y="3648316"/>
            <a:ext cx="7773608"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5562176" y="378884"/>
            <a:ext cx="2183130" cy="365125"/>
          </a:xfrm>
        </p:spPr>
        <p:txBody>
          <a:bodyPr/>
          <a:lstStyle>
            <a:lvl1pPr algn="r">
              <a:defRPr/>
            </a:lvl1pPr>
          </a:lstStyle>
          <a:p>
            <a:endParaRPr lang="en-US"/>
          </a:p>
        </p:txBody>
      </p:sp>
      <p:sp>
        <p:nvSpPr>
          <p:cNvPr id="6" name="Footer Placeholder 5"/>
          <p:cNvSpPr>
            <a:spLocks noGrp="1"/>
          </p:cNvSpPr>
          <p:nvPr>
            <p:ph type="ftr" sz="quarter" idx="11"/>
          </p:nvPr>
        </p:nvSpPr>
        <p:spPr>
          <a:xfrm>
            <a:off x="594360" y="378884"/>
            <a:ext cx="4830656" cy="365125"/>
          </a:xfrm>
        </p:spPr>
        <p:txBody>
          <a:bodyPr/>
          <a:lstStyle/>
          <a:p>
            <a:endParaRPr lang="en-US"/>
          </a:p>
        </p:txBody>
      </p:sp>
      <p:sp>
        <p:nvSpPr>
          <p:cNvPr id="7" name="Slide Number Placeholder 6"/>
          <p:cNvSpPr>
            <a:spLocks noGrp="1"/>
          </p:cNvSpPr>
          <p:nvPr>
            <p:ph type="sldNum" sz="quarter" idx="12"/>
          </p:nvPr>
        </p:nvSpPr>
        <p:spPr>
          <a:xfrm>
            <a:off x="7882466" y="381001"/>
            <a:ext cx="667174" cy="365125"/>
          </a:xfrm>
        </p:spPr>
        <p:txBody>
          <a:bodyPr/>
          <a:lstStyle/>
          <a:p>
            <a:fld id="{4BF99EA7-5FC6-481D-8640-DD9DB48DD598}" type="slidenum">
              <a:rPr lang="en-US" smtClean="0"/>
              <a:pPr/>
              <a:t>‹#›</a:t>
            </a:fld>
            <a:endParaRPr lang="en-US"/>
          </a:p>
        </p:txBody>
      </p:sp>
    </p:spTree>
    <p:extLst>
      <p:ext uri="{BB962C8B-B14F-4D97-AF65-F5344CB8AC3E}">
        <p14:creationId xmlns:p14="http://schemas.microsoft.com/office/powerpoint/2010/main" val="17845355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171701" y="762000"/>
            <a:ext cx="637793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594361" y="2202080"/>
            <a:ext cx="2560320"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59436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302237" y="2201333"/>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300781" y="2904068"/>
            <a:ext cx="2560320" cy="335957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989319" y="2192866"/>
            <a:ext cx="2560320"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989320" y="2904564"/>
            <a:ext cx="2560320" cy="335907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F99EA7-5FC6-481D-8640-DD9DB48DD598}" type="slidenum">
              <a:rPr lang="en-US" smtClean="0"/>
              <a:pPr/>
              <a:t>‹#›</a:t>
            </a:fld>
            <a:endParaRPr lang="en-US"/>
          </a:p>
        </p:txBody>
      </p:sp>
    </p:spTree>
    <p:extLst>
      <p:ext uri="{BB962C8B-B14F-4D97-AF65-F5344CB8AC3E}">
        <p14:creationId xmlns:p14="http://schemas.microsoft.com/office/powerpoint/2010/main" val="2254315895"/>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171702" y="762000"/>
            <a:ext cx="6381984"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594360"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594360" y="2331720"/>
            <a:ext cx="2560320" cy="15073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594360" y="4796103"/>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291873"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291872" y="2331720"/>
            <a:ext cx="2560320" cy="1509862"/>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290858" y="4796102"/>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993365" y="4113340"/>
            <a:ext cx="2560320"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5993364" y="2331721"/>
            <a:ext cx="2560320" cy="1508919"/>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93272" y="4796100"/>
            <a:ext cx="2560320" cy="146753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F99EA7-5FC6-481D-8640-DD9DB48DD598}" type="slidenum">
              <a:rPr lang="en-US" smtClean="0"/>
              <a:pPr/>
              <a:t>‹#›</a:t>
            </a:fld>
            <a:endParaRPr lang="en-US"/>
          </a:p>
        </p:txBody>
      </p:sp>
    </p:spTree>
    <p:extLst>
      <p:ext uri="{BB962C8B-B14F-4D97-AF65-F5344CB8AC3E}">
        <p14:creationId xmlns:p14="http://schemas.microsoft.com/office/powerpoint/2010/main" val="705717480"/>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2194560"/>
            <a:ext cx="7955280" cy="40690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E53664-9F9F-4EA0-9B2A-0CF7F2EF3785}" type="slidenum">
              <a:rPr lang="en-US" smtClean="0"/>
              <a:pPr/>
              <a:t>‹#›</a:t>
            </a:fld>
            <a:endParaRPr lang="en-US"/>
          </a:p>
        </p:txBody>
      </p:sp>
    </p:spTree>
    <p:extLst>
      <p:ext uri="{BB962C8B-B14F-4D97-AF65-F5344CB8AC3E}">
        <p14:creationId xmlns:p14="http://schemas.microsoft.com/office/powerpoint/2010/main" val="1241696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1-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95862"/>
            <a:ext cx="9144000" cy="1862138"/>
          </a:xfrm>
          <a:prstGeom prst="rect">
            <a:avLst/>
          </a:prstGeom>
        </p:spPr>
      </p:pic>
      <p:sp>
        <p:nvSpPr>
          <p:cNvPr id="2" name="Vertical Title 1"/>
          <p:cNvSpPr>
            <a:spLocks noGrp="1"/>
          </p:cNvSpPr>
          <p:nvPr>
            <p:ph type="title" orient="vert"/>
          </p:nvPr>
        </p:nvSpPr>
        <p:spPr>
          <a:xfrm>
            <a:off x="7006590" y="747183"/>
            <a:ext cx="1543050" cy="4248675"/>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94360" y="746126"/>
            <a:ext cx="6278035" cy="424973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562176" y="381001"/>
            <a:ext cx="2183130" cy="365125"/>
          </a:xfrm>
        </p:spPr>
        <p:txBody>
          <a:bodyPr/>
          <a:lstStyle>
            <a:lvl1pPr algn="r">
              <a:defRPr/>
            </a:lvl1pPr>
          </a:lstStyle>
          <a:p>
            <a:endParaRPr lang="en-US"/>
          </a:p>
        </p:txBody>
      </p:sp>
      <p:sp>
        <p:nvSpPr>
          <p:cNvPr id="5" name="Footer Placeholder 4"/>
          <p:cNvSpPr>
            <a:spLocks noGrp="1"/>
          </p:cNvSpPr>
          <p:nvPr>
            <p:ph type="ftr" sz="quarter" idx="11"/>
          </p:nvPr>
        </p:nvSpPr>
        <p:spPr>
          <a:xfrm>
            <a:off x="594360" y="381001"/>
            <a:ext cx="4830656" cy="365125"/>
          </a:xfrm>
        </p:spPr>
        <p:txBody>
          <a:bodyPr/>
          <a:lstStyle/>
          <a:p>
            <a:endParaRPr lang="en-US"/>
          </a:p>
        </p:txBody>
      </p:sp>
      <p:sp>
        <p:nvSpPr>
          <p:cNvPr id="6" name="Slide Number Placeholder 5"/>
          <p:cNvSpPr>
            <a:spLocks noGrp="1"/>
          </p:cNvSpPr>
          <p:nvPr>
            <p:ph type="sldNum" sz="quarter" idx="12"/>
          </p:nvPr>
        </p:nvSpPr>
        <p:spPr>
          <a:xfrm>
            <a:off x="7882466" y="381001"/>
            <a:ext cx="667174" cy="365125"/>
          </a:xfrm>
        </p:spPr>
        <p:txBody>
          <a:bodyPr/>
          <a:lstStyle/>
          <a:p>
            <a:fld id="{57251A40-9577-4511-835F-0783EB0FBC00}" type="slidenum">
              <a:rPr lang="en-US" smtClean="0"/>
              <a:pPr/>
              <a:t>‹#›</a:t>
            </a:fld>
            <a:endParaRPr lang="en-US"/>
          </a:p>
        </p:txBody>
      </p:sp>
    </p:spTree>
    <p:extLst>
      <p:ext uri="{BB962C8B-B14F-4D97-AF65-F5344CB8AC3E}">
        <p14:creationId xmlns:p14="http://schemas.microsoft.com/office/powerpoint/2010/main" val="1570176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1-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1081088"/>
          </a:xfrm>
          <a:prstGeom prst="rect">
            <a:avLst/>
          </a:prstGeom>
        </p:spPr>
      </p:pic>
      <p:sp>
        <p:nvSpPr>
          <p:cNvPr id="2" name="Title Placeholder 1"/>
          <p:cNvSpPr>
            <a:spLocks noGrp="1"/>
          </p:cNvSpPr>
          <p:nvPr>
            <p:ph type="title"/>
          </p:nvPr>
        </p:nvSpPr>
        <p:spPr>
          <a:xfrm>
            <a:off x="2171700" y="764373"/>
            <a:ext cx="637794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94360" y="2194560"/>
            <a:ext cx="7955280" cy="406908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12230" y="6356351"/>
            <a:ext cx="2137410" cy="365125"/>
          </a:xfrm>
          <a:prstGeom prst="rect">
            <a:avLst/>
          </a:prstGeom>
        </p:spPr>
        <p:txBody>
          <a:bodyPr vert="horz" lIns="91440" tIns="45720" rIns="91440" bIns="45720" rtlCol="0" anchor="ctr"/>
          <a:lstStyle>
            <a:lvl1pPr algn="r">
              <a:defRPr sz="105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594360" y="6355846"/>
            <a:ext cx="568071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72250" y="381001"/>
            <a:ext cx="197739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BF99EA7-5FC6-481D-8640-DD9DB48DD598}" type="slidenum">
              <a:rPr lang="en-US" smtClean="0"/>
              <a:pPr/>
              <a:t>‹#›</a:t>
            </a:fld>
            <a:endParaRPr lang="en-US"/>
          </a:p>
        </p:txBody>
      </p:sp>
    </p:spTree>
    <p:extLst>
      <p:ext uri="{BB962C8B-B14F-4D97-AF65-F5344CB8AC3E}">
        <p14:creationId xmlns:p14="http://schemas.microsoft.com/office/powerpoint/2010/main" val="2777396605"/>
      </p:ext>
    </p:extLst>
  </p:cSld>
  <p:clrMap bg1="dk1" tx1="lt1" bg2="dk2" tx2="lt2" accent1="accent1" accent2="accent2" accent3="accent3" accent4="accent4" accent5="accent5" accent6="accent6" hlink="hlink" folHlink="folHlink"/>
  <p:sldLayoutIdLst>
    <p:sldLayoutId id="2147484161" r:id="rId1"/>
    <p:sldLayoutId id="2147484162" r:id="rId2"/>
    <p:sldLayoutId id="2147484163" r:id="rId3"/>
    <p:sldLayoutId id="2147484164" r:id="rId4"/>
    <p:sldLayoutId id="2147484165" r:id="rId5"/>
    <p:sldLayoutId id="2147484166" r:id="rId6"/>
    <p:sldLayoutId id="2147484167" r:id="rId7"/>
    <p:sldLayoutId id="2147484168" r:id="rId8"/>
    <p:sldLayoutId id="2147484169" r:id="rId9"/>
    <p:sldLayoutId id="2147484170" r:id="rId10"/>
    <p:sldLayoutId id="2147484171" r:id="rId11"/>
    <p:sldLayoutId id="2147484172" r:id="rId12"/>
    <p:sldLayoutId id="2147484173" r:id="rId13"/>
    <p:sldLayoutId id="2147484174" r:id="rId14"/>
    <p:sldLayoutId id="2147484175" r:id="rId15"/>
    <p:sldLayoutId id="2147484176" r:id="rId16"/>
    <p:sldLayoutId id="214748417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worldreligiondatabase.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cair.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Sp6jpeDeQm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41" name="Rectangle 13"/>
          <p:cNvSpPr>
            <a:spLocks noGrp="1" noChangeArrowheads="1"/>
          </p:cNvSpPr>
          <p:nvPr>
            <p:ph type="ctrTitle"/>
          </p:nvPr>
        </p:nvSpPr>
        <p:spPr>
          <a:xfrm>
            <a:off x="762000" y="1512888"/>
            <a:ext cx="7848600" cy="1230312"/>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dk1"/>
          </a:lnRef>
          <a:fillRef idx="3">
            <a:schemeClr val="dk1"/>
          </a:fillRef>
          <a:effectRef idx="3">
            <a:schemeClr val="dk1"/>
          </a:effectRef>
          <a:fontRef idx="minor">
            <a:schemeClr val="lt1"/>
          </a:fontRef>
        </p:style>
        <p:txBody>
          <a:bodyPr>
            <a:noAutofit/>
          </a:bodyPr>
          <a:lstStyle/>
          <a:p>
            <a:r>
              <a:rPr lang="en-US" sz="3600" b="1" dirty="0" smtClean="0"/>
              <a:t>Religion &amp; American Foreign Policy Through Christian eyes</a:t>
            </a:r>
            <a:endParaRPr lang="en-US" sz="3600" b="1" dirty="0"/>
          </a:p>
        </p:txBody>
      </p:sp>
      <p:sp>
        <p:nvSpPr>
          <p:cNvPr id="99340" name="Rectangle 12"/>
          <p:cNvSpPr>
            <a:spLocks noGrp="1" noChangeArrowheads="1"/>
          </p:cNvSpPr>
          <p:nvPr>
            <p:ph type="subTitle" idx="1"/>
          </p:nvPr>
        </p:nvSpPr>
        <p:spPr>
          <a:xfrm>
            <a:off x="762000" y="3352800"/>
            <a:ext cx="7854696" cy="1752600"/>
          </a:xfrm>
          <a:noFill/>
        </p:spPr>
        <p:style>
          <a:lnRef idx="0">
            <a:schemeClr val="dk1"/>
          </a:lnRef>
          <a:fillRef idx="3">
            <a:schemeClr val="dk1"/>
          </a:fillRef>
          <a:effectRef idx="3">
            <a:schemeClr val="dk1"/>
          </a:effectRef>
          <a:fontRef idx="minor">
            <a:schemeClr val="lt1"/>
          </a:fontRef>
        </p:style>
        <p:txBody>
          <a:bodyPr/>
          <a:lstStyle/>
          <a:p>
            <a:r>
              <a:rPr lang="en-US" dirty="0"/>
              <a:t>Week #3 – Wars and Peace Treaties: </a:t>
            </a:r>
            <a:r>
              <a:rPr lang="en-US" dirty="0" smtClean="0"/>
              <a:t>Our </a:t>
            </a:r>
            <a:r>
              <a:rPr lang="en-US" dirty="0"/>
              <a:t>First Encounters with </a:t>
            </a:r>
            <a:r>
              <a:rPr lang="en-US" dirty="0" smtClean="0"/>
              <a:t/>
            </a:r>
            <a:br>
              <a:rPr lang="en-US" dirty="0" smtClean="0"/>
            </a:br>
            <a:r>
              <a:rPr lang="en-US" dirty="0" smtClean="0"/>
              <a:t>	       Islam </a:t>
            </a:r>
            <a:r>
              <a:rPr lang="en-US" dirty="0"/>
              <a:t>and Allah</a:t>
            </a:r>
          </a:p>
          <a:p>
            <a:pPr marL="1377950" indent="-1377950">
              <a:lnSpc>
                <a:spcPct val="90000"/>
              </a:lnSpc>
            </a:pPr>
            <a:r>
              <a:rPr lang="en-US" dirty="0" smtClean="0"/>
              <a:t>Grace Chapel Discipleship – Fall 2014</a:t>
            </a:r>
          </a:p>
          <a:p>
            <a:pPr marL="1377950" indent="-1377950"/>
            <a:r>
              <a:rPr lang="en-US" dirty="0"/>
              <a:t>Dr. James C. (Jim) Wallace</a:t>
            </a:r>
            <a:endParaRPr lang="en-US" dirty="0" smtClean="0"/>
          </a:p>
        </p:txBody>
      </p:sp>
    </p:spTree>
    <p:extLst>
      <p:ext uri="{BB962C8B-B14F-4D97-AF65-F5344CB8AC3E}">
        <p14:creationId xmlns:p14="http://schemas.microsoft.com/office/powerpoint/2010/main" val="1458811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dirty="0" smtClean="0"/>
              <a:t>Good morning!</a:t>
            </a:r>
            <a:endParaRPr lang="en-US" dirty="0"/>
          </a:p>
        </p:txBody>
      </p:sp>
      <p:sp>
        <p:nvSpPr>
          <p:cNvPr id="109571" name="Rectangle 3"/>
          <p:cNvSpPr>
            <a:spLocks noGrp="1" noChangeArrowheads="1"/>
          </p:cNvSpPr>
          <p:nvPr>
            <p:ph idx="1"/>
          </p:nvPr>
        </p:nvSpPr>
        <p:spPr/>
        <p:txBody>
          <a:bodyPr>
            <a:normAutofit/>
          </a:bodyPr>
          <a:lstStyle/>
          <a:p>
            <a:r>
              <a:rPr lang="en-US" sz="3000" dirty="0" smtClean="0"/>
              <a:t>My Trip to Houston</a:t>
            </a:r>
            <a:endParaRPr lang="en-US" dirty="0" smtClean="0"/>
          </a:p>
        </p:txBody>
      </p:sp>
      <p:pic>
        <p:nvPicPr>
          <p:cNvPr id="1026" name="Picture 2" descr="https://fbcdn-sphotos-d-a.akamaihd.net/hphotos-ak-xap1/v/t1.0-9/10703802_10204037818921512_5902785933916269_n.jpg?oh=05a4491bdcf75d3a6e221e84bc241120&amp;oe=54CD626D&amp;__gda__=1421037604_9a0386e8dfc2e7dfde885409887387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24828">
            <a:off x="3809525" y="2733066"/>
            <a:ext cx="5184775" cy="38885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fbcdn-sphotos-h-a.akamaihd.net/hphotos-ak-xpa1/v/t1.0-9/10671221_10201892797116130_3540191125976419780_n.jpg?oh=890889571b8830be30c5a820fb0f8a7b&amp;oe=54CCC844&amp;__gda__=1421208402_827356b8f53a4eb06e690424e4641fc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4405" y="2661462"/>
            <a:ext cx="2807864" cy="3743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99660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up)">
                                      <p:cBhvr>
                                        <p:cTn id="7" dur="500"/>
                                        <p:tgtEl>
                                          <p:spTgt spid="1095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barn(inVertical)">
                                      <p:cBhvr>
                                        <p:cTn id="12" dur="5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barn(outVertical)">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dirty="0" smtClean="0"/>
              <a:t>Good morning!</a:t>
            </a:r>
            <a:endParaRPr lang="en-US" dirty="0"/>
          </a:p>
        </p:txBody>
      </p:sp>
      <p:sp>
        <p:nvSpPr>
          <p:cNvPr id="109571" name="Rectangle 3"/>
          <p:cNvSpPr>
            <a:spLocks noGrp="1" noChangeArrowheads="1"/>
          </p:cNvSpPr>
          <p:nvPr>
            <p:ph idx="1"/>
          </p:nvPr>
        </p:nvSpPr>
        <p:spPr/>
        <p:txBody>
          <a:bodyPr>
            <a:normAutofit/>
          </a:bodyPr>
          <a:lstStyle/>
          <a:p>
            <a:r>
              <a:rPr lang="en-US" sz="3000" dirty="0" smtClean="0"/>
              <a:t>My Trip to Houston</a:t>
            </a:r>
          </a:p>
          <a:p>
            <a:r>
              <a:rPr lang="en-US" sz="3000" dirty="0" smtClean="0"/>
              <a:t>Last Week’s Video – Hugh </a:t>
            </a:r>
            <a:r>
              <a:rPr lang="en-US" sz="3000" dirty="0" err="1" smtClean="0"/>
              <a:t>Heclo</a:t>
            </a:r>
            <a:endParaRPr lang="en-US" sz="3000" dirty="0" smtClean="0"/>
          </a:p>
          <a:p>
            <a:pPr lvl="1">
              <a:buFont typeface="Courier New" panose="02070309020205020404" pitchFamily="49" charset="0"/>
              <a:buChar char="o"/>
            </a:pPr>
            <a:r>
              <a:rPr lang="en-US" dirty="0" smtClean="0"/>
              <a:t>Impressions</a:t>
            </a:r>
          </a:p>
          <a:p>
            <a:pPr lvl="1">
              <a:buFont typeface="Courier New" panose="02070309020205020404" pitchFamily="49" charset="0"/>
              <a:buChar char="o"/>
            </a:pPr>
            <a:r>
              <a:rPr lang="en-US" dirty="0" smtClean="0"/>
              <a:t>“Yes </a:t>
            </a:r>
            <a:r>
              <a:rPr lang="en-US" dirty="0"/>
              <a:t>– no – no – no – sort of – sort of – and no way</a:t>
            </a:r>
            <a:r>
              <a:rPr lang="en-US" dirty="0" smtClean="0"/>
              <a:t>”</a:t>
            </a:r>
          </a:p>
          <a:p>
            <a:pPr lvl="1">
              <a:buFont typeface="Courier New" panose="02070309020205020404" pitchFamily="49" charset="0"/>
              <a:buChar char="o"/>
            </a:pPr>
            <a:r>
              <a:rPr lang="en-US" dirty="0" smtClean="0"/>
              <a:t>Points of agreement</a:t>
            </a:r>
          </a:p>
          <a:p>
            <a:pPr lvl="1">
              <a:buFont typeface="Courier New" panose="02070309020205020404" pitchFamily="49" charset="0"/>
              <a:buChar char="o"/>
            </a:pPr>
            <a:r>
              <a:rPr lang="en-US" dirty="0" smtClean="0"/>
              <a:t>Points of disagreement</a:t>
            </a:r>
          </a:p>
          <a:p>
            <a:pPr lvl="1">
              <a:buFont typeface="Courier New" panose="02070309020205020404" pitchFamily="49" charset="0"/>
              <a:buChar char="o"/>
            </a:pPr>
            <a:endParaRPr lang="en-US" dirty="0" smtClean="0"/>
          </a:p>
        </p:txBody>
      </p:sp>
    </p:spTree>
    <p:extLst>
      <p:ext uri="{BB962C8B-B14F-4D97-AF65-F5344CB8AC3E}">
        <p14:creationId xmlns:p14="http://schemas.microsoft.com/office/powerpoint/2010/main" val="420835303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9571">
                                            <p:txEl>
                                              <p:pRg st="2" end="2"/>
                                            </p:txEl>
                                          </p:spTgt>
                                        </p:tgtEl>
                                        <p:attrNameLst>
                                          <p:attrName>style.visibility</p:attrName>
                                        </p:attrNameLst>
                                      </p:cBhvr>
                                      <p:to>
                                        <p:strVal val="visible"/>
                                      </p:to>
                                    </p:set>
                                    <p:animEffect transition="in" filter="wipe(up)">
                                      <p:cBhvr>
                                        <p:cTn id="7" dur="500"/>
                                        <p:tgtEl>
                                          <p:spTgt spid="10957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09571">
                                            <p:txEl>
                                              <p:pRg st="3" end="3"/>
                                            </p:txEl>
                                          </p:spTgt>
                                        </p:tgtEl>
                                        <p:attrNameLst>
                                          <p:attrName>style.visibility</p:attrName>
                                        </p:attrNameLst>
                                      </p:cBhvr>
                                      <p:to>
                                        <p:strVal val="visible"/>
                                      </p:to>
                                    </p:set>
                                    <p:animEffect transition="in" filter="wipe(up)">
                                      <p:cBhvr>
                                        <p:cTn id="12" dur="500"/>
                                        <p:tgtEl>
                                          <p:spTgt spid="10957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09571">
                                            <p:txEl>
                                              <p:pRg st="4" end="4"/>
                                            </p:txEl>
                                          </p:spTgt>
                                        </p:tgtEl>
                                        <p:attrNameLst>
                                          <p:attrName>style.visibility</p:attrName>
                                        </p:attrNameLst>
                                      </p:cBhvr>
                                      <p:to>
                                        <p:strVal val="visible"/>
                                      </p:to>
                                    </p:set>
                                    <p:animEffect transition="in" filter="wipe(up)">
                                      <p:cBhvr>
                                        <p:cTn id="17" dur="500"/>
                                        <p:tgtEl>
                                          <p:spTgt spid="10957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109571">
                                            <p:txEl>
                                              <p:pRg st="5" end="5"/>
                                            </p:txEl>
                                          </p:spTgt>
                                        </p:tgtEl>
                                        <p:attrNameLst>
                                          <p:attrName>style.visibility</p:attrName>
                                        </p:attrNameLst>
                                      </p:cBhvr>
                                      <p:to>
                                        <p:strVal val="visible"/>
                                      </p:to>
                                    </p:set>
                                    <p:animEffect transition="in" filter="wipe(up)">
                                      <p:cBhvr>
                                        <p:cTn id="22" dur="500"/>
                                        <p:tgtEl>
                                          <p:spTgt spid="10957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Religion in America – The Data</a:t>
            </a:r>
            <a:endParaRPr lang="en-US" dirty="0"/>
          </a:p>
        </p:txBody>
      </p:sp>
      <p:graphicFrame>
        <p:nvGraphicFramePr>
          <p:cNvPr id="7" name="Content Placeholder 6"/>
          <p:cNvGraphicFramePr>
            <a:graphicFrameLocks noGrp="1"/>
          </p:cNvGraphicFramePr>
          <p:nvPr>
            <p:ph idx="1"/>
            <p:extLst/>
          </p:nvPr>
        </p:nvGraphicFramePr>
        <p:xfrm>
          <a:off x="640077" y="1996440"/>
          <a:ext cx="7894323" cy="3718560"/>
        </p:xfrm>
        <a:graphic>
          <a:graphicData uri="http://schemas.openxmlformats.org/drawingml/2006/table">
            <a:tbl>
              <a:tblPr firstRow="1" bandRow="1">
                <a:tableStyleId>{775DCB02-9BB8-47FD-8907-85C794F793BA}</a:tableStyleId>
              </a:tblPr>
              <a:tblGrid>
                <a:gridCol w="2398827"/>
                <a:gridCol w="959531"/>
                <a:gridCol w="872301"/>
                <a:gridCol w="959531"/>
                <a:gridCol w="872301"/>
                <a:gridCol w="959531"/>
                <a:gridCol w="872301"/>
              </a:tblGrid>
              <a:tr h="311727">
                <a:tc>
                  <a:txBody>
                    <a:bodyPr/>
                    <a:lstStyle/>
                    <a:p>
                      <a:pPr algn="ctr"/>
                      <a:r>
                        <a:rPr lang="en-US" dirty="0" smtClean="0"/>
                        <a:t>Religion</a:t>
                      </a:r>
                      <a:endParaRPr lang="en-US" dirty="0"/>
                    </a:p>
                  </a:txBody>
                  <a:tcPr/>
                </a:tc>
                <a:tc>
                  <a:txBody>
                    <a:bodyPr/>
                    <a:lstStyle/>
                    <a:p>
                      <a:pPr algn="ctr"/>
                      <a:r>
                        <a:rPr lang="en-US" dirty="0" smtClean="0"/>
                        <a:t>1900</a:t>
                      </a:r>
                      <a:endParaRPr lang="en-US" dirty="0"/>
                    </a:p>
                  </a:txBody>
                  <a:tcPr/>
                </a:tc>
                <a:tc>
                  <a:txBody>
                    <a:bodyPr/>
                    <a:lstStyle/>
                    <a:p>
                      <a:pPr algn="ctr"/>
                      <a:r>
                        <a:rPr lang="en-US" dirty="0" smtClean="0"/>
                        <a:t>%</a:t>
                      </a:r>
                      <a:endParaRPr lang="en-US" dirty="0"/>
                    </a:p>
                  </a:txBody>
                  <a:tcPr/>
                </a:tc>
                <a:tc>
                  <a:txBody>
                    <a:bodyPr/>
                    <a:lstStyle/>
                    <a:p>
                      <a:pPr algn="ctr"/>
                      <a:r>
                        <a:rPr lang="en-US" dirty="0" smtClean="0"/>
                        <a:t>2005</a:t>
                      </a:r>
                      <a:endParaRPr lang="en-US" dirty="0"/>
                    </a:p>
                  </a:txBody>
                  <a:tcPr/>
                </a:tc>
                <a:tc>
                  <a:txBody>
                    <a:bodyPr/>
                    <a:lstStyle/>
                    <a:p>
                      <a:pPr algn="ctr"/>
                      <a:r>
                        <a:rPr lang="en-US" dirty="0" smtClean="0"/>
                        <a:t>%</a:t>
                      </a:r>
                      <a:endParaRPr lang="en-US" dirty="0"/>
                    </a:p>
                  </a:txBody>
                  <a:tcPr/>
                </a:tc>
                <a:tc>
                  <a:txBody>
                    <a:bodyPr/>
                    <a:lstStyle/>
                    <a:p>
                      <a:pPr algn="ctr"/>
                      <a:r>
                        <a:rPr lang="en-US" dirty="0" smtClean="0"/>
                        <a:t>2050</a:t>
                      </a:r>
                      <a:endParaRPr lang="en-US" dirty="0"/>
                    </a:p>
                  </a:txBody>
                  <a:tcPr/>
                </a:tc>
                <a:tc>
                  <a:txBody>
                    <a:bodyPr/>
                    <a:lstStyle/>
                    <a:p>
                      <a:pPr algn="ctr"/>
                      <a:r>
                        <a:rPr lang="en-US" dirty="0" smtClean="0"/>
                        <a:t>%</a:t>
                      </a:r>
                      <a:endParaRPr lang="en-US" dirty="0"/>
                    </a:p>
                  </a:txBody>
                  <a:tcPr/>
                </a:tc>
              </a:tr>
              <a:tr h="311727">
                <a:tc>
                  <a:txBody>
                    <a:bodyPr/>
                    <a:lstStyle/>
                    <a:p>
                      <a:r>
                        <a:rPr lang="en-US" sz="1600" b="1" dirty="0" smtClean="0"/>
                        <a:t>Christians</a:t>
                      </a:r>
                      <a:endParaRPr lang="en-US" sz="1600" b="1" dirty="0"/>
                    </a:p>
                  </a:txBody>
                  <a:tcPr/>
                </a:tc>
                <a:tc>
                  <a:txBody>
                    <a:bodyPr/>
                    <a:lstStyle/>
                    <a:p>
                      <a:pPr algn="r"/>
                      <a:r>
                        <a:rPr lang="en-US" sz="1600" b="1" dirty="0" smtClean="0"/>
                        <a:t>73.2 M</a:t>
                      </a:r>
                      <a:endParaRPr lang="en-US" sz="1600" b="1" dirty="0"/>
                    </a:p>
                  </a:txBody>
                  <a:tcPr/>
                </a:tc>
                <a:tc>
                  <a:txBody>
                    <a:bodyPr/>
                    <a:lstStyle/>
                    <a:p>
                      <a:pPr algn="ctr"/>
                      <a:r>
                        <a:rPr lang="en-US" sz="1600" b="1" dirty="0" smtClean="0"/>
                        <a:t>96.4 %</a:t>
                      </a:r>
                      <a:endParaRPr lang="en-US" sz="1600" b="1" dirty="0"/>
                    </a:p>
                  </a:txBody>
                  <a:tcPr/>
                </a:tc>
                <a:tc>
                  <a:txBody>
                    <a:bodyPr/>
                    <a:lstStyle/>
                    <a:p>
                      <a:pPr algn="r"/>
                      <a:r>
                        <a:rPr lang="en-US" sz="1600" b="1" dirty="0" smtClean="0"/>
                        <a:t>240.4 M</a:t>
                      </a:r>
                      <a:endParaRPr lang="en-US" sz="1600" b="1" dirty="0"/>
                    </a:p>
                  </a:txBody>
                  <a:tcPr/>
                </a:tc>
                <a:tc>
                  <a:txBody>
                    <a:bodyPr/>
                    <a:lstStyle/>
                    <a:p>
                      <a:pPr algn="ctr"/>
                      <a:r>
                        <a:rPr lang="en-US" sz="1600" b="1" dirty="0" smtClean="0"/>
                        <a:t>80.6 %</a:t>
                      </a:r>
                      <a:endParaRPr lang="en-US" sz="1600" b="1" dirty="0"/>
                    </a:p>
                  </a:txBody>
                  <a:tcPr/>
                </a:tc>
                <a:tc>
                  <a:txBody>
                    <a:bodyPr/>
                    <a:lstStyle/>
                    <a:p>
                      <a:pPr algn="r"/>
                      <a:r>
                        <a:rPr lang="en-US" sz="1600" b="1" dirty="0" smtClean="0"/>
                        <a:t>298.7 M</a:t>
                      </a:r>
                      <a:endParaRPr lang="en-US" sz="1600" b="1" dirty="0"/>
                    </a:p>
                  </a:txBody>
                  <a:tcPr/>
                </a:tc>
                <a:tc>
                  <a:txBody>
                    <a:bodyPr/>
                    <a:lstStyle/>
                    <a:p>
                      <a:pPr algn="ctr"/>
                      <a:r>
                        <a:rPr lang="en-US" sz="1600" b="1" dirty="0" smtClean="0"/>
                        <a:t>74.5%</a:t>
                      </a:r>
                      <a:endParaRPr lang="en-US" sz="1600" b="1" dirty="0"/>
                    </a:p>
                  </a:txBody>
                  <a:tcPr/>
                </a:tc>
              </a:tr>
              <a:tr h="311727">
                <a:tc>
                  <a:txBody>
                    <a:bodyPr/>
                    <a:lstStyle/>
                    <a:p>
                      <a:r>
                        <a:rPr lang="en-US" sz="1600" b="1" dirty="0" smtClean="0"/>
                        <a:t>Jews</a:t>
                      </a:r>
                      <a:endParaRPr lang="en-US" sz="1600" b="1" dirty="0"/>
                    </a:p>
                  </a:txBody>
                  <a:tcPr/>
                </a:tc>
                <a:tc>
                  <a:txBody>
                    <a:bodyPr/>
                    <a:lstStyle/>
                    <a:p>
                      <a:pPr algn="r"/>
                      <a:r>
                        <a:rPr lang="en-US" sz="1600" b="1" dirty="0" smtClean="0"/>
                        <a:t>2.5 M</a:t>
                      </a:r>
                      <a:endParaRPr lang="en-US" sz="1600" b="1" dirty="0"/>
                    </a:p>
                  </a:txBody>
                  <a:tcPr/>
                </a:tc>
                <a:tc>
                  <a:txBody>
                    <a:bodyPr/>
                    <a:lstStyle/>
                    <a:p>
                      <a:pPr algn="ctr"/>
                      <a:r>
                        <a:rPr lang="en-US" sz="1600" b="1" dirty="0" smtClean="0"/>
                        <a:t>1.97 %</a:t>
                      </a:r>
                      <a:endParaRPr lang="en-US" sz="1600" b="1" dirty="0"/>
                    </a:p>
                  </a:txBody>
                  <a:tcPr/>
                </a:tc>
                <a:tc>
                  <a:txBody>
                    <a:bodyPr/>
                    <a:lstStyle/>
                    <a:p>
                      <a:pPr algn="r"/>
                      <a:r>
                        <a:rPr lang="en-US" sz="1600" b="1" dirty="0" smtClean="0"/>
                        <a:t>5.4 M</a:t>
                      </a:r>
                      <a:endParaRPr lang="en-US" sz="1600" b="1" dirty="0"/>
                    </a:p>
                  </a:txBody>
                  <a:tcPr/>
                </a:tc>
                <a:tc>
                  <a:txBody>
                    <a:bodyPr/>
                    <a:lstStyle/>
                    <a:p>
                      <a:pPr algn="ctr"/>
                      <a:r>
                        <a:rPr lang="en-US" sz="1600" b="1" dirty="0" smtClean="0"/>
                        <a:t>1.82 %</a:t>
                      </a:r>
                      <a:endParaRPr lang="en-US" sz="1600" b="1" dirty="0"/>
                    </a:p>
                  </a:txBody>
                  <a:tcPr/>
                </a:tc>
                <a:tc>
                  <a:txBody>
                    <a:bodyPr/>
                    <a:lstStyle/>
                    <a:p>
                      <a:pPr algn="r"/>
                      <a:r>
                        <a:rPr lang="en-US" sz="1600" b="1" dirty="0" smtClean="0"/>
                        <a:t>5.0 M</a:t>
                      </a:r>
                      <a:endParaRPr lang="en-US" sz="1600" b="1" dirty="0"/>
                    </a:p>
                  </a:txBody>
                  <a:tcPr/>
                </a:tc>
                <a:tc>
                  <a:txBody>
                    <a:bodyPr/>
                    <a:lstStyle/>
                    <a:p>
                      <a:pPr algn="ctr"/>
                      <a:r>
                        <a:rPr lang="en-US" sz="1600" b="1" dirty="0" smtClean="0"/>
                        <a:t>1.25</a:t>
                      </a:r>
                      <a:r>
                        <a:rPr lang="en-US" sz="1600" b="1" baseline="0" dirty="0" smtClean="0"/>
                        <a:t> %</a:t>
                      </a:r>
                      <a:endParaRPr lang="en-US" sz="1600" b="1" dirty="0"/>
                    </a:p>
                  </a:txBody>
                  <a:tcPr/>
                </a:tc>
              </a:tr>
              <a:tr h="311727">
                <a:tc>
                  <a:txBody>
                    <a:bodyPr/>
                    <a:lstStyle/>
                    <a:p>
                      <a:r>
                        <a:rPr lang="en-US" sz="1600" b="1" dirty="0" smtClean="0"/>
                        <a:t>Muslims</a:t>
                      </a:r>
                      <a:endParaRPr lang="en-US" sz="1600" b="1" dirty="0"/>
                    </a:p>
                  </a:txBody>
                  <a:tcPr/>
                </a:tc>
                <a:tc>
                  <a:txBody>
                    <a:bodyPr/>
                    <a:lstStyle/>
                    <a:p>
                      <a:pPr algn="r"/>
                      <a:r>
                        <a:rPr lang="en-US" sz="1600" b="1" dirty="0" smtClean="0"/>
                        <a:t>10 K</a:t>
                      </a:r>
                      <a:endParaRPr lang="en-US" sz="1600" b="1" dirty="0"/>
                    </a:p>
                  </a:txBody>
                  <a:tcPr/>
                </a:tc>
                <a:tc>
                  <a:txBody>
                    <a:bodyPr/>
                    <a:lstStyle/>
                    <a:p>
                      <a:pPr algn="ctr"/>
                      <a:r>
                        <a:rPr lang="en-US" sz="1600" b="1" dirty="0" smtClean="0"/>
                        <a:t>0.01</a:t>
                      </a:r>
                      <a:r>
                        <a:rPr lang="en-US" sz="1600" b="1" baseline="0" dirty="0" smtClean="0"/>
                        <a:t> %</a:t>
                      </a:r>
                      <a:endParaRPr lang="en-US" sz="1600" b="1" dirty="0"/>
                    </a:p>
                  </a:txBody>
                  <a:tcPr/>
                </a:tc>
                <a:tc>
                  <a:txBody>
                    <a:bodyPr/>
                    <a:lstStyle/>
                    <a:p>
                      <a:pPr algn="r"/>
                      <a:r>
                        <a:rPr lang="en-US" sz="1600" b="1" dirty="0" smtClean="0"/>
                        <a:t>3.7</a:t>
                      </a:r>
                      <a:r>
                        <a:rPr lang="en-US" sz="1600" b="1" baseline="0" dirty="0" smtClean="0"/>
                        <a:t> M</a:t>
                      </a:r>
                      <a:endParaRPr lang="en-US" sz="1600" b="1" dirty="0"/>
                    </a:p>
                  </a:txBody>
                  <a:tcPr/>
                </a:tc>
                <a:tc>
                  <a:txBody>
                    <a:bodyPr/>
                    <a:lstStyle/>
                    <a:p>
                      <a:pPr algn="ctr"/>
                      <a:r>
                        <a:rPr lang="en-US" sz="1600" b="1" dirty="0" smtClean="0"/>
                        <a:t>1.27 %</a:t>
                      </a:r>
                      <a:endParaRPr lang="en-US" sz="1600" b="1" dirty="0"/>
                    </a:p>
                  </a:txBody>
                  <a:tcPr/>
                </a:tc>
                <a:tc>
                  <a:txBody>
                    <a:bodyPr/>
                    <a:lstStyle/>
                    <a:p>
                      <a:pPr algn="r"/>
                      <a:r>
                        <a:rPr lang="en-US" sz="1600" b="1" dirty="0" smtClean="0"/>
                        <a:t>9.0 M</a:t>
                      </a:r>
                      <a:endParaRPr lang="en-US" sz="1600" b="1" dirty="0"/>
                    </a:p>
                  </a:txBody>
                  <a:tcPr/>
                </a:tc>
                <a:tc>
                  <a:txBody>
                    <a:bodyPr/>
                    <a:lstStyle/>
                    <a:p>
                      <a:pPr algn="ctr"/>
                      <a:r>
                        <a:rPr lang="en-US" sz="1600" b="1" dirty="0" smtClean="0"/>
                        <a:t>2.25 %</a:t>
                      </a:r>
                      <a:endParaRPr lang="en-US" sz="1600" b="1" dirty="0"/>
                    </a:p>
                  </a:txBody>
                  <a:tcPr/>
                </a:tc>
              </a:tr>
              <a:tr h="311727">
                <a:tc>
                  <a:txBody>
                    <a:bodyPr/>
                    <a:lstStyle/>
                    <a:p>
                      <a:r>
                        <a:rPr lang="en-US" sz="1600" b="1" dirty="0" smtClean="0"/>
                        <a:t>Buddhists</a:t>
                      </a:r>
                      <a:endParaRPr lang="en-US" sz="1600" b="1" dirty="0"/>
                    </a:p>
                  </a:txBody>
                  <a:tcPr/>
                </a:tc>
                <a:tc>
                  <a:txBody>
                    <a:bodyPr/>
                    <a:lstStyle/>
                    <a:p>
                      <a:pPr algn="r"/>
                      <a:r>
                        <a:rPr lang="en-US" sz="1600" b="1" dirty="0" smtClean="0"/>
                        <a:t>30 K</a:t>
                      </a:r>
                      <a:endParaRPr lang="en-US" sz="1600" b="1" dirty="0"/>
                    </a:p>
                  </a:txBody>
                  <a:tcPr/>
                </a:tc>
                <a:tc>
                  <a:txBody>
                    <a:bodyPr/>
                    <a:lstStyle/>
                    <a:p>
                      <a:pPr algn="ctr"/>
                      <a:r>
                        <a:rPr lang="en-US" sz="1600" b="1" dirty="0" smtClean="0"/>
                        <a:t>0.04 %</a:t>
                      </a:r>
                      <a:endParaRPr lang="en-US" sz="1600" b="1" dirty="0"/>
                    </a:p>
                  </a:txBody>
                  <a:tcPr/>
                </a:tc>
                <a:tc>
                  <a:txBody>
                    <a:bodyPr/>
                    <a:lstStyle/>
                    <a:p>
                      <a:pPr algn="r"/>
                      <a:r>
                        <a:rPr lang="en-US" sz="1600" b="1" dirty="0" smtClean="0"/>
                        <a:t>3.7 M</a:t>
                      </a:r>
                      <a:endParaRPr lang="en-US" sz="1600" b="1" dirty="0"/>
                    </a:p>
                  </a:txBody>
                  <a:tcPr/>
                </a:tc>
                <a:tc>
                  <a:txBody>
                    <a:bodyPr/>
                    <a:lstStyle/>
                    <a:p>
                      <a:pPr algn="ctr"/>
                      <a:r>
                        <a:rPr lang="en-US" sz="1600" b="1" dirty="0" smtClean="0"/>
                        <a:t>1.26 %</a:t>
                      </a:r>
                      <a:endParaRPr lang="en-US" sz="1600" b="1" dirty="0"/>
                    </a:p>
                  </a:txBody>
                  <a:tcPr/>
                </a:tc>
                <a:tc>
                  <a:txBody>
                    <a:bodyPr/>
                    <a:lstStyle/>
                    <a:p>
                      <a:pPr algn="r"/>
                      <a:r>
                        <a:rPr lang="en-US" sz="1600" b="1" dirty="0" smtClean="0"/>
                        <a:t>7.0 M</a:t>
                      </a:r>
                      <a:endParaRPr lang="en-US" sz="1600" b="1" dirty="0"/>
                    </a:p>
                  </a:txBody>
                  <a:tcPr/>
                </a:tc>
                <a:tc>
                  <a:txBody>
                    <a:bodyPr/>
                    <a:lstStyle/>
                    <a:p>
                      <a:pPr algn="ctr"/>
                      <a:r>
                        <a:rPr lang="en-US" sz="1600" b="1" dirty="0" smtClean="0"/>
                        <a:t>1.75</a:t>
                      </a:r>
                      <a:r>
                        <a:rPr lang="en-US" sz="1600" b="1" baseline="0" dirty="0" smtClean="0"/>
                        <a:t> %</a:t>
                      </a:r>
                      <a:endParaRPr lang="en-US" sz="1600" b="1" dirty="0"/>
                    </a:p>
                  </a:txBody>
                  <a:tcPr/>
                </a:tc>
              </a:tr>
              <a:tr h="311727">
                <a:tc>
                  <a:txBody>
                    <a:bodyPr/>
                    <a:lstStyle/>
                    <a:p>
                      <a:r>
                        <a:rPr lang="en-US" sz="1600" b="1" dirty="0" smtClean="0"/>
                        <a:t>Hindus</a:t>
                      </a:r>
                      <a:endParaRPr lang="en-US" sz="1600" b="1" dirty="0"/>
                    </a:p>
                  </a:txBody>
                  <a:tcPr/>
                </a:tc>
                <a:tc>
                  <a:txBody>
                    <a:bodyPr/>
                    <a:lstStyle/>
                    <a:p>
                      <a:pPr algn="r"/>
                      <a:r>
                        <a:rPr lang="en-US" sz="1600" b="1" dirty="0" smtClean="0"/>
                        <a:t>1 K</a:t>
                      </a:r>
                      <a:endParaRPr lang="en-US" sz="1600" b="1" dirty="0"/>
                    </a:p>
                  </a:txBody>
                  <a:tcPr/>
                </a:tc>
                <a:tc>
                  <a:txBody>
                    <a:bodyPr/>
                    <a:lstStyle/>
                    <a:p>
                      <a:pPr algn="ctr"/>
                      <a:r>
                        <a:rPr lang="en-US" sz="1600" b="1" dirty="0" smtClean="0"/>
                        <a:t>0.00 %</a:t>
                      </a:r>
                      <a:endParaRPr lang="en-US" sz="1600" b="1" dirty="0"/>
                    </a:p>
                  </a:txBody>
                  <a:tcPr/>
                </a:tc>
                <a:tc>
                  <a:txBody>
                    <a:bodyPr/>
                    <a:lstStyle/>
                    <a:p>
                      <a:pPr algn="r"/>
                      <a:r>
                        <a:rPr lang="en-US" sz="1600" b="1" dirty="0" smtClean="0"/>
                        <a:t>1.3 M</a:t>
                      </a:r>
                      <a:endParaRPr lang="en-US" sz="1600" b="1" dirty="0"/>
                    </a:p>
                  </a:txBody>
                  <a:tcPr/>
                </a:tc>
                <a:tc>
                  <a:txBody>
                    <a:bodyPr/>
                    <a:lstStyle/>
                    <a:p>
                      <a:pPr algn="ctr"/>
                      <a:r>
                        <a:rPr lang="en-US" sz="1600" b="1" dirty="0" smtClean="0"/>
                        <a:t>0.45</a:t>
                      </a:r>
                      <a:r>
                        <a:rPr lang="en-US" sz="1600" b="1" baseline="0" dirty="0" smtClean="0"/>
                        <a:t> %</a:t>
                      </a:r>
                      <a:endParaRPr lang="en-US" sz="1600" b="1" dirty="0"/>
                    </a:p>
                  </a:txBody>
                  <a:tcPr/>
                </a:tc>
                <a:tc>
                  <a:txBody>
                    <a:bodyPr/>
                    <a:lstStyle/>
                    <a:p>
                      <a:pPr algn="r"/>
                      <a:r>
                        <a:rPr lang="en-US" sz="1600" b="1" dirty="0" smtClean="0"/>
                        <a:t>2.5 M</a:t>
                      </a:r>
                      <a:endParaRPr lang="en-US" sz="1600" b="1" dirty="0"/>
                    </a:p>
                  </a:txBody>
                  <a:tcPr/>
                </a:tc>
                <a:tc>
                  <a:txBody>
                    <a:bodyPr/>
                    <a:lstStyle/>
                    <a:p>
                      <a:pPr algn="ctr"/>
                      <a:r>
                        <a:rPr lang="en-US" sz="1600" b="1" dirty="0" smtClean="0"/>
                        <a:t>0.62%</a:t>
                      </a:r>
                      <a:endParaRPr lang="en-US" sz="1600" b="1" dirty="0"/>
                    </a:p>
                  </a:txBody>
                  <a:tcPr/>
                </a:tc>
              </a:tr>
              <a:tr h="311727">
                <a:tc>
                  <a:txBody>
                    <a:bodyPr/>
                    <a:lstStyle/>
                    <a:p>
                      <a:r>
                        <a:rPr lang="en-US" sz="1600" b="1" dirty="0" smtClean="0"/>
                        <a:t>Agnostics</a:t>
                      </a:r>
                      <a:endParaRPr lang="en-US" sz="1600" b="1" dirty="0"/>
                    </a:p>
                  </a:txBody>
                  <a:tcPr/>
                </a:tc>
                <a:tc>
                  <a:txBody>
                    <a:bodyPr/>
                    <a:lstStyle/>
                    <a:p>
                      <a:pPr algn="r"/>
                      <a:r>
                        <a:rPr lang="en-US" sz="1600" b="1" dirty="0" smtClean="0"/>
                        <a:t>1 M</a:t>
                      </a:r>
                      <a:endParaRPr lang="en-US" sz="1600" b="1" dirty="0"/>
                    </a:p>
                  </a:txBody>
                  <a:tcPr/>
                </a:tc>
                <a:tc>
                  <a:txBody>
                    <a:bodyPr/>
                    <a:lstStyle/>
                    <a:p>
                      <a:pPr algn="ctr"/>
                      <a:r>
                        <a:rPr lang="en-US" sz="1600" b="1" dirty="0" smtClean="0"/>
                        <a:t>1.32 %</a:t>
                      </a:r>
                      <a:endParaRPr lang="en-US" sz="1600" b="1" dirty="0"/>
                    </a:p>
                  </a:txBody>
                  <a:tcPr/>
                </a:tc>
                <a:tc>
                  <a:txBody>
                    <a:bodyPr/>
                    <a:lstStyle/>
                    <a:p>
                      <a:pPr algn="r"/>
                      <a:r>
                        <a:rPr lang="en-US" sz="1600" b="1" dirty="0" smtClean="0"/>
                        <a:t>38.2 M</a:t>
                      </a:r>
                      <a:endParaRPr lang="en-US" sz="1600" b="1" dirty="0"/>
                    </a:p>
                  </a:txBody>
                  <a:tcPr/>
                </a:tc>
                <a:tc>
                  <a:txBody>
                    <a:bodyPr/>
                    <a:lstStyle/>
                    <a:p>
                      <a:pPr algn="ctr"/>
                      <a:r>
                        <a:rPr lang="en-US" sz="1600" b="1" dirty="0" smtClean="0"/>
                        <a:t>12.8 %</a:t>
                      </a:r>
                      <a:endParaRPr lang="en-US" sz="1600" b="1" dirty="0"/>
                    </a:p>
                  </a:txBody>
                  <a:tcPr/>
                </a:tc>
                <a:tc>
                  <a:txBody>
                    <a:bodyPr/>
                    <a:lstStyle/>
                    <a:p>
                      <a:pPr algn="r"/>
                      <a:r>
                        <a:rPr lang="en-US" sz="1600" b="1" dirty="0" smtClean="0"/>
                        <a:t>71.1 M</a:t>
                      </a:r>
                      <a:endParaRPr lang="en-US" sz="1600" b="1" dirty="0"/>
                    </a:p>
                  </a:txBody>
                  <a:tcPr/>
                </a:tc>
                <a:tc>
                  <a:txBody>
                    <a:bodyPr/>
                    <a:lstStyle/>
                    <a:p>
                      <a:pPr algn="ctr"/>
                      <a:r>
                        <a:rPr lang="en-US" sz="1600" b="1" dirty="0" smtClean="0"/>
                        <a:t>17.7 %</a:t>
                      </a:r>
                      <a:endParaRPr lang="en-US" sz="1600" b="1" dirty="0"/>
                    </a:p>
                  </a:txBody>
                  <a:tcPr/>
                </a:tc>
              </a:tr>
              <a:tr h="311727">
                <a:tc>
                  <a:txBody>
                    <a:bodyPr/>
                    <a:lstStyle/>
                    <a:p>
                      <a:r>
                        <a:rPr lang="en-US" sz="1600" b="1" dirty="0" smtClean="0"/>
                        <a:t>Atheists</a:t>
                      </a:r>
                      <a:endParaRPr lang="en-US" sz="1600" b="1" dirty="0"/>
                    </a:p>
                  </a:txBody>
                  <a:tcPr/>
                </a:tc>
                <a:tc>
                  <a:txBody>
                    <a:bodyPr/>
                    <a:lstStyle/>
                    <a:p>
                      <a:pPr algn="r"/>
                      <a:r>
                        <a:rPr lang="en-US" sz="1600" b="1" dirty="0" smtClean="0"/>
                        <a:t>1 K</a:t>
                      </a:r>
                      <a:endParaRPr lang="en-US" sz="1600" b="1" dirty="0"/>
                    </a:p>
                  </a:txBody>
                  <a:tcPr/>
                </a:tc>
                <a:tc>
                  <a:txBody>
                    <a:bodyPr/>
                    <a:lstStyle/>
                    <a:p>
                      <a:pPr algn="ctr"/>
                      <a:r>
                        <a:rPr lang="en-US" sz="1600" b="1" dirty="0" smtClean="0"/>
                        <a:t>0.00 %</a:t>
                      </a:r>
                      <a:endParaRPr lang="en-US" sz="1600" b="1" dirty="0"/>
                    </a:p>
                  </a:txBody>
                  <a:tcPr/>
                </a:tc>
                <a:tc>
                  <a:txBody>
                    <a:bodyPr/>
                    <a:lstStyle/>
                    <a:p>
                      <a:pPr algn="r"/>
                      <a:r>
                        <a:rPr lang="en-US" sz="1600" b="1" dirty="0" smtClean="0"/>
                        <a:t>1.2 M</a:t>
                      </a:r>
                      <a:endParaRPr lang="en-US" sz="1600" b="1" dirty="0"/>
                    </a:p>
                  </a:txBody>
                  <a:tcPr/>
                </a:tc>
                <a:tc>
                  <a:txBody>
                    <a:bodyPr/>
                    <a:lstStyle/>
                    <a:p>
                      <a:pPr algn="ctr"/>
                      <a:r>
                        <a:rPr lang="en-US" sz="1600" b="1" dirty="0" smtClean="0"/>
                        <a:t>0.41 %</a:t>
                      </a:r>
                      <a:endParaRPr lang="en-US" sz="1600" b="1" dirty="0"/>
                    </a:p>
                  </a:txBody>
                  <a:tcPr/>
                </a:tc>
                <a:tc>
                  <a:txBody>
                    <a:bodyPr/>
                    <a:lstStyle/>
                    <a:p>
                      <a:pPr algn="r"/>
                      <a:r>
                        <a:rPr lang="en-US" sz="1600" b="1" dirty="0" smtClean="0"/>
                        <a:t>2.0 M</a:t>
                      </a:r>
                      <a:endParaRPr lang="en-US" sz="1600" b="1" dirty="0"/>
                    </a:p>
                  </a:txBody>
                  <a:tcPr/>
                </a:tc>
                <a:tc>
                  <a:txBody>
                    <a:bodyPr/>
                    <a:lstStyle/>
                    <a:p>
                      <a:pPr algn="ctr"/>
                      <a:r>
                        <a:rPr lang="en-US" sz="1600" b="1" dirty="0" smtClean="0"/>
                        <a:t>0.50 %</a:t>
                      </a:r>
                      <a:endParaRPr lang="en-US" sz="1600" b="1" dirty="0"/>
                    </a:p>
                  </a:txBody>
                  <a:tcPr/>
                </a:tc>
              </a:tr>
              <a:tr h="311727">
                <a:tc>
                  <a:txBody>
                    <a:bodyPr/>
                    <a:lstStyle/>
                    <a:p>
                      <a:r>
                        <a:rPr lang="en-US" sz="1600" b="1" dirty="0" smtClean="0"/>
                        <a:t>New Religionists</a:t>
                      </a:r>
                      <a:endParaRPr lang="en-US" sz="1600" b="1" dirty="0"/>
                    </a:p>
                  </a:txBody>
                  <a:tcPr/>
                </a:tc>
                <a:tc>
                  <a:txBody>
                    <a:bodyPr/>
                    <a:lstStyle/>
                    <a:p>
                      <a:pPr algn="r"/>
                      <a:r>
                        <a:rPr lang="en-US" sz="1600" b="1" dirty="0" smtClean="0"/>
                        <a:t>10 K</a:t>
                      </a:r>
                      <a:endParaRPr lang="en-US" sz="1600" b="1" dirty="0"/>
                    </a:p>
                  </a:txBody>
                  <a:tcPr/>
                </a:tc>
                <a:tc>
                  <a:txBody>
                    <a:bodyPr/>
                    <a:lstStyle/>
                    <a:p>
                      <a:pPr algn="ctr"/>
                      <a:r>
                        <a:rPr lang="en-US" sz="1600" b="1" dirty="0" smtClean="0"/>
                        <a:t>0.01%</a:t>
                      </a:r>
                      <a:endParaRPr lang="en-US" sz="1600" b="1" dirty="0"/>
                    </a:p>
                  </a:txBody>
                  <a:tcPr/>
                </a:tc>
                <a:tc>
                  <a:txBody>
                    <a:bodyPr/>
                    <a:lstStyle/>
                    <a:p>
                      <a:pPr algn="r"/>
                      <a:r>
                        <a:rPr lang="en-US" sz="1600" b="1" dirty="0" smtClean="0"/>
                        <a:t>1.5 M</a:t>
                      </a:r>
                      <a:endParaRPr lang="en-US" sz="1600" b="1" dirty="0"/>
                    </a:p>
                  </a:txBody>
                  <a:tcPr/>
                </a:tc>
                <a:tc>
                  <a:txBody>
                    <a:bodyPr/>
                    <a:lstStyle/>
                    <a:p>
                      <a:pPr algn="ctr"/>
                      <a:r>
                        <a:rPr lang="en-US" sz="1600" b="1" dirty="0" smtClean="0"/>
                        <a:t>0.52</a:t>
                      </a:r>
                      <a:r>
                        <a:rPr lang="en-US" sz="1600" b="1" baseline="0" dirty="0" smtClean="0"/>
                        <a:t> %</a:t>
                      </a:r>
                      <a:endParaRPr lang="en-US" sz="1600" b="1" dirty="0"/>
                    </a:p>
                  </a:txBody>
                  <a:tcPr/>
                </a:tc>
                <a:tc>
                  <a:txBody>
                    <a:bodyPr/>
                    <a:lstStyle/>
                    <a:p>
                      <a:pPr algn="r"/>
                      <a:r>
                        <a:rPr lang="en-US" sz="1600" b="1" dirty="0" smtClean="0"/>
                        <a:t>2.1 M</a:t>
                      </a:r>
                      <a:endParaRPr lang="en-US" sz="1600" b="1" dirty="0"/>
                    </a:p>
                  </a:txBody>
                  <a:tcPr/>
                </a:tc>
                <a:tc>
                  <a:txBody>
                    <a:bodyPr/>
                    <a:lstStyle/>
                    <a:p>
                      <a:pPr algn="ctr"/>
                      <a:r>
                        <a:rPr lang="en-US" sz="1600" b="1" dirty="0" smtClean="0"/>
                        <a:t>0.54 %</a:t>
                      </a:r>
                      <a:endParaRPr lang="en-US" sz="1600" b="1" dirty="0"/>
                    </a:p>
                  </a:txBody>
                  <a:tcPr/>
                </a:tc>
              </a:tr>
              <a:tr h="311727">
                <a:tc>
                  <a:txBody>
                    <a:bodyPr/>
                    <a:lstStyle/>
                    <a:p>
                      <a:r>
                        <a:rPr lang="en-US" sz="1600" b="1" dirty="0" err="1" smtClean="0"/>
                        <a:t>Ethnoreligionists</a:t>
                      </a:r>
                      <a:endParaRPr lang="en-US" sz="1600" b="1" dirty="0"/>
                    </a:p>
                  </a:txBody>
                  <a:tcPr/>
                </a:tc>
                <a:tc>
                  <a:txBody>
                    <a:bodyPr/>
                    <a:lstStyle/>
                    <a:p>
                      <a:pPr algn="r"/>
                      <a:r>
                        <a:rPr lang="en-US" sz="1600" b="1" dirty="0" smtClean="0"/>
                        <a:t>100 K</a:t>
                      </a:r>
                      <a:endParaRPr lang="en-US" sz="1600" b="1" dirty="0"/>
                    </a:p>
                  </a:txBody>
                  <a:tcPr/>
                </a:tc>
                <a:tc>
                  <a:txBody>
                    <a:bodyPr/>
                    <a:lstStyle/>
                    <a:p>
                      <a:pPr algn="ctr"/>
                      <a:r>
                        <a:rPr lang="en-US" sz="1600" b="1" dirty="0" smtClean="0"/>
                        <a:t>0.13 %</a:t>
                      </a:r>
                      <a:endParaRPr lang="en-US" sz="1600" b="1" dirty="0"/>
                    </a:p>
                  </a:txBody>
                  <a:tcPr/>
                </a:tc>
                <a:tc>
                  <a:txBody>
                    <a:bodyPr/>
                    <a:lstStyle/>
                    <a:p>
                      <a:pPr algn="r"/>
                      <a:r>
                        <a:rPr lang="en-US" sz="1600" b="1" dirty="0" smtClean="0"/>
                        <a:t>1.0 M</a:t>
                      </a:r>
                      <a:endParaRPr lang="en-US" sz="1600" b="1" dirty="0"/>
                    </a:p>
                  </a:txBody>
                  <a:tcPr/>
                </a:tc>
                <a:tc>
                  <a:txBody>
                    <a:bodyPr/>
                    <a:lstStyle/>
                    <a:p>
                      <a:pPr algn="ctr"/>
                      <a:r>
                        <a:rPr lang="en-US" sz="1600" b="1" dirty="0" smtClean="0"/>
                        <a:t>0.36 %</a:t>
                      </a:r>
                      <a:endParaRPr lang="en-US" sz="1600" b="1" dirty="0"/>
                    </a:p>
                  </a:txBody>
                  <a:tcPr/>
                </a:tc>
                <a:tc>
                  <a:txBody>
                    <a:bodyPr/>
                    <a:lstStyle/>
                    <a:p>
                      <a:pPr algn="r"/>
                      <a:r>
                        <a:rPr lang="en-US" sz="1600" b="1" dirty="0" smtClean="0"/>
                        <a:t>1.2 M</a:t>
                      </a:r>
                      <a:endParaRPr lang="en-US" sz="1600" b="1" dirty="0"/>
                    </a:p>
                  </a:txBody>
                  <a:tcPr/>
                </a:tc>
                <a:tc>
                  <a:txBody>
                    <a:bodyPr/>
                    <a:lstStyle/>
                    <a:p>
                      <a:pPr algn="ctr"/>
                      <a:r>
                        <a:rPr lang="en-US" sz="1600" b="1" dirty="0" smtClean="0"/>
                        <a:t>0.30</a:t>
                      </a:r>
                      <a:r>
                        <a:rPr lang="en-US" sz="1600" b="1" baseline="0" dirty="0" smtClean="0"/>
                        <a:t> %</a:t>
                      </a:r>
                      <a:endParaRPr lang="en-US" sz="1600" b="1" dirty="0"/>
                    </a:p>
                  </a:txBody>
                  <a:tcPr/>
                </a:tc>
              </a:tr>
              <a:tr h="311727">
                <a:tc>
                  <a:txBody>
                    <a:bodyPr/>
                    <a:lstStyle/>
                    <a:p>
                      <a:r>
                        <a:rPr lang="en-US" sz="1600" b="1" dirty="0" smtClean="0"/>
                        <a:t>Chinese</a:t>
                      </a:r>
                      <a:r>
                        <a:rPr lang="en-US" sz="1600" b="1" baseline="0" dirty="0" smtClean="0"/>
                        <a:t> Folk Religion</a:t>
                      </a:r>
                      <a:endParaRPr lang="en-US" sz="1600" b="1" dirty="0"/>
                    </a:p>
                  </a:txBody>
                  <a:tcPr/>
                </a:tc>
                <a:tc>
                  <a:txBody>
                    <a:bodyPr/>
                    <a:lstStyle/>
                    <a:p>
                      <a:pPr algn="r"/>
                      <a:r>
                        <a:rPr lang="en-US" sz="1600" b="1" dirty="0" smtClean="0"/>
                        <a:t>70 K</a:t>
                      </a:r>
                      <a:endParaRPr lang="en-US" sz="1600" b="1" dirty="0"/>
                    </a:p>
                  </a:txBody>
                  <a:tcPr/>
                </a:tc>
                <a:tc>
                  <a:txBody>
                    <a:bodyPr/>
                    <a:lstStyle/>
                    <a:p>
                      <a:pPr algn="ctr"/>
                      <a:r>
                        <a:rPr lang="en-US" sz="1600" b="1" dirty="0" smtClean="0"/>
                        <a:t>0.09 %</a:t>
                      </a:r>
                      <a:endParaRPr lang="en-US" sz="1600" b="1" dirty="0"/>
                    </a:p>
                  </a:txBody>
                  <a:tcPr/>
                </a:tc>
                <a:tc>
                  <a:txBody>
                    <a:bodyPr/>
                    <a:lstStyle/>
                    <a:p>
                      <a:pPr algn="r"/>
                      <a:r>
                        <a:rPr lang="en-US" sz="1600" b="1" dirty="0" smtClean="0"/>
                        <a:t>105 K</a:t>
                      </a:r>
                      <a:endParaRPr lang="en-US" sz="1600" b="1" dirty="0"/>
                    </a:p>
                  </a:txBody>
                  <a:tcPr/>
                </a:tc>
                <a:tc>
                  <a:txBody>
                    <a:bodyPr/>
                    <a:lstStyle/>
                    <a:p>
                      <a:pPr algn="ctr"/>
                      <a:r>
                        <a:rPr lang="en-US" sz="1600" b="1" dirty="0" smtClean="0"/>
                        <a:t>0.04 %</a:t>
                      </a:r>
                      <a:endParaRPr lang="en-US" sz="1600" b="1" dirty="0"/>
                    </a:p>
                  </a:txBody>
                  <a:tcPr/>
                </a:tc>
                <a:tc>
                  <a:txBody>
                    <a:bodyPr/>
                    <a:lstStyle/>
                    <a:p>
                      <a:pPr algn="r"/>
                      <a:r>
                        <a:rPr lang="en-US" sz="1600" b="1" dirty="0" smtClean="0"/>
                        <a:t>150 K</a:t>
                      </a:r>
                      <a:endParaRPr lang="en-US" sz="1600" b="1" dirty="0"/>
                    </a:p>
                  </a:txBody>
                  <a:tcPr/>
                </a:tc>
                <a:tc>
                  <a:txBody>
                    <a:bodyPr/>
                    <a:lstStyle/>
                    <a:p>
                      <a:pPr algn="ctr"/>
                      <a:r>
                        <a:rPr lang="en-US" sz="1600" b="1" dirty="0" smtClean="0"/>
                        <a:t>0.04 %</a:t>
                      </a:r>
                      <a:endParaRPr lang="en-US" sz="1600" b="1" dirty="0"/>
                    </a:p>
                  </a:txBody>
                  <a:tcPr/>
                </a:tc>
              </a:tr>
            </a:tbl>
          </a:graphicData>
        </a:graphic>
      </p:graphicFrame>
      <p:sp>
        <p:nvSpPr>
          <p:cNvPr id="8" name="TextBox 7"/>
          <p:cNvSpPr txBox="1"/>
          <p:nvPr/>
        </p:nvSpPr>
        <p:spPr>
          <a:xfrm>
            <a:off x="762000" y="5867400"/>
            <a:ext cx="7467600" cy="738664"/>
          </a:xfrm>
          <a:prstGeom prst="rect">
            <a:avLst/>
          </a:prstGeom>
          <a:noFill/>
        </p:spPr>
        <p:txBody>
          <a:bodyPr wrap="square" rtlCol="0">
            <a:spAutoFit/>
          </a:bodyPr>
          <a:lstStyle/>
          <a:p>
            <a:pPr algn="ctr"/>
            <a:r>
              <a:rPr lang="en-US" sz="1400" dirty="0" smtClean="0">
                <a:latin typeface="+mn-lt"/>
              </a:rPr>
              <a:t>SOURCE: Todd </a:t>
            </a:r>
            <a:r>
              <a:rPr lang="en-US" sz="1400" dirty="0">
                <a:latin typeface="+mn-lt"/>
              </a:rPr>
              <a:t>M. Johnson and Brian J. Grim, eds. </a:t>
            </a:r>
            <a:r>
              <a:rPr lang="en-US" sz="1400" dirty="0" smtClean="0">
                <a:latin typeface="+mn-lt"/>
              </a:rPr>
              <a:t/>
            </a:r>
            <a:br>
              <a:rPr lang="en-US" sz="1400" dirty="0" smtClean="0">
                <a:latin typeface="+mn-lt"/>
              </a:rPr>
            </a:br>
            <a:r>
              <a:rPr lang="en-US" sz="1400" i="1" dirty="0" smtClean="0">
                <a:latin typeface="+mn-lt"/>
              </a:rPr>
              <a:t>World </a:t>
            </a:r>
            <a:r>
              <a:rPr lang="en-US" sz="1400" i="1" dirty="0">
                <a:latin typeface="+mn-lt"/>
              </a:rPr>
              <a:t>Religion Database</a:t>
            </a:r>
            <a:r>
              <a:rPr lang="en-US" sz="1400" dirty="0">
                <a:latin typeface="+mn-lt"/>
              </a:rPr>
              <a:t> </a:t>
            </a:r>
            <a:r>
              <a:rPr lang="en-US" sz="1400" dirty="0" smtClean="0">
                <a:latin typeface="+mn-lt"/>
              </a:rPr>
              <a:t/>
            </a:r>
            <a:br>
              <a:rPr lang="en-US" sz="1400" dirty="0" smtClean="0">
                <a:latin typeface="+mn-lt"/>
              </a:rPr>
            </a:br>
            <a:r>
              <a:rPr lang="en-US" sz="1400" dirty="0" smtClean="0">
                <a:latin typeface="+mn-lt"/>
              </a:rPr>
              <a:t>Leiden/Boston</a:t>
            </a:r>
            <a:r>
              <a:rPr lang="en-US" sz="1400" dirty="0">
                <a:latin typeface="+mn-lt"/>
              </a:rPr>
              <a:t>: Brill, </a:t>
            </a:r>
            <a:r>
              <a:rPr lang="en-US" sz="1400" dirty="0" smtClean="0">
                <a:latin typeface="+mn-lt"/>
                <a:hlinkClick r:id="rId2"/>
              </a:rPr>
              <a:t>www.worldreligiondatabase.org</a:t>
            </a:r>
            <a:r>
              <a:rPr lang="en-US" sz="1400" dirty="0">
                <a:latin typeface="+mn-lt"/>
              </a:rPr>
              <a:t>,</a:t>
            </a:r>
            <a:r>
              <a:rPr lang="en-US" sz="1400" dirty="0" smtClean="0">
                <a:latin typeface="+mn-lt"/>
              </a:rPr>
              <a:t> accessed June 2014</a:t>
            </a:r>
            <a:endParaRPr lang="en-US" sz="1400" dirty="0">
              <a:latin typeface="+mn-lt"/>
            </a:endParaRPr>
          </a:p>
        </p:txBody>
      </p:sp>
    </p:spTree>
    <p:extLst>
      <p:ext uri="{BB962C8B-B14F-4D97-AF65-F5344CB8AC3E}">
        <p14:creationId xmlns:p14="http://schemas.microsoft.com/office/powerpoint/2010/main" val="589639606"/>
      </p:ext>
    </p:extLst>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Islam in America</a:t>
            </a:r>
            <a:endParaRPr lang="en-US" dirty="0"/>
          </a:p>
        </p:txBody>
      </p:sp>
      <p:sp>
        <p:nvSpPr>
          <p:cNvPr id="8" name="TextBox 7"/>
          <p:cNvSpPr txBox="1"/>
          <p:nvPr/>
        </p:nvSpPr>
        <p:spPr>
          <a:xfrm>
            <a:off x="746760" y="6019800"/>
            <a:ext cx="7406640" cy="523220"/>
          </a:xfrm>
          <a:prstGeom prst="rect">
            <a:avLst/>
          </a:prstGeom>
          <a:noFill/>
        </p:spPr>
        <p:txBody>
          <a:bodyPr wrap="square" rtlCol="0">
            <a:spAutoFit/>
          </a:bodyPr>
          <a:lstStyle/>
          <a:p>
            <a:pPr algn="ctr"/>
            <a:r>
              <a:rPr lang="en-US" sz="1400" dirty="0" smtClean="0">
                <a:latin typeface="+mn-lt"/>
              </a:rPr>
              <a:t>SOURCE: CAIR – Council on American-Islamic Relations</a:t>
            </a:r>
            <a:br>
              <a:rPr lang="en-US" sz="1400" dirty="0" smtClean="0">
                <a:latin typeface="+mn-lt"/>
              </a:rPr>
            </a:br>
            <a:r>
              <a:rPr lang="en-US" sz="1400" dirty="0" smtClean="0">
                <a:latin typeface="+mn-lt"/>
                <a:hlinkClick r:id="rId2"/>
              </a:rPr>
              <a:t>www.cair.com</a:t>
            </a:r>
            <a:r>
              <a:rPr lang="en-US" sz="1400" dirty="0">
                <a:latin typeface="+mn-lt"/>
              </a:rPr>
              <a:t>,</a:t>
            </a:r>
            <a:r>
              <a:rPr lang="en-US" sz="1400" dirty="0" smtClean="0">
                <a:latin typeface="+mn-lt"/>
              </a:rPr>
              <a:t> accessed June 2014</a:t>
            </a:r>
            <a:endParaRPr lang="en-US" sz="1400" dirty="0">
              <a:latin typeface="+mn-lt"/>
            </a:endParaRPr>
          </a:p>
        </p:txBody>
      </p:sp>
      <p:sp>
        <p:nvSpPr>
          <p:cNvPr id="3" name="Content Placeholder 2"/>
          <p:cNvSpPr>
            <a:spLocks noGrp="1"/>
          </p:cNvSpPr>
          <p:nvPr>
            <p:ph idx="1"/>
          </p:nvPr>
        </p:nvSpPr>
        <p:spPr>
          <a:xfrm>
            <a:off x="594360" y="2057401"/>
            <a:ext cx="4587240" cy="4038599"/>
          </a:xfrm>
        </p:spPr>
        <p:txBody>
          <a:bodyPr>
            <a:normAutofit/>
          </a:bodyPr>
          <a:lstStyle/>
          <a:p>
            <a:r>
              <a:rPr lang="en-US" dirty="0" smtClean="0">
                <a:latin typeface="Calibri" panose="020F0502020204030204" pitchFamily="34" charset="0"/>
              </a:rPr>
              <a:t>As of 2014, estimates</a:t>
            </a:r>
            <a:br>
              <a:rPr lang="en-US" dirty="0" smtClean="0">
                <a:latin typeface="Calibri" panose="020F0502020204030204" pitchFamily="34" charset="0"/>
              </a:rPr>
            </a:br>
            <a:r>
              <a:rPr lang="en-US" dirty="0" smtClean="0">
                <a:latin typeface="Calibri" panose="020F0502020204030204" pitchFamily="34" charset="0"/>
              </a:rPr>
              <a:t>6-7 million Muslims in </a:t>
            </a:r>
            <a:r>
              <a:rPr lang="en-US" dirty="0">
                <a:latin typeface="Calibri" panose="020F0502020204030204" pitchFamily="34" charset="0"/>
              </a:rPr>
              <a:t/>
            </a:r>
            <a:br>
              <a:rPr lang="en-US" dirty="0">
                <a:latin typeface="Calibri" panose="020F0502020204030204" pitchFamily="34" charset="0"/>
              </a:rPr>
            </a:br>
            <a:r>
              <a:rPr lang="en-US" dirty="0" smtClean="0">
                <a:latin typeface="Calibri" panose="020F0502020204030204" pitchFamily="34" charset="0"/>
              </a:rPr>
              <a:t>the USA</a:t>
            </a:r>
          </a:p>
          <a:p>
            <a:r>
              <a:rPr lang="en-US" dirty="0" smtClean="0">
                <a:latin typeface="Calibri" panose="020F0502020204030204" pitchFamily="34" charset="0"/>
              </a:rPr>
              <a:t>2,000 mosques, Muslim</a:t>
            </a:r>
            <a:br>
              <a:rPr lang="en-US" dirty="0" smtClean="0">
                <a:latin typeface="Calibri" panose="020F0502020204030204" pitchFamily="34" charset="0"/>
              </a:rPr>
            </a:br>
            <a:r>
              <a:rPr lang="en-US" dirty="0" smtClean="0">
                <a:latin typeface="Calibri" panose="020F0502020204030204" pitchFamily="34" charset="0"/>
              </a:rPr>
              <a:t>schools and Islamic centers in America</a:t>
            </a:r>
          </a:p>
          <a:p>
            <a:r>
              <a:rPr lang="en-US" dirty="0" smtClean="0">
                <a:latin typeface="Calibri" panose="020F0502020204030204" pitchFamily="34" charset="0"/>
              </a:rPr>
              <a:t>Since 1994, CAIR has detailed 64 acts of destruction and desecration of Islamic places of worship in America</a:t>
            </a:r>
            <a:endParaRPr lang="en-US" dirty="0">
              <a:latin typeface="Calibri" panose="020F0502020204030204" pitchFamily="34" charset="0"/>
            </a:endParaRPr>
          </a:p>
        </p:txBody>
      </p:sp>
      <p:pic>
        <p:nvPicPr>
          <p:cNvPr id="9" name="Picture 2" descr="https://encrypted-tbn3.gstatic.com/images?q=tbn:ANd9GcR-rZ7LIhEwiYZGo25l1xKE2Amj744yUgGzplchYXTnwG_cWaW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66102">
            <a:off x="4676786" y="2375080"/>
            <a:ext cx="4352823" cy="2428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864749"/>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upload.wikimedia.org/wikipedia/commons/thumb/6/63/Dwight_D._Eisenhower%2C_official_photo_portrait%2C_May_29%2C_1959.jpg/220px-Dwight_D._Eisenhower%2C_official_photo_portrait%2C_May_29%2C_195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1506" y="3560560"/>
            <a:ext cx="1546294" cy="1925840"/>
          </a:xfrm>
          <a:prstGeom prst="rect">
            <a:avLst/>
          </a:prstGeom>
          <a:noFill/>
          <a:extLst>
            <a:ext uri="{909E8E84-426E-40DD-AFC4-6F175D3DCCD1}">
              <a14:hiddenFill xmlns:a14="http://schemas.microsoft.com/office/drawing/2010/main">
                <a:solidFill>
                  <a:srgbClr val="FFFFFF"/>
                </a:solidFill>
              </a14:hiddenFill>
            </a:ext>
          </a:extLst>
        </p:spPr>
      </p:pic>
      <p:sp>
        <p:nvSpPr>
          <p:cNvPr id="109570" name="Rectangle 2"/>
          <p:cNvSpPr>
            <a:spLocks noGrp="1" noChangeArrowheads="1"/>
          </p:cNvSpPr>
          <p:nvPr>
            <p:ph type="title"/>
          </p:nvPr>
        </p:nvSpPr>
        <p:spPr>
          <a:xfrm>
            <a:off x="1905000" y="764373"/>
            <a:ext cx="6644640" cy="1293028"/>
          </a:xfrm>
        </p:spPr>
        <p:txBody>
          <a:bodyPr/>
          <a:lstStyle/>
          <a:p>
            <a:r>
              <a:rPr lang="en-US" dirty="0" smtClean="0"/>
              <a:t>God in the white house</a:t>
            </a:r>
            <a:endParaRPr lang="en-US" dirty="0"/>
          </a:p>
        </p:txBody>
      </p:sp>
      <p:graphicFrame>
        <p:nvGraphicFramePr>
          <p:cNvPr id="2" name="Table 1"/>
          <p:cNvGraphicFramePr>
            <a:graphicFrameLocks noGrp="1"/>
          </p:cNvGraphicFramePr>
          <p:nvPr>
            <p:extLst/>
          </p:nvPr>
        </p:nvGraphicFramePr>
        <p:xfrm>
          <a:off x="2057400" y="1739705"/>
          <a:ext cx="5029200" cy="5118295"/>
        </p:xfrm>
        <a:graphic>
          <a:graphicData uri="http://schemas.openxmlformats.org/drawingml/2006/table">
            <a:tbl>
              <a:tblPr firstRow="1" bandRow="1">
                <a:tableStyleId>{5C22544A-7EE6-4342-B048-85BDC9FD1C3A}</a:tableStyleId>
              </a:tblPr>
              <a:tblGrid>
                <a:gridCol w="4149090"/>
                <a:gridCol w="880110"/>
              </a:tblGrid>
              <a:tr h="363415">
                <a:tc>
                  <a:txBody>
                    <a:bodyPr/>
                    <a:lstStyle/>
                    <a:p>
                      <a:r>
                        <a:rPr lang="en-US" b="1" dirty="0" smtClean="0">
                          <a:solidFill>
                            <a:schemeClr val="bg1"/>
                          </a:solidFill>
                          <a:latin typeface="Arial" panose="020B0604020202020204" pitchFamily="34" charset="0"/>
                          <a:cs typeface="Arial" panose="020B0604020202020204" pitchFamily="34" charset="0"/>
                        </a:rPr>
                        <a:t>Presidential Faith by Religion</a:t>
                      </a:r>
                      <a:endParaRPr lang="en-US" b="1" dirty="0">
                        <a:solidFill>
                          <a:schemeClr val="bg1"/>
                        </a:solidFill>
                        <a:latin typeface="Arial" panose="020B0604020202020204" pitchFamily="34" charset="0"/>
                        <a:cs typeface="Arial" panose="020B0604020202020204" pitchFamily="34" charset="0"/>
                      </a:endParaRPr>
                    </a:p>
                  </a:txBody>
                  <a:tcPr/>
                </a:tc>
                <a:tc>
                  <a:txBody>
                    <a:bodyPr/>
                    <a:lstStyle/>
                    <a:p>
                      <a:pPr marL="0" indent="0" algn="ctr"/>
                      <a:r>
                        <a:rPr lang="en-US" dirty="0" smtClean="0">
                          <a:solidFill>
                            <a:schemeClr val="bg1"/>
                          </a:solidFill>
                          <a:latin typeface="Arial" panose="020B0604020202020204" pitchFamily="34" charset="0"/>
                          <a:cs typeface="Arial" panose="020B0604020202020204" pitchFamily="34" charset="0"/>
                        </a:rPr>
                        <a:t>#</a:t>
                      </a:r>
                      <a:endParaRPr lang="en-US" dirty="0">
                        <a:solidFill>
                          <a:schemeClr val="bg1"/>
                        </a:solidFill>
                        <a:latin typeface="Arial" panose="020B0604020202020204" pitchFamily="34" charset="0"/>
                        <a:cs typeface="Arial" panose="020B0604020202020204" pitchFamily="34" charset="0"/>
                      </a:endParaRPr>
                    </a:p>
                  </a:txBody>
                  <a:tcPr/>
                </a:tc>
              </a:tr>
              <a:tr h="363415">
                <a:tc>
                  <a:txBody>
                    <a:bodyPr/>
                    <a:lstStyle/>
                    <a:p>
                      <a:r>
                        <a:rPr lang="en-US" dirty="0" smtClean="0"/>
                        <a:t>Episcopal /</a:t>
                      </a:r>
                      <a:r>
                        <a:rPr lang="en-US" baseline="0" dirty="0" smtClean="0"/>
                        <a:t> Anglican</a:t>
                      </a:r>
                      <a:endParaRPr lang="en-US" dirty="0" smtClean="0"/>
                    </a:p>
                  </a:txBody>
                  <a:tcPr/>
                </a:tc>
                <a:tc>
                  <a:txBody>
                    <a:bodyPr/>
                    <a:lstStyle/>
                    <a:p>
                      <a:pPr algn="ctr"/>
                      <a:r>
                        <a:rPr lang="en-US" dirty="0" smtClean="0"/>
                        <a:t>11</a:t>
                      </a:r>
                      <a:endParaRPr lang="en-US" dirty="0"/>
                    </a:p>
                  </a:txBody>
                  <a:tcPr/>
                </a:tc>
              </a:tr>
              <a:tr h="363415">
                <a:tc>
                  <a:txBody>
                    <a:bodyPr/>
                    <a:lstStyle/>
                    <a:p>
                      <a:r>
                        <a:rPr lang="en-US" dirty="0" smtClean="0"/>
                        <a:t>Presbyterian</a:t>
                      </a:r>
                      <a:endParaRPr lang="en-US" dirty="0"/>
                    </a:p>
                  </a:txBody>
                  <a:tcPr/>
                </a:tc>
                <a:tc>
                  <a:txBody>
                    <a:bodyPr/>
                    <a:lstStyle/>
                    <a:p>
                      <a:pPr algn="ctr"/>
                      <a:r>
                        <a:rPr lang="en-US" dirty="0" smtClean="0"/>
                        <a:t>8</a:t>
                      </a:r>
                      <a:endParaRPr lang="en-US" dirty="0"/>
                    </a:p>
                  </a:txBody>
                  <a:tcPr/>
                </a:tc>
              </a:tr>
              <a:tr h="363415">
                <a:tc>
                  <a:txBody>
                    <a:bodyPr/>
                    <a:lstStyle/>
                    <a:p>
                      <a:r>
                        <a:rPr lang="en-US" dirty="0" smtClean="0"/>
                        <a:t>Baptist</a:t>
                      </a:r>
                      <a:endParaRPr lang="en-US" dirty="0"/>
                    </a:p>
                  </a:txBody>
                  <a:tcPr/>
                </a:tc>
                <a:tc>
                  <a:txBody>
                    <a:bodyPr/>
                    <a:lstStyle/>
                    <a:p>
                      <a:pPr algn="ctr"/>
                      <a:r>
                        <a:rPr lang="en-US" dirty="0" smtClean="0"/>
                        <a:t>4</a:t>
                      </a:r>
                      <a:endParaRPr lang="en-US" dirty="0"/>
                    </a:p>
                  </a:txBody>
                  <a:tcPr/>
                </a:tc>
              </a:tr>
              <a:tr h="363415">
                <a:tc>
                  <a:txBody>
                    <a:bodyPr/>
                    <a:lstStyle/>
                    <a:p>
                      <a:r>
                        <a:rPr lang="en-US" dirty="0" smtClean="0"/>
                        <a:t>Methodist</a:t>
                      </a:r>
                      <a:endParaRPr lang="en-US" dirty="0"/>
                    </a:p>
                  </a:txBody>
                  <a:tcPr/>
                </a:tc>
                <a:tc>
                  <a:txBody>
                    <a:bodyPr/>
                    <a:lstStyle/>
                    <a:p>
                      <a:pPr algn="ctr"/>
                      <a:r>
                        <a:rPr lang="en-US" dirty="0" smtClean="0"/>
                        <a:t>4</a:t>
                      </a:r>
                      <a:endParaRPr lang="en-US" dirty="0"/>
                    </a:p>
                  </a:txBody>
                  <a:tcPr/>
                </a:tc>
              </a:tr>
              <a:tr h="363415">
                <a:tc>
                  <a:txBody>
                    <a:bodyPr/>
                    <a:lstStyle/>
                    <a:p>
                      <a:r>
                        <a:rPr lang="en-US" dirty="0" smtClean="0"/>
                        <a:t>Unitarian</a:t>
                      </a:r>
                      <a:endParaRPr lang="en-US" dirty="0"/>
                    </a:p>
                  </a:txBody>
                  <a:tcPr/>
                </a:tc>
                <a:tc>
                  <a:txBody>
                    <a:bodyPr/>
                    <a:lstStyle/>
                    <a:p>
                      <a:pPr algn="ctr"/>
                      <a:r>
                        <a:rPr lang="en-US" dirty="0" smtClean="0"/>
                        <a:t>4</a:t>
                      </a:r>
                      <a:endParaRPr lang="en-US" dirty="0"/>
                    </a:p>
                  </a:txBody>
                  <a:tcPr/>
                </a:tc>
              </a:tr>
              <a:tr h="363415">
                <a:tc>
                  <a:txBody>
                    <a:bodyPr/>
                    <a:lstStyle/>
                    <a:p>
                      <a:r>
                        <a:rPr lang="en-US" dirty="0" smtClean="0"/>
                        <a:t>No</a:t>
                      </a:r>
                      <a:r>
                        <a:rPr lang="en-US" baseline="0" dirty="0" smtClean="0"/>
                        <a:t> formal affiliation</a:t>
                      </a:r>
                      <a:endParaRPr lang="en-US" dirty="0"/>
                    </a:p>
                  </a:txBody>
                  <a:tcPr/>
                </a:tc>
                <a:tc>
                  <a:txBody>
                    <a:bodyPr/>
                    <a:lstStyle/>
                    <a:p>
                      <a:pPr algn="ctr"/>
                      <a:r>
                        <a:rPr lang="en-US" dirty="0" smtClean="0"/>
                        <a:t>3</a:t>
                      </a:r>
                      <a:endParaRPr lang="en-US" dirty="0"/>
                    </a:p>
                  </a:txBody>
                  <a:tcPr/>
                </a:tc>
              </a:tr>
              <a:tr h="363415">
                <a:tc>
                  <a:txBody>
                    <a:bodyPr/>
                    <a:lstStyle/>
                    <a:p>
                      <a:r>
                        <a:rPr lang="en-US" dirty="0" smtClean="0"/>
                        <a:t>Disciples</a:t>
                      </a:r>
                      <a:r>
                        <a:rPr lang="en-US" baseline="0" dirty="0" smtClean="0"/>
                        <a:t> of Christ</a:t>
                      </a:r>
                      <a:endParaRPr lang="en-US" dirty="0"/>
                    </a:p>
                  </a:txBody>
                  <a:tcPr/>
                </a:tc>
                <a:tc>
                  <a:txBody>
                    <a:bodyPr/>
                    <a:lstStyle/>
                    <a:p>
                      <a:pPr algn="ctr"/>
                      <a:r>
                        <a:rPr lang="en-US" dirty="0" smtClean="0"/>
                        <a:t>2</a:t>
                      </a:r>
                      <a:endParaRPr lang="en-US" dirty="0"/>
                    </a:p>
                  </a:txBody>
                  <a:tcPr/>
                </a:tc>
              </a:tr>
              <a:tr h="363415">
                <a:tc>
                  <a:txBody>
                    <a:bodyPr/>
                    <a:lstStyle/>
                    <a:p>
                      <a:r>
                        <a:rPr lang="en-US" dirty="0" smtClean="0"/>
                        <a:t>Dutch Reformed</a:t>
                      </a:r>
                      <a:endParaRPr lang="en-US" dirty="0"/>
                    </a:p>
                  </a:txBody>
                  <a:tcPr/>
                </a:tc>
                <a:tc>
                  <a:txBody>
                    <a:bodyPr/>
                    <a:lstStyle/>
                    <a:p>
                      <a:pPr algn="ctr"/>
                      <a:r>
                        <a:rPr lang="en-US" dirty="0" smtClean="0"/>
                        <a:t>2</a:t>
                      </a:r>
                      <a:endParaRPr lang="en-US" dirty="0"/>
                    </a:p>
                  </a:txBody>
                  <a:tcPr/>
                </a:tc>
              </a:tr>
              <a:tr h="363415">
                <a:tc>
                  <a:txBody>
                    <a:bodyPr/>
                    <a:lstStyle/>
                    <a:p>
                      <a:r>
                        <a:rPr lang="en-US" dirty="0" smtClean="0"/>
                        <a:t>Quaker</a:t>
                      </a:r>
                      <a:endParaRPr lang="en-US" dirty="0"/>
                    </a:p>
                  </a:txBody>
                  <a:tcPr/>
                </a:tc>
                <a:tc>
                  <a:txBody>
                    <a:bodyPr/>
                    <a:lstStyle/>
                    <a:p>
                      <a:pPr algn="ctr"/>
                      <a:r>
                        <a:rPr lang="en-US" dirty="0" smtClean="0"/>
                        <a:t>2</a:t>
                      </a:r>
                      <a:endParaRPr lang="en-US" dirty="0"/>
                    </a:p>
                  </a:txBody>
                  <a:tcPr/>
                </a:tc>
              </a:tr>
              <a:tr h="363415">
                <a:tc>
                  <a:txBody>
                    <a:bodyPr/>
                    <a:lstStyle/>
                    <a:p>
                      <a:r>
                        <a:rPr lang="en-US" dirty="0" smtClean="0"/>
                        <a:t>Catholic</a:t>
                      </a:r>
                      <a:endParaRPr lang="en-US" dirty="0"/>
                    </a:p>
                  </a:txBody>
                  <a:tcPr/>
                </a:tc>
                <a:tc>
                  <a:txBody>
                    <a:bodyPr/>
                    <a:lstStyle/>
                    <a:p>
                      <a:pPr algn="ctr"/>
                      <a:r>
                        <a:rPr lang="en-US" dirty="0" smtClean="0"/>
                        <a:t>1</a:t>
                      </a:r>
                      <a:endParaRPr lang="en-US" dirty="0"/>
                    </a:p>
                  </a:txBody>
                  <a:tcPr/>
                </a:tc>
              </a:tr>
              <a:tr h="363415">
                <a:tc>
                  <a:txBody>
                    <a:bodyPr/>
                    <a:lstStyle/>
                    <a:p>
                      <a:r>
                        <a:rPr lang="en-US" dirty="0" smtClean="0"/>
                        <a:t>Congregationalist</a:t>
                      </a:r>
                      <a:endParaRPr lang="en-US" dirty="0"/>
                    </a:p>
                  </a:txBody>
                  <a:tcPr/>
                </a:tc>
                <a:tc>
                  <a:txBody>
                    <a:bodyPr/>
                    <a:lstStyle/>
                    <a:p>
                      <a:pPr algn="ctr"/>
                      <a:r>
                        <a:rPr lang="en-US" dirty="0" smtClean="0"/>
                        <a:t>1</a:t>
                      </a:r>
                      <a:endParaRPr lang="en-US" dirty="0"/>
                    </a:p>
                  </a:txBody>
                  <a:tcPr/>
                </a:tc>
              </a:tr>
              <a:tr h="363415">
                <a:tc>
                  <a:txBody>
                    <a:bodyPr/>
                    <a:lstStyle/>
                    <a:p>
                      <a:r>
                        <a:rPr lang="en-US" dirty="0" smtClean="0"/>
                        <a:t>United</a:t>
                      </a:r>
                      <a:r>
                        <a:rPr lang="en-US" baseline="0" dirty="0" smtClean="0"/>
                        <a:t> Church of Christ</a:t>
                      </a:r>
                      <a:endParaRPr lang="en-US" dirty="0"/>
                    </a:p>
                  </a:txBody>
                  <a:tcPr/>
                </a:tc>
                <a:tc>
                  <a:txBody>
                    <a:bodyPr/>
                    <a:lstStyle/>
                    <a:p>
                      <a:pPr algn="ctr"/>
                      <a:r>
                        <a:rPr lang="en-US" dirty="0" smtClean="0"/>
                        <a:t>1</a:t>
                      </a:r>
                      <a:endParaRPr lang="en-US" dirty="0"/>
                    </a:p>
                  </a:txBody>
                  <a:tcPr/>
                </a:tc>
              </a:tr>
              <a:tr h="363415">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Source: </a:t>
                      </a:r>
                      <a:r>
                        <a:rPr lang="en-US" sz="1400" baseline="0" dirty="0" smtClean="0"/>
                        <a:t>Pew Forum | January 15, 2009</a:t>
                      </a:r>
                      <a:endParaRPr lang="en-US" sz="1400" dirty="0"/>
                    </a:p>
                  </a:txBody>
                  <a:tcPr anchor="b"/>
                </a:tc>
                <a:tc hMerge="1">
                  <a:txBody>
                    <a:bodyPr/>
                    <a:lstStyle/>
                    <a:p>
                      <a:pPr algn="ctr"/>
                      <a:endParaRPr lang="en-US" dirty="0"/>
                    </a:p>
                  </a:txBody>
                  <a:tcPr/>
                </a:tc>
              </a:tr>
            </a:tbl>
          </a:graphicData>
        </a:graphic>
      </p:graphicFrame>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843307">
            <a:off x="307887" y="1452465"/>
            <a:ext cx="1517148" cy="1814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6" descr="http://upload.wikimedia.org/wikipedia/commons/thumb/1/16/Official_Portrait_of_President_Reagan_1981.jpg/220px-Official_Portrait_of_President_Reagan_198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944870">
            <a:off x="240114" y="4932983"/>
            <a:ext cx="1587422" cy="19842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Iconic black and white photograph of Lincoln showing his head and shoulder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960458">
            <a:off x="7389502" y="1780956"/>
            <a:ext cx="1423664" cy="176016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File:Official portrait of Barack Obama.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650229">
            <a:off x="7478508" y="5183260"/>
            <a:ext cx="1371600" cy="186724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600" y="3124200"/>
            <a:ext cx="1579747" cy="1812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4740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1905000" y="764373"/>
            <a:ext cx="6644640" cy="1293028"/>
          </a:xfrm>
        </p:spPr>
        <p:txBody>
          <a:bodyPr/>
          <a:lstStyle/>
          <a:p>
            <a:r>
              <a:rPr lang="en-US" dirty="0" smtClean="0"/>
              <a:t>God in Congress</a:t>
            </a:r>
            <a:endParaRPr lang="en-US" dirty="0"/>
          </a:p>
        </p:txBody>
      </p:sp>
      <p:pic>
        <p:nvPicPr>
          <p:cNvPr id="1026" name="Picture 2" descr="File:John Boehner official portrai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458" y="1295400"/>
            <a:ext cx="1765942" cy="22074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ile:Harry Reid official portrait 200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6804" y="1752600"/>
            <a:ext cx="1684796"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ile:Colleen Hanabusa Official Phot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61565">
            <a:off x="215361" y="3104652"/>
            <a:ext cx="1708697" cy="220584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File:Keithellison.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26836">
            <a:off x="274400" y="4897756"/>
            <a:ext cx="1698048" cy="207577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File:John lewis official biopic.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873564">
            <a:off x="7117213" y="3164839"/>
            <a:ext cx="1829097" cy="229593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ile:Debbie Wasserman Schultz, official portrait, 112th Congress.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1196230">
            <a:off x="7431882" y="4888690"/>
            <a:ext cx="1508125" cy="226976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extLst/>
          </p:nvPr>
        </p:nvGraphicFramePr>
        <p:xfrm>
          <a:off x="2057400" y="1905000"/>
          <a:ext cx="5029200" cy="4752535"/>
        </p:xfrm>
        <a:graphic>
          <a:graphicData uri="http://schemas.openxmlformats.org/drawingml/2006/table">
            <a:tbl>
              <a:tblPr firstRow="1" bandRow="1">
                <a:tableStyleId>{5C22544A-7EE6-4342-B048-85BDC9FD1C3A}</a:tableStyleId>
              </a:tblPr>
              <a:tblGrid>
                <a:gridCol w="4149090"/>
                <a:gridCol w="880110"/>
              </a:tblGrid>
              <a:tr h="363415">
                <a:tc>
                  <a:txBody>
                    <a:bodyPr/>
                    <a:lstStyle/>
                    <a:p>
                      <a:r>
                        <a:rPr lang="en-US" b="1" dirty="0" smtClean="0">
                          <a:solidFill>
                            <a:schemeClr val="bg1"/>
                          </a:solidFill>
                          <a:latin typeface="Arial" panose="020B0604020202020204" pitchFamily="34" charset="0"/>
                          <a:cs typeface="Arial" panose="020B0604020202020204" pitchFamily="34" charset="0"/>
                        </a:rPr>
                        <a:t>Congressional Faith by Religion</a:t>
                      </a:r>
                      <a:endParaRPr lang="en-US" b="1" dirty="0">
                        <a:solidFill>
                          <a:schemeClr val="bg1"/>
                        </a:solidFill>
                        <a:latin typeface="Arial" panose="020B0604020202020204" pitchFamily="34" charset="0"/>
                        <a:cs typeface="Arial" panose="020B0604020202020204" pitchFamily="34" charset="0"/>
                      </a:endParaRPr>
                    </a:p>
                  </a:txBody>
                  <a:tcPr/>
                </a:tc>
                <a:tc>
                  <a:txBody>
                    <a:bodyPr/>
                    <a:lstStyle/>
                    <a:p>
                      <a:pPr marL="0" indent="0" algn="ctr"/>
                      <a:r>
                        <a:rPr lang="en-US" dirty="0" smtClean="0">
                          <a:solidFill>
                            <a:schemeClr val="bg1"/>
                          </a:solidFill>
                          <a:latin typeface="Arial" panose="020B0604020202020204" pitchFamily="34" charset="0"/>
                          <a:cs typeface="Arial" panose="020B0604020202020204" pitchFamily="34" charset="0"/>
                        </a:rPr>
                        <a:t>#</a:t>
                      </a:r>
                      <a:endParaRPr lang="en-US" dirty="0">
                        <a:solidFill>
                          <a:schemeClr val="bg1"/>
                        </a:solidFill>
                        <a:latin typeface="Arial" panose="020B0604020202020204" pitchFamily="34" charset="0"/>
                        <a:cs typeface="Arial" panose="020B0604020202020204" pitchFamily="34" charset="0"/>
                      </a:endParaRPr>
                    </a:p>
                  </a:txBody>
                  <a:tcPr/>
                </a:tc>
              </a:tr>
              <a:tr h="363415">
                <a:tc>
                  <a:txBody>
                    <a:bodyPr/>
                    <a:lstStyle/>
                    <a:p>
                      <a:r>
                        <a:rPr lang="en-US" dirty="0" smtClean="0"/>
                        <a:t>Christian – Protestant</a:t>
                      </a:r>
                    </a:p>
                  </a:txBody>
                  <a:tcPr/>
                </a:tc>
                <a:tc>
                  <a:txBody>
                    <a:bodyPr/>
                    <a:lstStyle/>
                    <a:p>
                      <a:pPr algn="ctr"/>
                      <a:r>
                        <a:rPr lang="en-US" dirty="0" smtClean="0"/>
                        <a:t>299</a:t>
                      </a:r>
                      <a:endParaRPr lang="en-US" dirty="0"/>
                    </a:p>
                  </a:txBody>
                  <a:tcPr/>
                </a:tc>
              </a:tr>
              <a:tr h="363415">
                <a:tc>
                  <a:txBody>
                    <a:bodyPr/>
                    <a:lstStyle/>
                    <a:p>
                      <a:r>
                        <a:rPr lang="en-US" dirty="0" smtClean="0"/>
                        <a:t>Christian</a:t>
                      </a:r>
                      <a:r>
                        <a:rPr lang="en-US" baseline="0" dirty="0" smtClean="0"/>
                        <a:t> – Catholics</a:t>
                      </a:r>
                      <a:endParaRPr lang="en-US" dirty="0"/>
                    </a:p>
                  </a:txBody>
                  <a:tcPr/>
                </a:tc>
                <a:tc>
                  <a:txBody>
                    <a:bodyPr/>
                    <a:lstStyle/>
                    <a:p>
                      <a:pPr algn="ctr"/>
                      <a:r>
                        <a:rPr lang="en-US" dirty="0" smtClean="0"/>
                        <a:t>161</a:t>
                      </a:r>
                      <a:endParaRPr lang="en-US" dirty="0"/>
                    </a:p>
                  </a:txBody>
                  <a:tcPr/>
                </a:tc>
              </a:tr>
              <a:tr h="363415">
                <a:tc>
                  <a:txBody>
                    <a:bodyPr/>
                    <a:lstStyle/>
                    <a:p>
                      <a:r>
                        <a:rPr lang="en-US" dirty="0" smtClean="0"/>
                        <a:t>Jewish</a:t>
                      </a:r>
                      <a:endParaRPr lang="en-US" dirty="0"/>
                    </a:p>
                  </a:txBody>
                  <a:tcPr/>
                </a:tc>
                <a:tc>
                  <a:txBody>
                    <a:bodyPr/>
                    <a:lstStyle/>
                    <a:p>
                      <a:pPr algn="ctr"/>
                      <a:r>
                        <a:rPr lang="en-US" dirty="0" smtClean="0"/>
                        <a:t>32</a:t>
                      </a:r>
                      <a:endParaRPr lang="en-US" dirty="0"/>
                    </a:p>
                  </a:txBody>
                  <a:tcPr/>
                </a:tc>
              </a:tr>
              <a:tr h="363415">
                <a:tc>
                  <a:txBody>
                    <a:bodyPr/>
                    <a:lstStyle/>
                    <a:p>
                      <a:r>
                        <a:rPr lang="en-US" dirty="0" smtClean="0"/>
                        <a:t>Mormon</a:t>
                      </a:r>
                      <a:endParaRPr lang="en-US" dirty="0"/>
                    </a:p>
                  </a:txBody>
                  <a:tcPr/>
                </a:tc>
                <a:tc>
                  <a:txBody>
                    <a:bodyPr/>
                    <a:lstStyle/>
                    <a:p>
                      <a:pPr algn="ctr"/>
                      <a:r>
                        <a:rPr lang="en-US" dirty="0" smtClean="0"/>
                        <a:t>15</a:t>
                      </a:r>
                      <a:endParaRPr lang="en-US" dirty="0"/>
                    </a:p>
                  </a:txBody>
                  <a:tcPr/>
                </a:tc>
              </a:tr>
              <a:tr h="363415">
                <a:tc>
                  <a:txBody>
                    <a:bodyPr/>
                    <a:lstStyle/>
                    <a:p>
                      <a:r>
                        <a:rPr lang="en-US" dirty="0" smtClean="0"/>
                        <a:t>Orthodox</a:t>
                      </a:r>
                      <a:r>
                        <a:rPr lang="en-US" baseline="0" dirty="0" smtClean="0"/>
                        <a:t> Christian</a:t>
                      </a:r>
                      <a:endParaRPr lang="en-US" dirty="0"/>
                    </a:p>
                  </a:txBody>
                  <a:tcPr/>
                </a:tc>
                <a:tc>
                  <a:txBody>
                    <a:bodyPr/>
                    <a:lstStyle/>
                    <a:p>
                      <a:pPr algn="ctr"/>
                      <a:r>
                        <a:rPr lang="en-US" dirty="0" smtClean="0"/>
                        <a:t>5</a:t>
                      </a:r>
                      <a:endParaRPr lang="en-US" dirty="0"/>
                    </a:p>
                  </a:txBody>
                  <a:tcPr/>
                </a:tc>
              </a:tr>
              <a:tr h="363415">
                <a:tc>
                  <a:txBody>
                    <a:bodyPr/>
                    <a:lstStyle/>
                    <a:p>
                      <a:r>
                        <a:rPr lang="en-US" dirty="0" smtClean="0"/>
                        <a:t>Buddhist</a:t>
                      </a:r>
                      <a:endParaRPr lang="en-US" dirty="0"/>
                    </a:p>
                  </a:txBody>
                  <a:tcPr/>
                </a:tc>
                <a:tc>
                  <a:txBody>
                    <a:bodyPr/>
                    <a:lstStyle/>
                    <a:p>
                      <a:pPr algn="ctr"/>
                      <a:r>
                        <a:rPr lang="en-US" dirty="0" smtClean="0"/>
                        <a:t>3</a:t>
                      </a:r>
                      <a:endParaRPr lang="en-US" dirty="0"/>
                    </a:p>
                  </a:txBody>
                  <a:tcPr/>
                </a:tc>
              </a:tr>
              <a:tr h="363415">
                <a:tc>
                  <a:txBody>
                    <a:bodyPr/>
                    <a:lstStyle/>
                    <a:p>
                      <a:r>
                        <a:rPr lang="en-US" dirty="0" smtClean="0"/>
                        <a:t>Muslim</a:t>
                      </a:r>
                      <a:endParaRPr lang="en-US" dirty="0"/>
                    </a:p>
                  </a:txBody>
                  <a:tcPr/>
                </a:tc>
                <a:tc>
                  <a:txBody>
                    <a:bodyPr/>
                    <a:lstStyle/>
                    <a:p>
                      <a:pPr algn="ctr"/>
                      <a:r>
                        <a:rPr lang="en-US" dirty="0" smtClean="0"/>
                        <a:t>2</a:t>
                      </a:r>
                      <a:endParaRPr lang="en-US" dirty="0"/>
                    </a:p>
                  </a:txBody>
                  <a:tcPr/>
                </a:tc>
              </a:tr>
              <a:tr h="363415">
                <a:tc>
                  <a:txBody>
                    <a:bodyPr/>
                    <a:lstStyle/>
                    <a:p>
                      <a:r>
                        <a:rPr lang="en-US" dirty="0" smtClean="0"/>
                        <a:t>Hindu</a:t>
                      </a:r>
                      <a:endParaRPr lang="en-US" dirty="0"/>
                    </a:p>
                  </a:txBody>
                  <a:tcPr/>
                </a:tc>
                <a:tc>
                  <a:txBody>
                    <a:bodyPr/>
                    <a:lstStyle/>
                    <a:p>
                      <a:pPr algn="ctr"/>
                      <a:r>
                        <a:rPr lang="en-US" dirty="0" smtClean="0"/>
                        <a:t>1</a:t>
                      </a:r>
                      <a:endParaRPr lang="en-US" dirty="0"/>
                    </a:p>
                  </a:txBody>
                  <a:tcPr/>
                </a:tc>
              </a:tr>
              <a:tr h="363415">
                <a:tc>
                  <a:txBody>
                    <a:bodyPr/>
                    <a:lstStyle/>
                    <a:p>
                      <a:r>
                        <a:rPr lang="en-US" dirty="0" smtClean="0"/>
                        <a:t>Unitarian</a:t>
                      </a:r>
                      <a:endParaRPr lang="en-US" dirty="0"/>
                    </a:p>
                  </a:txBody>
                  <a:tcPr/>
                </a:tc>
                <a:tc>
                  <a:txBody>
                    <a:bodyPr/>
                    <a:lstStyle/>
                    <a:p>
                      <a:pPr algn="ctr"/>
                      <a:r>
                        <a:rPr lang="en-US" dirty="0" smtClean="0"/>
                        <a:t>1</a:t>
                      </a:r>
                      <a:endParaRPr lang="en-US" dirty="0"/>
                    </a:p>
                  </a:txBody>
                  <a:tcPr/>
                </a:tc>
              </a:tr>
              <a:tr h="363415">
                <a:tc>
                  <a:txBody>
                    <a:bodyPr/>
                    <a:lstStyle/>
                    <a:p>
                      <a:r>
                        <a:rPr lang="en-US" dirty="0" smtClean="0"/>
                        <a:t>Unaffiliated</a:t>
                      </a:r>
                      <a:r>
                        <a:rPr lang="en-US" baseline="0" dirty="0" smtClean="0"/>
                        <a:t> | None</a:t>
                      </a:r>
                      <a:endParaRPr lang="en-US" dirty="0"/>
                    </a:p>
                  </a:txBody>
                  <a:tcPr/>
                </a:tc>
                <a:tc>
                  <a:txBody>
                    <a:bodyPr/>
                    <a:lstStyle/>
                    <a:p>
                      <a:pPr algn="ctr"/>
                      <a:r>
                        <a:rPr lang="en-US" dirty="0" smtClean="0"/>
                        <a:t>1</a:t>
                      </a:r>
                      <a:endParaRPr lang="en-US" dirty="0"/>
                    </a:p>
                  </a:txBody>
                  <a:tcPr/>
                </a:tc>
              </a:tr>
              <a:tr h="363415">
                <a:tc>
                  <a:txBody>
                    <a:bodyPr/>
                    <a:lstStyle/>
                    <a:p>
                      <a:r>
                        <a:rPr lang="en-US" dirty="0" smtClean="0"/>
                        <a:t>Don’t Know | Refused</a:t>
                      </a:r>
                      <a:endParaRPr lang="en-US" dirty="0"/>
                    </a:p>
                  </a:txBody>
                  <a:tcPr/>
                </a:tc>
                <a:tc>
                  <a:txBody>
                    <a:bodyPr/>
                    <a:lstStyle/>
                    <a:p>
                      <a:pPr algn="ctr"/>
                      <a:r>
                        <a:rPr lang="en-US" dirty="0" smtClean="0"/>
                        <a:t>10</a:t>
                      </a:r>
                      <a:endParaRPr lang="en-US" dirty="0"/>
                    </a:p>
                  </a:txBody>
                  <a:tcPr/>
                </a:tc>
              </a:tr>
              <a:tr h="363415">
                <a:tc gridSpan="2">
                  <a:txBody>
                    <a:bodyPr/>
                    <a:lstStyle/>
                    <a:p>
                      <a:pPr algn="ctr"/>
                      <a:r>
                        <a:rPr lang="en-US" sz="1400" dirty="0" smtClean="0"/>
                        <a:t>Source: CQ</a:t>
                      </a:r>
                      <a:r>
                        <a:rPr lang="en-US" sz="1400" baseline="0" dirty="0" smtClean="0"/>
                        <a:t> Roll Call &amp; Pew Forum | January 3, 2013</a:t>
                      </a:r>
                      <a:endParaRPr lang="en-US" sz="1400" dirty="0"/>
                    </a:p>
                  </a:txBody>
                  <a:tcPr anchor="b"/>
                </a:tc>
                <a:tc hMerge="1">
                  <a:txBody>
                    <a:bodyPr/>
                    <a:lstStyle/>
                    <a:p>
                      <a:pPr algn="ctr"/>
                      <a:endParaRPr lang="en-US" dirty="0"/>
                    </a:p>
                  </a:txBody>
                  <a:tcPr/>
                </a:tc>
              </a:tr>
            </a:tbl>
          </a:graphicData>
        </a:graphic>
      </p:graphicFrame>
    </p:spTree>
    <p:extLst>
      <p:ext uri="{BB962C8B-B14F-4D97-AF65-F5344CB8AC3E}">
        <p14:creationId xmlns:p14="http://schemas.microsoft.com/office/powerpoint/2010/main" val="6941057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838200" y="3124200"/>
            <a:ext cx="7620000" cy="369332"/>
          </a:xfrm>
          <a:prstGeom prst="rect">
            <a:avLst/>
          </a:prstGeom>
        </p:spPr>
        <p:txBody>
          <a:bodyPr wrap="square">
            <a:spAutoFit/>
          </a:bodyPr>
          <a:lstStyle/>
          <a:p>
            <a:pPr algn="ctr"/>
            <a:r>
              <a:rPr lang="en-US" dirty="0">
                <a:latin typeface="Arial" panose="020B0604020202020204" pitchFamily="34" charset="0"/>
                <a:cs typeface="Arial" panose="020B0604020202020204" pitchFamily="34" charset="0"/>
                <a:hlinkClick r:id="rId2"/>
              </a:rPr>
              <a:t>https://</a:t>
            </a:r>
            <a:r>
              <a:rPr lang="en-US" dirty="0" smtClean="0">
                <a:latin typeface="Arial" panose="020B0604020202020204" pitchFamily="34" charset="0"/>
                <a:cs typeface="Arial" panose="020B0604020202020204" pitchFamily="34" charset="0"/>
                <a:hlinkClick r:id="rId2"/>
              </a:rPr>
              <a:t>www.youtube.com/watch?v=Sp6jpeDeQmE</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5" name="Rectangle 4"/>
          <p:cNvSpPr/>
          <p:nvPr/>
        </p:nvSpPr>
        <p:spPr>
          <a:xfrm>
            <a:off x="838200" y="1828800"/>
            <a:ext cx="7620000" cy="954107"/>
          </a:xfrm>
          <a:prstGeom prst="rect">
            <a:avLst/>
          </a:prstGeom>
        </p:spPr>
        <p:txBody>
          <a:bodyPr wrap="square">
            <a:spAutoFit/>
          </a:bodyPr>
          <a:lstStyle/>
          <a:p>
            <a:pPr algn="ctr"/>
            <a:r>
              <a:rPr lang="en-US" sz="3200" dirty="0" smtClean="0">
                <a:latin typeface="Arial" panose="020B0604020202020204" pitchFamily="34" charset="0"/>
                <a:cs typeface="Arial" panose="020B0604020202020204" pitchFamily="34" charset="0"/>
              </a:rPr>
              <a:t>Video Clip</a:t>
            </a:r>
          </a:p>
          <a:p>
            <a:pPr algn="ctr"/>
            <a:r>
              <a:rPr lang="en-US" sz="2400" i="1" dirty="0" smtClean="0">
                <a:latin typeface="Arial" panose="020B0604020202020204" pitchFamily="34" charset="0"/>
                <a:cs typeface="Arial" panose="020B0604020202020204" pitchFamily="34" charset="0"/>
              </a:rPr>
              <a:t>Click to view or copy URL to browser </a:t>
            </a:r>
            <a:endParaRPr lang="en-US"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8221969"/>
      </p:ext>
    </p:extLst>
  </p:cSld>
  <p:clrMapOvr>
    <a:masterClrMapping/>
  </p:clrMapOvr>
  <p:transition spd="slow">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Colonial America</a:t>
            </a:r>
            <a:endParaRPr lang="en-US" dirty="0"/>
          </a:p>
        </p:txBody>
      </p:sp>
      <p:sp>
        <p:nvSpPr>
          <p:cNvPr id="3" name="Content Placeholder 2"/>
          <p:cNvSpPr>
            <a:spLocks noGrp="1"/>
          </p:cNvSpPr>
          <p:nvPr>
            <p:ph idx="1"/>
          </p:nvPr>
        </p:nvSpPr>
        <p:spPr>
          <a:xfrm>
            <a:off x="609600" y="2438400"/>
            <a:ext cx="7924800" cy="4419600"/>
          </a:xfrm>
        </p:spPr>
        <p:txBody>
          <a:bodyPr>
            <a:noAutofit/>
          </a:bodyPr>
          <a:lstStyle/>
          <a:p>
            <a:r>
              <a:rPr lang="en-US" sz="2400" dirty="0">
                <a:latin typeface="Calibri" panose="020F0502020204030204" pitchFamily="34" charset="0"/>
              </a:rPr>
              <a:t>Muslim presence in America dates</a:t>
            </a:r>
            <a:br>
              <a:rPr lang="en-US" sz="2400" dirty="0">
                <a:latin typeface="Calibri" panose="020F0502020204030204" pitchFamily="34" charset="0"/>
              </a:rPr>
            </a:br>
            <a:r>
              <a:rPr lang="en-US" sz="2400" dirty="0">
                <a:latin typeface="Calibri" panose="020F0502020204030204" pitchFamily="34" charset="0"/>
              </a:rPr>
              <a:t>to its earliest days; some say, </a:t>
            </a:r>
            <a:r>
              <a:rPr lang="en-US" sz="2400" dirty="0" smtClean="0">
                <a:latin typeface="Calibri" panose="020F0502020204030204" pitchFamily="34" charset="0"/>
              </a:rPr>
              <a:t/>
            </a:r>
            <a:br>
              <a:rPr lang="en-US" sz="2400" dirty="0" smtClean="0">
                <a:latin typeface="Calibri" panose="020F0502020204030204" pitchFamily="34" charset="0"/>
              </a:rPr>
            </a:br>
            <a:r>
              <a:rPr lang="en-US" sz="2400" dirty="0" smtClean="0">
                <a:latin typeface="Calibri" panose="020F0502020204030204" pitchFamily="34" charset="0"/>
              </a:rPr>
              <a:t>it pre-dates </a:t>
            </a:r>
            <a:r>
              <a:rPr lang="en-US" sz="2400" dirty="0">
                <a:latin typeface="Calibri" panose="020F0502020204030204" pitchFamily="34" charset="0"/>
              </a:rPr>
              <a:t>Columbus in 1492</a:t>
            </a:r>
          </a:p>
          <a:p>
            <a:r>
              <a:rPr lang="en-US" sz="2400" dirty="0">
                <a:latin typeface="Calibri" panose="020F0502020204030204" pitchFamily="34" charset="0"/>
              </a:rPr>
              <a:t>It is likely that Muslims (Moors &amp; Turks)</a:t>
            </a:r>
            <a:br>
              <a:rPr lang="en-US" sz="2400" dirty="0">
                <a:latin typeface="Calibri" panose="020F0502020204030204" pitchFamily="34" charset="0"/>
              </a:rPr>
            </a:br>
            <a:r>
              <a:rPr lang="en-US" sz="2400" dirty="0">
                <a:latin typeface="Calibri" panose="020F0502020204030204" pitchFamily="34" charset="0"/>
              </a:rPr>
              <a:t>were brought to the Carolinas in </a:t>
            </a:r>
            <a:br>
              <a:rPr lang="en-US" sz="2400" dirty="0">
                <a:latin typeface="Calibri" panose="020F0502020204030204" pitchFamily="34" charset="0"/>
              </a:rPr>
            </a:br>
            <a:r>
              <a:rPr lang="en-US" sz="2400" dirty="0">
                <a:latin typeface="Calibri" panose="020F0502020204030204" pitchFamily="34" charset="0"/>
              </a:rPr>
              <a:t>pre-colonial days as slaves</a:t>
            </a:r>
          </a:p>
          <a:p>
            <a:r>
              <a:rPr lang="en-US" sz="2400" dirty="0">
                <a:latin typeface="Calibri" panose="020F0502020204030204" pitchFamily="34" charset="0"/>
              </a:rPr>
              <a:t>In 1776, John Adams published his “Thoughts on Government” in which he praised Mohammed as a </a:t>
            </a:r>
            <a:r>
              <a:rPr lang="en-US" sz="2400" dirty="0" smtClean="0">
                <a:latin typeface="Calibri" panose="020F0502020204030204" pitchFamily="34" charset="0"/>
              </a:rPr>
              <a:t/>
            </a:r>
            <a:br>
              <a:rPr lang="en-US" sz="2400" dirty="0" smtClean="0">
                <a:latin typeface="Calibri" panose="020F0502020204030204" pitchFamily="34" charset="0"/>
              </a:rPr>
            </a:br>
            <a:r>
              <a:rPr lang="en-US" sz="2400" dirty="0" smtClean="0">
                <a:latin typeface="Calibri" panose="020F0502020204030204" pitchFamily="34" charset="0"/>
              </a:rPr>
              <a:t>“</a:t>
            </a:r>
            <a:r>
              <a:rPr lang="en-US" sz="2400" dirty="0">
                <a:latin typeface="Calibri" panose="020F0502020204030204" pitchFamily="34" charset="0"/>
              </a:rPr>
              <a:t>sober inquirer after truth”</a:t>
            </a:r>
          </a:p>
          <a:p>
            <a:r>
              <a:rPr lang="en-US" sz="2400" dirty="0">
                <a:latin typeface="Calibri" panose="020F0502020204030204" pitchFamily="34" charset="0"/>
              </a:rPr>
              <a:t>In 1785, George Washington stated a willingness to hire “</a:t>
            </a:r>
            <a:r>
              <a:rPr lang="en-US" sz="2400" dirty="0" err="1">
                <a:latin typeface="Calibri" panose="020F0502020204030204" pitchFamily="34" charset="0"/>
              </a:rPr>
              <a:t>Mahometans</a:t>
            </a:r>
            <a:r>
              <a:rPr lang="en-US" sz="2400" dirty="0">
                <a:latin typeface="Calibri" panose="020F0502020204030204" pitchFamily="34" charset="0"/>
              </a:rPr>
              <a:t>” to work at Mount </a:t>
            </a:r>
            <a:r>
              <a:rPr lang="en-US" sz="2400" dirty="0" smtClean="0">
                <a:latin typeface="Calibri" panose="020F0502020204030204" pitchFamily="34" charset="0"/>
              </a:rPr>
              <a:t>Vernon</a:t>
            </a:r>
            <a:endParaRPr lang="en-US" sz="2400" dirty="0">
              <a:latin typeface="Calibri" panose="020F0502020204030204" pitchFamily="34" charset="0"/>
            </a:endParaRPr>
          </a:p>
        </p:txBody>
      </p:sp>
      <p:pic>
        <p:nvPicPr>
          <p:cNvPr id="7" name="Picture 2" descr="https://encrypted-tbn3.gstatic.com/images?q=tbn:ANd9GcQ8C4rCYpV1KO0o60_SxO5nnPV47CPs2I1maTrtj7jE6-ITWD9X8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5975" y="1752600"/>
            <a:ext cx="3095625"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85695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Colonial America</a:t>
            </a:r>
            <a:endParaRPr lang="en-US" dirty="0"/>
          </a:p>
        </p:txBody>
      </p:sp>
      <p:sp>
        <p:nvSpPr>
          <p:cNvPr id="3" name="Content Placeholder 2"/>
          <p:cNvSpPr>
            <a:spLocks noGrp="1"/>
          </p:cNvSpPr>
          <p:nvPr>
            <p:ph idx="1"/>
          </p:nvPr>
        </p:nvSpPr>
        <p:spPr>
          <a:xfrm>
            <a:off x="609600" y="2590800"/>
            <a:ext cx="7924800" cy="4419600"/>
          </a:xfrm>
        </p:spPr>
        <p:txBody>
          <a:bodyPr>
            <a:noAutofit/>
          </a:bodyPr>
          <a:lstStyle/>
          <a:p>
            <a:r>
              <a:rPr lang="en-US" sz="2400" dirty="0">
                <a:latin typeface="Calibri" panose="020F0502020204030204" pitchFamily="34" charset="0"/>
              </a:rPr>
              <a:t>In 1790, the South Carolina</a:t>
            </a:r>
            <a:br>
              <a:rPr lang="en-US" sz="2400" dirty="0">
                <a:latin typeface="Calibri" panose="020F0502020204030204" pitchFamily="34" charset="0"/>
              </a:rPr>
            </a:br>
            <a:r>
              <a:rPr lang="en-US" sz="2400" dirty="0">
                <a:latin typeface="Calibri" panose="020F0502020204030204" pitchFamily="34" charset="0"/>
              </a:rPr>
              <a:t>legislature passed a law granting</a:t>
            </a:r>
            <a:br>
              <a:rPr lang="en-US" sz="2400" dirty="0">
                <a:latin typeface="Calibri" panose="020F0502020204030204" pitchFamily="34" charset="0"/>
              </a:rPr>
            </a:br>
            <a:r>
              <a:rPr lang="en-US" sz="2400" dirty="0">
                <a:latin typeface="Calibri" panose="020F0502020204030204" pitchFamily="34" charset="0"/>
              </a:rPr>
              <a:t>special legal status to a group</a:t>
            </a:r>
            <a:br>
              <a:rPr lang="en-US" sz="2400" dirty="0">
                <a:latin typeface="Calibri" panose="020F0502020204030204" pitchFamily="34" charset="0"/>
              </a:rPr>
            </a:br>
            <a:r>
              <a:rPr lang="en-US" sz="2400" dirty="0">
                <a:latin typeface="Calibri" panose="020F0502020204030204" pitchFamily="34" charset="0"/>
              </a:rPr>
              <a:t>of </a:t>
            </a:r>
            <a:r>
              <a:rPr lang="en-US" sz="2400" dirty="0" err="1">
                <a:latin typeface="Calibri" panose="020F0502020204030204" pitchFamily="34" charset="0"/>
              </a:rPr>
              <a:t>Morroccans</a:t>
            </a:r>
            <a:r>
              <a:rPr lang="en-US" sz="2400" dirty="0">
                <a:latin typeface="Calibri" panose="020F0502020204030204" pitchFamily="34" charset="0"/>
              </a:rPr>
              <a:t> – </a:t>
            </a:r>
          </a:p>
          <a:p>
            <a:r>
              <a:rPr lang="en-US" sz="2400" dirty="0">
                <a:latin typeface="Calibri" panose="020F0502020204030204" pitchFamily="34" charset="0"/>
              </a:rPr>
              <a:t>“Moors Sundry Act of 1790”</a:t>
            </a:r>
          </a:p>
          <a:p>
            <a:pPr lvl="1"/>
            <a:r>
              <a:rPr lang="en-US" sz="2400" dirty="0">
                <a:latin typeface="Calibri" panose="020F0502020204030204" pitchFamily="34" charset="0"/>
              </a:rPr>
              <a:t>Moors recognized as “white” people</a:t>
            </a:r>
          </a:p>
          <a:p>
            <a:pPr lvl="1"/>
            <a:r>
              <a:rPr lang="en-US" sz="2400" dirty="0">
                <a:latin typeface="Calibri" panose="020F0502020204030204" pitchFamily="34" charset="0"/>
              </a:rPr>
              <a:t>Not subject to the laws governing blacks and slaves</a:t>
            </a:r>
          </a:p>
          <a:p>
            <a:pPr lvl="1"/>
            <a:r>
              <a:rPr lang="en-US" sz="2400" dirty="0">
                <a:latin typeface="Calibri" panose="020F0502020204030204" pitchFamily="34" charset="0"/>
              </a:rPr>
              <a:t>As “white” people, they were allowed to serve on jury duty</a:t>
            </a:r>
          </a:p>
          <a:p>
            <a:pPr marL="0" indent="0">
              <a:buNone/>
            </a:pPr>
            <a:endParaRPr lang="en-US" sz="2400" dirty="0">
              <a:latin typeface="Calibri" panose="020F0502020204030204" pitchFamily="34" charset="0"/>
            </a:endParaRPr>
          </a:p>
        </p:txBody>
      </p:sp>
      <p:pic>
        <p:nvPicPr>
          <p:cNvPr id="6" name="Picture 2" descr="http://upload.wikimedia.org/wikipedia/commons/e/e8/Fathers_of_the_Redempti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1539" y="1447800"/>
            <a:ext cx="3401461" cy="29204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092100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Barbary states</a:t>
            </a:r>
            <a:endParaRPr lang="en-US" dirty="0"/>
          </a:p>
        </p:txBody>
      </p:sp>
      <p:sp>
        <p:nvSpPr>
          <p:cNvPr id="3" name="Content Placeholder 2"/>
          <p:cNvSpPr>
            <a:spLocks noGrp="1"/>
          </p:cNvSpPr>
          <p:nvPr>
            <p:ph idx="1"/>
          </p:nvPr>
        </p:nvSpPr>
        <p:spPr>
          <a:xfrm>
            <a:off x="609600" y="1828800"/>
            <a:ext cx="5486400" cy="4419600"/>
          </a:xfrm>
        </p:spPr>
        <p:txBody>
          <a:bodyPr>
            <a:noAutofit/>
          </a:bodyPr>
          <a:lstStyle/>
          <a:p>
            <a:r>
              <a:rPr lang="en-US" sz="2400" dirty="0">
                <a:latin typeface="Calibri" panose="020F0502020204030204" pitchFamily="34" charset="0"/>
              </a:rPr>
              <a:t>In Colonial times, trade between</a:t>
            </a:r>
            <a:br>
              <a:rPr lang="en-US" sz="2400" dirty="0">
                <a:latin typeface="Calibri" panose="020F0502020204030204" pitchFamily="34" charset="0"/>
              </a:rPr>
            </a:br>
            <a:r>
              <a:rPr lang="en-US" sz="2400" dirty="0">
                <a:latin typeface="Calibri" panose="020F0502020204030204" pitchFamily="34" charset="0"/>
              </a:rPr>
              <a:t>America and the Middle East</a:t>
            </a:r>
            <a:br>
              <a:rPr lang="en-US" sz="2400" dirty="0">
                <a:latin typeface="Calibri" panose="020F0502020204030204" pitchFamily="34" charset="0"/>
              </a:rPr>
            </a:br>
            <a:r>
              <a:rPr lang="en-US" sz="2400" dirty="0">
                <a:latin typeface="Calibri" panose="020F0502020204030204" pitchFamily="34" charset="0"/>
              </a:rPr>
              <a:t>was protected by the British Navy</a:t>
            </a:r>
          </a:p>
          <a:p>
            <a:r>
              <a:rPr lang="en-US" sz="2400" dirty="0">
                <a:latin typeface="Calibri" panose="020F0502020204030204" pitchFamily="34" charset="0"/>
              </a:rPr>
              <a:t>During the Revolutionary War,</a:t>
            </a:r>
            <a:br>
              <a:rPr lang="en-US" sz="2400" dirty="0">
                <a:latin typeface="Calibri" panose="020F0502020204030204" pitchFamily="34" charset="0"/>
              </a:rPr>
            </a:br>
            <a:r>
              <a:rPr lang="en-US" sz="2400" dirty="0">
                <a:latin typeface="Calibri" panose="020F0502020204030204" pitchFamily="34" charset="0"/>
              </a:rPr>
              <a:t>trade was protected by the French Navy </a:t>
            </a:r>
          </a:p>
          <a:p>
            <a:r>
              <a:rPr lang="en-US" sz="2400" dirty="0">
                <a:latin typeface="Calibri" panose="020F0502020204030204" pitchFamily="34" charset="0"/>
              </a:rPr>
              <a:t>After the Revolutionary War, American trading ships were subject to pirates and demands of tribute</a:t>
            </a:r>
          </a:p>
          <a:p>
            <a:pPr marL="0" indent="0">
              <a:buNone/>
            </a:pPr>
            <a:endParaRPr lang="en-US" sz="2400" dirty="0">
              <a:latin typeface="Calibri" panose="020F0502020204030204" pitchFamily="34" charset="0"/>
            </a:endParaRPr>
          </a:p>
          <a:p>
            <a:pPr marL="0" indent="0">
              <a:buNone/>
            </a:pPr>
            <a:endParaRPr lang="en-US" sz="2400" dirty="0">
              <a:latin typeface="Calibri" panose="020F0502020204030204" pitchFamily="34" charset="0"/>
            </a:endParaRPr>
          </a:p>
        </p:txBody>
      </p:sp>
      <p:pic>
        <p:nvPicPr>
          <p:cNvPr id="7" name="Picture 2" descr="http://1.bp.blogspot.com/-YiOhRSp_F9s/UFZotB4IVmI/AAAAAAAAEao/8UQITbpRmdw/s320/BainbridgeTribu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8010" y="1765637"/>
            <a:ext cx="2883590" cy="3720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065761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1524000" y="685800"/>
            <a:ext cx="7178040" cy="1293028"/>
          </a:xfrm>
        </p:spPr>
        <p:txBody>
          <a:bodyPr anchor="t"/>
          <a:lstStyle/>
          <a:p>
            <a:r>
              <a:rPr lang="en-US" dirty="0" smtClean="0"/>
              <a:t>Barbary states</a:t>
            </a:r>
            <a:endParaRPr lang="en-US" dirty="0"/>
          </a:p>
        </p:txBody>
      </p:sp>
      <p:pic>
        <p:nvPicPr>
          <p:cNvPr id="3074" name="Picture 2" descr="http://www.reformation.org/en-barbary-sta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00200"/>
            <a:ext cx="8382000" cy="4691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036836"/>
      </p:ext>
    </p:extLst>
  </p:cSld>
  <p:clrMapOvr>
    <a:masterClrMapping/>
  </p:clrMapOvr>
  <p:transition spd="slow">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Barbary states</a:t>
            </a:r>
            <a:endParaRPr lang="en-US" dirty="0"/>
          </a:p>
        </p:txBody>
      </p:sp>
      <p:pic>
        <p:nvPicPr>
          <p:cNvPr id="7" name="Picture 2" descr="http://1.bp.blogspot.com/-YiOhRSp_F9s/UFZotB4IVmI/AAAAAAAAEao/8UQITbpRmdw/s320/BainbridgeTribu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8010" y="1765637"/>
            <a:ext cx="2883590" cy="3720763"/>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609600" y="1981200"/>
            <a:ext cx="5056450" cy="33528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fontAlgn="auto">
              <a:spcAft>
                <a:spcPts val="0"/>
              </a:spcAft>
            </a:pPr>
            <a:r>
              <a:rPr lang="en-US" sz="2400" dirty="0" smtClean="0">
                <a:latin typeface="Calibri" panose="020F0502020204030204" pitchFamily="34" charset="0"/>
              </a:rPr>
              <a:t>Threat to the new USA:</a:t>
            </a:r>
          </a:p>
          <a:p>
            <a:pPr lvl="1" fontAlgn="auto">
              <a:spcAft>
                <a:spcPts val="0"/>
              </a:spcAft>
              <a:buFont typeface="Courier New" panose="02070309020205020404" pitchFamily="49" charset="0"/>
              <a:buChar char="o"/>
            </a:pPr>
            <a:r>
              <a:rPr lang="en-US" sz="2400" dirty="0" smtClean="0">
                <a:latin typeface="Calibri" panose="020F0502020204030204" pitchFamily="34" charset="0"/>
              </a:rPr>
              <a:t>Pirates</a:t>
            </a:r>
          </a:p>
          <a:p>
            <a:pPr lvl="1" fontAlgn="auto">
              <a:spcAft>
                <a:spcPts val="0"/>
              </a:spcAft>
              <a:buFont typeface="Courier New" panose="02070309020205020404" pitchFamily="49" charset="0"/>
              <a:buChar char="o"/>
            </a:pPr>
            <a:r>
              <a:rPr lang="en-US" sz="2400" dirty="0" smtClean="0">
                <a:latin typeface="Calibri" panose="020F0502020204030204" pitchFamily="34" charset="0"/>
              </a:rPr>
              <a:t>Kidnapping of sailors &amp; missionaries</a:t>
            </a:r>
          </a:p>
          <a:p>
            <a:pPr lvl="1" fontAlgn="auto">
              <a:spcAft>
                <a:spcPts val="0"/>
              </a:spcAft>
              <a:buFont typeface="Courier New" panose="02070309020205020404" pitchFamily="49" charset="0"/>
              <a:buChar char="o"/>
            </a:pPr>
            <a:r>
              <a:rPr lang="en-US" sz="2400" dirty="0" smtClean="0">
                <a:latin typeface="Calibri" panose="020F0502020204030204" pitchFamily="34" charset="0"/>
              </a:rPr>
              <a:t>Demands for bribes &amp; tribute</a:t>
            </a:r>
          </a:p>
          <a:p>
            <a:pPr lvl="1" fontAlgn="auto">
              <a:spcAft>
                <a:spcPts val="0"/>
              </a:spcAft>
              <a:buFont typeface="Courier New" panose="02070309020205020404" pitchFamily="49" charset="0"/>
              <a:buChar char="o"/>
            </a:pPr>
            <a:r>
              <a:rPr lang="en-US" sz="2400" dirty="0" smtClean="0">
                <a:latin typeface="Calibri" panose="020F0502020204030204" pitchFamily="34" charset="0"/>
              </a:rPr>
              <a:t>Forced conversion to Islam</a:t>
            </a:r>
          </a:p>
          <a:p>
            <a:pPr lvl="1" fontAlgn="auto">
              <a:spcAft>
                <a:spcPts val="0"/>
              </a:spcAft>
              <a:buFont typeface="Courier New" panose="02070309020205020404" pitchFamily="49" charset="0"/>
              <a:buChar char="o"/>
            </a:pPr>
            <a:r>
              <a:rPr lang="en-US" sz="2400" dirty="0" smtClean="0">
                <a:latin typeface="Calibri" panose="020F0502020204030204" pitchFamily="34" charset="0"/>
              </a:rPr>
              <a:t>Raised questions about the viability of the new country</a:t>
            </a:r>
            <a:endParaRPr lang="en-US" sz="2800" dirty="0" smtClean="0">
              <a:latin typeface="Calibri" panose="020F0502020204030204" pitchFamily="34" charset="0"/>
            </a:endParaRPr>
          </a:p>
          <a:p>
            <a:pPr marL="0" indent="0" fontAlgn="auto">
              <a:spcAft>
                <a:spcPts val="0"/>
              </a:spcAft>
              <a:buFont typeface="Arial" panose="020B0604020202020204" pitchFamily="34" charset="0"/>
              <a:buNone/>
            </a:pPr>
            <a:endParaRPr lang="en-US" sz="2800" dirty="0">
              <a:latin typeface="Calibri" panose="020F0502020204030204" pitchFamily="34" charset="0"/>
            </a:endParaRPr>
          </a:p>
        </p:txBody>
      </p:sp>
    </p:spTree>
    <p:extLst>
      <p:ext uri="{BB962C8B-B14F-4D97-AF65-F5344CB8AC3E}">
        <p14:creationId xmlns:p14="http://schemas.microsoft.com/office/powerpoint/2010/main" val="215638148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wipe(left)">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left)">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wipe(left)">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wipe(left)">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wipe(left)">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historymartinez.files.wordpress.com/2013/06/barbary-coast-pira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475" y="1476374"/>
            <a:ext cx="3810000" cy="286702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upload.wikimedia.org/wikipedia/commons/thumb/1/12/Decatur_Boarding_the_Tripolitan_Gunboat.jpg/1280px-Decatur_Boarding_the_Tripolitan_Gunboa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79014" y="685800"/>
            <a:ext cx="4283986" cy="31337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flaglerlive.com/wp-content/uploads/barbar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475" y="3581400"/>
            <a:ext cx="4407811" cy="3051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67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Horizontal)">
                                      <p:cBhvr>
                                        <p:cTn id="7" dur="500"/>
                                        <p:tgtEl>
                                          <p:spTgt spid="9"/>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outHorizontal)">
                                      <p:cBhvr>
                                        <p:cTn id="11" dur="500"/>
                                        <p:tgtEl>
                                          <p:spTgt spid="10"/>
                                        </p:tgtEl>
                                      </p:cBhvr>
                                    </p:animEffect>
                                  </p:childTnLst>
                                </p:cTn>
                              </p:par>
                            </p:childTnLst>
                          </p:cTn>
                        </p:par>
                        <p:par>
                          <p:cTn id="12" fill="hold">
                            <p:stCondLst>
                              <p:cond delay="1000"/>
                            </p:stCondLst>
                            <p:childTnLst>
                              <p:par>
                                <p:cTn id="13" presetID="16" presetClass="entr" presetSubtype="4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outHorizontal)">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760" y="840572"/>
            <a:ext cx="7711440" cy="1293028"/>
          </a:xfrm>
        </p:spPr>
        <p:txBody>
          <a:bodyPr anchor="t"/>
          <a:lstStyle/>
          <a:p>
            <a:r>
              <a:rPr lang="en-US" dirty="0" smtClean="0"/>
              <a:t>Treaty of Morocco (1786)</a:t>
            </a:r>
            <a:endParaRPr lang="en-US" dirty="0"/>
          </a:p>
        </p:txBody>
      </p:sp>
      <p:sp>
        <p:nvSpPr>
          <p:cNvPr id="3" name="Content Placeholder 2"/>
          <p:cNvSpPr>
            <a:spLocks noGrp="1"/>
          </p:cNvSpPr>
          <p:nvPr>
            <p:ph idx="1"/>
          </p:nvPr>
        </p:nvSpPr>
        <p:spPr>
          <a:xfrm>
            <a:off x="609600" y="1752600"/>
            <a:ext cx="8305800" cy="4800600"/>
          </a:xfrm>
        </p:spPr>
        <p:txBody>
          <a:bodyPr>
            <a:noAutofit/>
          </a:bodyPr>
          <a:lstStyle/>
          <a:p>
            <a:r>
              <a:rPr lang="en-US" sz="2400" dirty="0" smtClean="0">
                <a:latin typeface="Calibri" panose="020F0502020204030204" pitchFamily="34" charset="0"/>
              </a:rPr>
              <a:t>Morocco was the first nation to recognize the United States as a new nation in 1777</a:t>
            </a:r>
          </a:p>
          <a:p>
            <a:r>
              <a:rPr lang="en-US" sz="2400" dirty="0" smtClean="0">
                <a:latin typeface="Calibri" panose="020F0502020204030204" pitchFamily="34" charset="0"/>
              </a:rPr>
              <a:t>On December 20, 1777, the Sultan of Morocco declared that the U.S. ships would be under protection of the sultanate and would enjoy protection</a:t>
            </a:r>
          </a:p>
          <a:p>
            <a:r>
              <a:rPr lang="en-US" sz="2400" dirty="0" smtClean="0">
                <a:latin typeface="Calibri" panose="020F0502020204030204" pitchFamily="34" charset="0"/>
              </a:rPr>
              <a:t>The United States paid “tribute” for </a:t>
            </a:r>
            <a:br>
              <a:rPr lang="en-US" sz="2400" dirty="0" smtClean="0">
                <a:latin typeface="Calibri" panose="020F0502020204030204" pitchFamily="34" charset="0"/>
              </a:rPr>
            </a:br>
            <a:r>
              <a:rPr lang="en-US" sz="2400" dirty="0" smtClean="0">
                <a:latin typeface="Calibri" panose="020F0502020204030204" pitchFamily="34" charset="0"/>
              </a:rPr>
              <a:t>this protection</a:t>
            </a:r>
          </a:p>
          <a:p>
            <a:r>
              <a:rPr lang="en-US" sz="2400" dirty="0" smtClean="0">
                <a:latin typeface="Calibri" panose="020F0502020204030204" pitchFamily="34" charset="0"/>
              </a:rPr>
              <a:t>A treaty of friendship was signed </a:t>
            </a:r>
            <a:br>
              <a:rPr lang="en-US" sz="2400" dirty="0" smtClean="0">
                <a:latin typeface="Calibri" panose="020F0502020204030204" pitchFamily="34" charset="0"/>
              </a:rPr>
            </a:br>
            <a:r>
              <a:rPr lang="en-US" sz="2400" dirty="0" smtClean="0">
                <a:latin typeface="Calibri" panose="020F0502020204030204" pitchFamily="34" charset="0"/>
              </a:rPr>
              <a:t>between the U.S. and Morocco in 1786 </a:t>
            </a:r>
            <a:br>
              <a:rPr lang="en-US" sz="2400" dirty="0" smtClean="0">
                <a:latin typeface="Calibri" panose="020F0502020204030204" pitchFamily="34" charset="0"/>
              </a:rPr>
            </a:br>
            <a:r>
              <a:rPr lang="en-US" sz="2400" dirty="0" smtClean="0">
                <a:latin typeface="Calibri" panose="020F0502020204030204" pitchFamily="34" charset="0"/>
              </a:rPr>
              <a:t>to seal the friendship</a:t>
            </a:r>
          </a:p>
        </p:txBody>
      </p:sp>
      <p:pic>
        <p:nvPicPr>
          <p:cNvPr id="2050" name="Picture 2" descr="http://upload.wikimedia.org/wikipedia/commons/thumb/0/07/Ferdinand-Victor-Eug%C3%A8ne_DELACROIX_-_Moulay_Abd-er-Rahman%2C_sultan_du_Maroc%2C_sortant_de_son_palais_de_Meknes%2C_entour%C3%A9_de_sa_garde_et_de_ses_principaux_officiers._-_Mus%C3%A9e_des_Augustins_-_2004_1_99.jpg/800px-thumbnai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78948" y="3429000"/>
            <a:ext cx="2872895" cy="3257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76195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760" y="840572"/>
            <a:ext cx="7711440" cy="1293028"/>
          </a:xfrm>
        </p:spPr>
        <p:txBody>
          <a:bodyPr anchor="t"/>
          <a:lstStyle/>
          <a:p>
            <a:r>
              <a:rPr lang="en-US" dirty="0" smtClean="0"/>
              <a:t>Treaty of Morocco (1786)</a:t>
            </a:r>
            <a:endParaRPr lang="en-US" dirty="0"/>
          </a:p>
        </p:txBody>
      </p:sp>
      <p:sp>
        <p:nvSpPr>
          <p:cNvPr id="3" name="Content Placeholder 2"/>
          <p:cNvSpPr>
            <a:spLocks noGrp="1"/>
          </p:cNvSpPr>
          <p:nvPr>
            <p:ph idx="1"/>
          </p:nvPr>
        </p:nvSpPr>
        <p:spPr>
          <a:xfrm>
            <a:off x="609600" y="1752600"/>
            <a:ext cx="8305800" cy="4800600"/>
          </a:xfrm>
        </p:spPr>
        <p:txBody>
          <a:bodyPr>
            <a:noAutofit/>
          </a:bodyPr>
          <a:lstStyle/>
          <a:p>
            <a:r>
              <a:rPr lang="en-US" sz="2400" dirty="0">
                <a:latin typeface="Calibri" panose="020F0502020204030204" pitchFamily="34" charset="0"/>
              </a:rPr>
              <a:t>Treaty of Peace, Friendship and Ship-signals (1786)</a:t>
            </a:r>
          </a:p>
          <a:p>
            <a:r>
              <a:rPr lang="en-US" sz="2400" dirty="0">
                <a:latin typeface="Calibri" panose="020F0502020204030204" pitchFamily="34" charset="0"/>
              </a:rPr>
              <a:t>Showed need for U.S. Constitution – Article One, Section Eight [Enumerated Powers of Congress] (1789)</a:t>
            </a:r>
          </a:p>
          <a:p>
            <a:pPr lvl="1">
              <a:buFont typeface="Wingdings" panose="05000000000000000000" pitchFamily="2" charset="2"/>
              <a:buChar char="Ø"/>
            </a:pPr>
            <a:r>
              <a:rPr lang="en-US" sz="2400" dirty="0">
                <a:latin typeface="Calibri" panose="020F0502020204030204" pitchFamily="34" charset="0"/>
              </a:rPr>
              <a:t>To define and punish Piracies and Felonies committed on the high Seas, and Offenses against the Law of Nations;</a:t>
            </a:r>
          </a:p>
          <a:p>
            <a:pPr lvl="1">
              <a:buFont typeface="Wingdings" panose="05000000000000000000" pitchFamily="2" charset="2"/>
              <a:buChar char="Ø"/>
            </a:pPr>
            <a:r>
              <a:rPr lang="en-US" sz="2400" dirty="0">
                <a:latin typeface="Calibri" panose="020F0502020204030204" pitchFamily="34" charset="0"/>
              </a:rPr>
              <a:t>To declare War, grant Letters of Marque and Reprisal, and make Rules concerning Captures on Land and Water;</a:t>
            </a:r>
          </a:p>
          <a:p>
            <a:pPr lvl="1">
              <a:buFont typeface="Wingdings" panose="05000000000000000000" pitchFamily="2" charset="2"/>
              <a:buChar char="Ø"/>
            </a:pPr>
            <a:r>
              <a:rPr lang="en-US" sz="2400" dirty="0">
                <a:latin typeface="Calibri" panose="020F0502020204030204" pitchFamily="34" charset="0"/>
              </a:rPr>
              <a:t>To raise and support Armies, but no Appropriation of Money to that Use shall be for a longer Term than two Years;</a:t>
            </a:r>
          </a:p>
          <a:p>
            <a:pPr lvl="1">
              <a:buFont typeface="Wingdings" panose="05000000000000000000" pitchFamily="2" charset="2"/>
              <a:buChar char="Ø"/>
            </a:pPr>
            <a:r>
              <a:rPr lang="en-US" sz="2400" dirty="0">
                <a:latin typeface="Calibri" panose="020F0502020204030204" pitchFamily="34" charset="0"/>
              </a:rPr>
              <a:t>To provide and maintain a Navy</a:t>
            </a:r>
            <a:r>
              <a:rPr lang="en-US" sz="2400" dirty="0" smtClean="0">
                <a:latin typeface="Calibri" panose="020F0502020204030204" pitchFamily="34" charset="0"/>
              </a:rPr>
              <a:t>;</a:t>
            </a:r>
          </a:p>
          <a:p>
            <a:r>
              <a:rPr lang="en-US" sz="2400" dirty="0" smtClean="0">
                <a:latin typeface="Calibri" panose="020F0502020204030204" pitchFamily="34" charset="0"/>
              </a:rPr>
              <a:t>Led to the creation of the U.S. Navy (1794)</a:t>
            </a:r>
            <a:endParaRPr lang="en-US" sz="2400" dirty="0">
              <a:latin typeface="Calibri" panose="020F0502020204030204" pitchFamily="34" charset="0"/>
            </a:endParaRPr>
          </a:p>
        </p:txBody>
      </p:sp>
    </p:spTree>
    <p:extLst>
      <p:ext uri="{BB962C8B-B14F-4D97-AF65-F5344CB8AC3E}">
        <p14:creationId xmlns:p14="http://schemas.microsoft.com/office/powerpoint/2010/main" val="300198944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left)">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760" y="840572"/>
            <a:ext cx="7711440" cy="1293028"/>
          </a:xfrm>
        </p:spPr>
        <p:txBody>
          <a:bodyPr anchor="t"/>
          <a:lstStyle/>
          <a:p>
            <a:r>
              <a:rPr lang="en-US" dirty="0" smtClean="0"/>
              <a:t>Treaty of Morocco (1786)</a:t>
            </a:r>
            <a:endParaRPr lang="en-US" dirty="0"/>
          </a:p>
        </p:txBody>
      </p:sp>
      <p:pic>
        <p:nvPicPr>
          <p:cNvPr id="6" name="Picture 8" descr="http://clockofdestiny.com/m-a_files/image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2740" y="1828800"/>
            <a:ext cx="3866460" cy="4337685"/>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p:cNvSpPr>
            <a:spLocks noGrp="1"/>
          </p:cNvSpPr>
          <p:nvPr>
            <p:ph idx="1"/>
          </p:nvPr>
        </p:nvSpPr>
        <p:spPr>
          <a:xfrm>
            <a:off x="609600" y="1828800"/>
            <a:ext cx="4191000" cy="4800600"/>
          </a:xfrm>
        </p:spPr>
        <p:txBody>
          <a:bodyPr>
            <a:noAutofit/>
          </a:bodyPr>
          <a:lstStyle/>
          <a:p>
            <a:r>
              <a:rPr lang="en-US" sz="2400" dirty="0" smtClean="0">
                <a:latin typeface="Calibri" panose="020F0502020204030204" pitchFamily="34" charset="0"/>
              </a:rPr>
              <a:t>The official seal on the treaty</a:t>
            </a:r>
          </a:p>
          <a:p>
            <a:r>
              <a:rPr lang="en-US" sz="2400" dirty="0" smtClean="0">
                <a:latin typeface="Calibri" panose="020F0502020204030204" pitchFamily="34" charset="0"/>
              </a:rPr>
              <a:t>Signed by Thomas Jefferson &amp;</a:t>
            </a:r>
            <a:br>
              <a:rPr lang="en-US" sz="2400" dirty="0" smtClean="0">
                <a:latin typeface="Calibri" panose="020F0502020204030204" pitchFamily="34" charset="0"/>
              </a:rPr>
            </a:br>
            <a:r>
              <a:rPr lang="en-US" sz="2400" dirty="0" smtClean="0">
                <a:latin typeface="Calibri" panose="020F0502020204030204" pitchFamily="34" charset="0"/>
              </a:rPr>
              <a:t>John Adams</a:t>
            </a:r>
          </a:p>
          <a:p>
            <a:endParaRPr lang="en-US" sz="2400" dirty="0" smtClean="0">
              <a:latin typeface="Calibri" panose="020F0502020204030204" pitchFamily="34" charset="0"/>
            </a:endParaRPr>
          </a:p>
        </p:txBody>
      </p:sp>
    </p:spTree>
    <p:extLst>
      <p:ext uri="{BB962C8B-B14F-4D97-AF65-F5344CB8AC3E}">
        <p14:creationId xmlns:p14="http://schemas.microsoft.com/office/powerpoint/2010/main" val="260027737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wipe(left)">
                                      <p:cBhvr>
                                        <p:cTn id="10"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760" y="840572"/>
            <a:ext cx="7711440" cy="1293028"/>
          </a:xfrm>
        </p:spPr>
        <p:txBody>
          <a:bodyPr anchor="t"/>
          <a:lstStyle/>
          <a:p>
            <a:r>
              <a:rPr lang="en-US" dirty="0" smtClean="0"/>
              <a:t>Treaty of Morocco (1786)</a:t>
            </a:r>
            <a:endParaRPr lang="en-US" dirty="0"/>
          </a:p>
        </p:txBody>
      </p:sp>
      <p:sp>
        <p:nvSpPr>
          <p:cNvPr id="5" name="Rectangle 2"/>
          <p:cNvSpPr>
            <a:spLocks noChangeArrowheads="1"/>
          </p:cNvSpPr>
          <p:nvPr/>
        </p:nvSpPr>
        <p:spPr bwMode="auto">
          <a:xfrm>
            <a:off x="263980" y="1721108"/>
            <a:ext cx="8575220" cy="4955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smtClean="0">
                <a:ln>
                  <a:noFill/>
                </a:ln>
                <a:solidFill>
                  <a:schemeClr val="tx1"/>
                </a:solidFill>
                <a:effectLst/>
                <a:latin typeface="Calibri" panose="020F0502020204030204" pitchFamily="34" charset="0"/>
              </a:rPr>
              <a:t>In the name of God, the Compassionate, the Merciful, and there is no might nor power but in God, the Great, the High.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smtClean="0">
                <a:ln>
                  <a:noFill/>
                </a:ln>
                <a:solidFill>
                  <a:schemeClr val="tx1"/>
                </a:solidFill>
                <a:effectLst/>
                <a:latin typeface="Calibri" panose="020F0502020204030204" pitchFamily="34" charset="0"/>
              </a:rPr>
              <a:t>From the servant of God, </a:t>
            </a:r>
            <a:r>
              <a:rPr kumimoji="0" lang="en-US" altLang="en-US" sz="2200" b="0" i="0" u="none" strike="noStrike" cap="none" normalizeH="0" baseline="0" dirty="0" err="1" smtClean="0">
                <a:ln>
                  <a:noFill/>
                </a:ln>
                <a:solidFill>
                  <a:schemeClr val="tx1"/>
                </a:solidFill>
                <a:effectLst/>
                <a:latin typeface="Calibri" panose="020F0502020204030204" pitchFamily="34" charset="0"/>
              </a:rPr>
              <a:t>Muhammed</a:t>
            </a:r>
            <a:r>
              <a:rPr kumimoji="0" lang="en-US" altLang="en-US" sz="2200" b="0" i="0" u="none" strike="noStrike" cap="none" normalizeH="0" baseline="0" dirty="0" smtClean="0">
                <a:ln>
                  <a:noFill/>
                </a:ln>
                <a:solidFill>
                  <a:schemeClr val="tx1"/>
                </a:solidFill>
                <a:effectLst/>
                <a:latin typeface="Calibri" panose="020F0502020204030204" pitchFamily="34" charset="0"/>
              </a:rPr>
              <a:t>, son of Abdallah, may God bestow His favor upon him. Amen!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smtClean="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smtClean="0">
                <a:ln>
                  <a:noFill/>
                </a:ln>
                <a:solidFill>
                  <a:schemeClr val="tx1"/>
                </a:solidFill>
                <a:effectLst/>
                <a:latin typeface="Calibri" panose="020F0502020204030204" pitchFamily="34" charset="0"/>
              </a:rPr>
              <a:t>[Seal]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dirty="0" smtClean="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200" b="0" i="0" u="none" strike="noStrike" cap="none" normalizeH="0" baseline="0" dirty="0" smtClean="0">
                <a:ln>
                  <a:noFill/>
                </a:ln>
                <a:solidFill>
                  <a:schemeClr val="tx1"/>
                </a:solidFill>
                <a:effectLst/>
                <a:latin typeface="Calibri" panose="020F0502020204030204" pitchFamily="34" charset="0"/>
              </a:rPr>
              <a:t>To the Great One of the American States, the President. Peace be on those who follow the right guidance! To come to the point: Your letter has reached us and also have reached us the articles of the Treaty of Peace which you have sent us, and we are with you on terms of complete truce and peace. We have now written what you wanted us to write to Tunis and Tripoli, and all that you have asked from us shall be fulfilled if God please. Greetings! Written in the middle in [the month </a:t>
            </a:r>
            <a:r>
              <a:rPr kumimoji="0" lang="en-US" altLang="en-US" sz="2200" b="0" i="0" u="none" strike="noStrike" cap="none" normalizeH="0" baseline="0" dirty="0" err="1" smtClean="0">
                <a:ln>
                  <a:noFill/>
                </a:ln>
                <a:solidFill>
                  <a:schemeClr val="tx1"/>
                </a:solidFill>
                <a:effectLst/>
                <a:latin typeface="Calibri" panose="020F0502020204030204" pitchFamily="34" charset="0"/>
              </a:rPr>
              <a:t>Dhu</a:t>
            </a:r>
            <a:r>
              <a:rPr kumimoji="0" lang="en-US" altLang="en-US" sz="2200" b="0" i="0" u="none" strike="noStrike" cap="none" normalizeH="0" baseline="0" dirty="0" smtClean="0">
                <a:ln>
                  <a:noFill/>
                </a:ln>
                <a:solidFill>
                  <a:schemeClr val="tx1"/>
                </a:solidFill>
                <a:effectLst/>
                <a:latin typeface="Calibri" panose="020F0502020204030204" pitchFamily="34" charset="0"/>
              </a:rPr>
              <a:t>] al-</a:t>
            </a:r>
            <a:r>
              <a:rPr kumimoji="0" lang="en-US" altLang="en-US" sz="2200" b="0" i="0" u="none" strike="noStrike" cap="none" normalizeH="0" baseline="0" dirty="0" err="1" smtClean="0">
                <a:ln>
                  <a:noFill/>
                </a:ln>
                <a:solidFill>
                  <a:schemeClr val="tx1"/>
                </a:solidFill>
                <a:effectLst/>
                <a:latin typeface="Calibri" panose="020F0502020204030204" pitchFamily="34" charset="0"/>
              </a:rPr>
              <a:t>Qa'dah</a:t>
            </a:r>
            <a:r>
              <a:rPr kumimoji="0" lang="en-US" altLang="en-US" sz="2200" b="0" i="0" u="none" strike="noStrike" cap="none" normalizeH="0" baseline="0" dirty="0" smtClean="0">
                <a:ln>
                  <a:noFill/>
                </a:ln>
                <a:solidFill>
                  <a:schemeClr val="tx1"/>
                </a:solidFill>
                <a:effectLst/>
                <a:latin typeface="Calibri" panose="020F0502020204030204" pitchFamily="34" charset="0"/>
              </a:rPr>
              <a:t> [</a:t>
            </a:r>
            <a:r>
              <a:rPr kumimoji="0" lang="en-US" altLang="en-US" sz="2200" b="0" i="0" u="none" strike="noStrike" cap="none" normalizeH="0" baseline="0" dirty="0" err="1" smtClean="0">
                <a:ln>
                  <a:noFill/>
                </a:ln>
                <a:solidFill>
                  <a:schemeClr val="tx1"/>
                </a:solidFill>
                <a:effectLst/>
                <a:latin typeface="Calibri" panose="020F0502020204030204" pitchFamily="34" charset="0"/>
              </a:rPr>
              <a:t>Zu'lkadah</a:t>
            </a:r>
            <a:r>
              <a:rPr kumimoji="0" lang="en-US" altLang="en-US" sz="2200" b="0" i="0" u="none" strike="noStrike" cap="none" normalizeH="0" baseline="0" dirty="0" smtClean="0">
                <a:ln>
                  <a:noFill/>
                </a:ln>
                <a:solidFill>
                  <a:schemeClr val="tx1"/>
                </a:solidFill>
                <a:effectLst/>
                <a:latin typeface="Calibri" panose="020F0502020204030204" pitchFamily="34" charset="0"/>
              </a:rPr>
              <a:t>] of the year two and two hundred and thousand 1202. </a:t>
            </a:r>
          </a:p>
        </p:txBody>
      </p:sp>
    </p:spTree>
    <p:extLst>
      <p:ext uri="{BB962C8B-B14F-4D97-AF65-F5344CB8AC3E}">
        <p14:creationId xmlns:p14="http://schemas.microsoft.com/office/powerpoint/2010/main" val="2360339716"/>
      </p:ext>
    </p:extLst>
  </p:cSld>
  <p:clrMapOvr>
    <a:masterClrMapping/>
  </p:clrMapOvr>
  <p:transition spd="slow">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760" y="840572"/>
            <a:ext cx="7711440" cy="1293028"/>
          </a:xfrm>
        </p:spPr>
        <p:txBody>
          <a:bodyPr anchor="t"/>
          <a:lstStyle/>
          <a:p>
            <a:r>
              <a:rPr lang="en-US" dirty="0" smtClean="0"/>
              <a:t>Treaty of Morocco (1786)</a:t>
            </a:r>
            <a:endParaRPr lang="en-US" dirty="0"/>
          </a:p>
        </p:txBody>
      </p:sp>
      <p:sp>
        <p:nvSpPr>
          <p:cNvPr id="4" name="Rectangle 2"/>
          <p:cNvSpPr>
            <a:spLocks noChangeArrowheads="1"/>
          </p:cNvSpPr>
          <p:nvPr/>
        </p:nvSpPr>
        <p:spPr bwMode="auto">
          <a:xfrm>
            <a:off x="381000" y="1599486"/>
            <a:ext cx="6096000"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chemeClr val="tx1"/>
                </a:solidFill>
                <a:effectLst/>
                <a:latin typeface="Calibri" panose="020F0502020204030204" pitchFamily="34" charset="0"/>
              </a:rPr>
              <a:t>Placing the seal at the head of the letter denotes great superiority in rank of the writer in comparison with that of the person to whom the letter is addressed.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chemeClr val="tx1"/>
                </a:solidFill>
                <a:effectLst/>
                <a:latin typeface="Calibri" panose="020F0502020204030204" pitchFamily="34" charset="0"/>
              </a:rPr>
              <a:t>"The Great One of . . ." is the title by which infidel rulers are addressed in letters from the Prophet. The greeting formula, " Peace be on those who follow the right guidance," is the classical one to be addressed to unbelievers, implying that they are not worth greeting.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latin typeface="Calibri" panose="020F0502020204030204" pitchFamily="34" charset="0"/>
            </a:endParaRPr>
          </a:p>
        </p:txBody>
      </p:sp>
      <p:pic>
        <p:nvPicPr>
          <p:cNvPr id="6" name="Picture 8" descr="http://clockofdestiny.com/m-a_files/image0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0" y="3352800"/>
            <a:ext cx="2575942" cy="2889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408346"/>
      </p:ext>
    </p:extLst>
  </p:cSld>
  <p:clrMapOvr>
    <a:masterClrMapping/>
  </p:clrMapOvr>
  <p:transition spd="slow">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Treaty of Tripoli (1797)</a:t>
            </a:r>
            <a:endParaRPr lang="en-US" dirty="0"/>
          </a:p>
        </p:txBody>
      </p:sp>
      <p:sp>
        <p:nvSpPr>
          <p:cNvPr id="3" name="Content Placeholder 2"/>
          <p:cNvSpPr>
            <a:spLocks noGrp="1"/>
          </p:cNvSpPr>
          <p:nvPr>
            <p:ph idx="1"/>
          </p:nvPr>
        </p:nvSpPr>
        <p:spPr>
          <a:xfrm>
            <a:off x="609600" y="1600200"/>
            <a:ext cx="4572000" cy="4419600"/>
          </a:xfrm>
        </p:spPr>
        <p:txBody>
          <a:bodyPr>
            <a:normAutofit/>
          </a:bodyPr>
          <a:lstStyle/>
          <a:p>
            <a:r>
              <a:rPr lang="en-US" sz="2800" dirty="0">
                <a:latin typeface="Calibri" panose="020F0502020204030204" pitchFamily="34" charset="0"/>
              </a:rPr>
              <a:t>Treaty of Peace and Friendship between the United States of America and the </a:t>
            </a:r>
            <a:r>
              <a:rPr lang="en-US" sz="2800" dirty="0" err="1">
                <a:latin typeface="Calibri" panose="020F0502020204030204" pitchFamily="34" charset="0"/>
              </a:rPr>
              <a:t>Bey</a:t>
            </a:r>
            <a:r>
              <a:rPr lang="en-US" sz="2800" dirty="0">
                <a:latin typeface="Calibri" panose="020F0502020204030204" pitchFamily="34" charset="0"/>
              </a:rPr>
              <a:t> and Subjects of Tripoli of Barbary (1797)</a:t>
            </a:r>
          </a:p>
          <a:p>
            <a:r>
              <a:rPr lang="en-US" sz="2800" dirty="0">
                <a:latin typeface="Calibri" panose="020F0502020204030204" pitchFamily="34" charset="0"/>
              </a:rPr>
              <a:t>Passed unanimously by the</a:t>
            </a:r>
            <a:br>
              <a:rPr lang="en-US" sz="2800" dirty="0">
                <a:latin typeface="Calibri" panose="020F0502020204030204" pitchFamily="34" charset="0"/>
              </a:rPr>
            </a:br>
            <a:r>
              <a:rPr lang="en-US" sz="2800" dirty="0">
                <a:latin typeface="Calibri" panose="020F0502020204030204" pitchFamily="34" charset="0"/>
              </a:rPr>
              <a:t>U.S. Congress</a:t>
            </a:r>
          </a:p>
          <a:p>
            <a:r>
              <a:rPr lang="en-US" sz="2800" dirty="0">
                <a:latin typeface="Calibri" panose="020F0502020204030204" pitchFamily="34" charset="0"/>
              </a:rPr>
              <a:t>Written originally in Arabic and English</a:t>
            </a:r>
          </a:p>
          <a:p>
            <a:r>
              <a:rPr lang="en-US" sz="2800" dirty="0" smtClean="0">
                <a:latin typeface="Calibri" panose="020F0502020204030204" pitchFamily="34" charset="0"/>
              </a:rPr>
              <a:t>Uses the </a:t>
            </a:r>
            <a:r>
              <a:rPr lang="en-US" sz="2800" dirty="0">
                <a:latin typeface="Calibri" panose="020F0502020204030204" pitchFamily="34" charset="0"/>
              </a:rPr>
              <a:t>name of “Allah”</a:t>
            </a:r>
          </a:p>
          <a:p>
            <a:endParaRPr lang="en-US" sz="2400" dirty="0">
              <a:latin typeface="Calibri" panose="020F0502020204030204" pitchFamily="34" charset="0"/>
            </a:endParaRPr>
          </a:p>
        </p:txBody>
      </p:sp>
      <p:pic>
        <p:nvPicPr>
          <p:cNvPr id="8" name="Picture 2" descr="https://i.chzbgr.com/maxW500/5693767424/h19A28A6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1574288"/>
            <a:ext cx="3505200" cy="4293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436024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left)">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Treaty of Tripoli (1797)</a:t>
            </a:r>
            <a:endParaRPr lang="en-US" dirty="0"/>
          </a:p>
        </p:txBody>
      </p:sp>
      <p:sp>
        <p:nvSpPr>
          <p:cNvPr id="3" name="Content Placeholder 2"/>
          <p:cNvSpPr>
            <a:spLocks noGrp="1"/>
          </p:cNvSpPr>
          <p:nvPr>
            <p:ph idx="1"/>
          </p:nvPr>
        </p:nvSpPr>
        <p:spPr>
          <a:xfrm>
            <a:off x="609600" y="1752600"/>
            <a:ext cx="8305800" cy="4419600"/>
          </a:xfrm>
        </p:spPr>
        <p:txBody>
          <a:bodyPr>
            <a:normAutofit/>
          </a:bodyPr>
          <a:lstStyle/>
          <a:p>
            <a:r>
              <a:rPr lang="en-US" sz="2400" dirty="0">
                <a:latin typeface="Calibri" panose="020F0502020204030204" pitchFamily="34" charset="0"/>
              </a:rPr>
              <a:t>Article 11:</a:t>
            </a:r>
          </a:p>
          <a:p>
            <a:pPr lvl="1"/>
            <a:r>
              <a:rPr lang="en-US" sz="2400" i="1" dirty="0">
                <a:latin typeface="Calibri" panose="020F0502020204030204" pitchFamily="34" charset="0"/>
              </a:rPr>
              <a:t>“As the Government of the United States of America is not, in any sense, founded on the Christian religion,—as it has in itself no character of enmity against the laws, religion, or tranquility, of Mussulmen [Muslims],—and as the said States never entered into any war or act of hostility against any </a:t>
            </a:r>
            <a:r>
              <a:rPr lang="en-US" sz="2400" i="1" dirty="0" err="1">
                <a:latin typeface="Calibri" panose="020F0502020204030204" pitchFamily="34" charset="0"/>
              </a:rPr>
              <a:t>Mahometan</a:t>
            </a:r>
            <a:r>
              <a:rPr lang="en-US" sz="2400" i="1" dirty="0">
                <a:latin typeface="Calibri" panose="020F0502020204030204" pitchFamily="34" charset="0"/>
              </a:rPr>
              <a:t> [Muslim] nation, it is declared by the parties that no pretext arising from religious opinions shall ever produce an interruption of the harmony existing between the two countries.”</a:t>
            </a:r>
          </a:p>
          <a:p>
            <a:endParaRPr lang="en-US" sz="2400" dirty="0">
              <a:latin typeface="Calibri" panose="020F0502020204030204" pitchFamily="34" charset="0"/>
            </a:endParaRPr>
          </a:p>
        </p:txBody>
      </p:sp>
      <p:pic>
        <p:nvPicPr>
          <p:cNvPr id="7" name="Picture 2" descr="https://i.chzbgr.com/maxW500/5693767424/h19A28A6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1200" y="4953000"/>
            <a:ext cx="1493161"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2412943"/>
      </p:ext>
    </p:extLst>
  </p:cSld>
  <p:clrMapOvr>
    <a:masterClrMapping/>
  </p:clrMapOvr>
  <p:transition spd="slow">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Treaty of Tripoli (1797)</a:t>
            </a:r>
            <a:endParaRPr lang="en-US" dirty="0"/>
          </a:p>
        </p:txBody>
      </p:sp>
      <p:sp>
        <p:nvSpPr>
          <p:cNvPr id="3" name="Content Placeholder 2"/>
          <p:cNvSpPr>
            <a:spLocks noGrp="1"/>
          </p:cNvSpPr>
          <p:nvPr>
            <p:ph idx="1"/>
          </p:nvPr>
        </p:nvSpPr>
        <p:spPr>
          <a:xfrm>
            <a:off x="609600" y="1752600"/>
            <a:ext cx="8305800" cy="4419600"/>
          </a:xfrm>
        </p:spPr>
        <p:txBody>
          <a:bodyPr>
            <a:normAutofit/>
          </a:bodyPr>
          <a:lstStyle/>
          <a:p>
            <a:r>
              <a:rPr lang="en-US" sz="2400" dirty="0">
                <a:latin typeface="Calibri" panose="020F0502020204030204" pitchFamily="34" charset="0"/>
              </a:rPr>
              <a:t>Article 11:</a:t>
            </a:r>
          </a:p>
          <a:p>
            <a:pPr lvl="1"/>
            <a:r>
              <a:rPr lang="en-US" sz="2400" b="1" i="1" dirty="0">
                <a:solidFill>
                  <a:srgbClr val="FF0000"/>
                </a:solidFill>
                <a:latin typeface="Calibri" panose="020F0502020204030204" pitchFamily="34" charset="0"/>
              </a:rPr>
              <a:t>“As the Government of the United States of America is not, in any sense, founded on the Christian religion,—</a:t>
            </a:r>
            <a:r>
              <a:rPr lang="en-US" sz="2400" i="1" dirty="0">
                <a:latin typeface="Calibri" panose="020F0502020204030204" pitchFamily="34" charset="0"/>
              </a:rPr>
              <a:t>as it has in itself no character of enmity against the laws, religion, or tranquility, of Mussulmen [Muslims],—and as the said States never entered into any war or act of hostility against any </a:t>
            </a:r>
            <a:r>
              <a:rPr lang="en-US" sz="2400" i="1" dirty="0" err="1">
                <a:latin typeface="Calibri" panose="020F0502020204030204" pitchFamily="34" charset="0"/>
              </a:rPr>
              <a:t>Mahometan</a:t>
            </a:r>
            <a:r>
              <a:rPr lang="en-US" sz="2400" i="1" dirty="0">
                <a:latin typeface="Calibri" panose="020F0502020204030204" pitchFamily="34" charset="0"/>
              </a:rPr>
              <a:t> [Muslim] nation, it is declared by the parties that no pretext arising from religious opinions shall ever produce an interruption of the harmony existing between the two countries.”</a:t>
            </a:r>
          </a:p>
          <a:p>
            <a:endParaRPr lang="en-US" sz="2400" dirty="0">
              <a:latin typeface="Calibri" panose="020F0502020204030204" pitchFamily="34" charset="0"/>
            </a:endParaRPr>
          </a:p>
        </p:txBody>
      </p:sp>
      <p:pic>
        <p:nvPicPr>
          <p:cNvPr id="7" name="Picture 2" descr="https://i.chzbgr.com/maxW500/5693767424/h19A28A6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1200" y="4953000"/>
            <a:ext cx="1493161"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772278"/>
      </p:ext>
    </p:extLst>
  </p:cSld>
  <p:clrMapOvr>
    <a:masterClrMapping/>
  </p:clrMapOvr>
  <p:transition spd="slow">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Treaty of Tripoli (1797)</a:t>
            </a:r>
            <a:endParaRPr lang="en-US" dirty="0"/>
          </a:p>
        </p:txBody>
      </p:sp>
      <p:sp>
        <p:nvSpPr>
          <p:cNvPr id="3" name="Content Placeholder 2"/>
          <p:cNvSpPr>
            <a:spLocks noGrp="1"/>
          </p:cNvSpPr>
          <p:nvPr>
            <p:ph idx="1"/>
          </p:nvPr>
        </p:nvSpPr>
        <p:spPr>
          <a:xfrm>
            <a:off x="609600" y="1828800"/>
            <a:ext cx="8305800" cy="4419600"/>
          </a:xfrm>
        </p:spPr>
        <p:txBody>
          <a:bodyPr>
            <a:normAutofit/>
          </a:bodyPr>
          <a:lstStyle/>
          <a:p>
            <a:r>
              <a:rPr lang="en-US" sz="2400" dirty="0">
                <a:latin typeface="Calibri" panose="020F0502020204030204" pitchFamily="34" charset="0"/>
              </a:rPr>
              <a:t>Frank Lambert, Professor of History at Purdue University:</a:t>
            </a:r>
          </a:p>
          <a:p>
            <a:pPr marL="457200" lvl="1" indent="0">
              <a:buNone/>
            </a:pPr>
            <a:r>
              <a:rPr lang="en-US" sz="2400" i="1" dirty="0" smtClean="0">
                <a:latin typeface="Calibri" panose="020F0502020204030204" pitchFamily="34" charset="0"/>
              </a:rPr>
              <a:t>Article </a:t>
            </a:r>
            <a:r>
              <a:rPr lang="en-US" sz="2400" i="1" dirty="0">
                <a:latin typeface="Calibri" panose="020F0502020204030204" pitchFamily="34" charset="0"/>
              </a:rPr>
              <a:t>11 was "intended to allay the fears of the Muslim state by insisting that religion would not govern how the treaty was interpreted and enforced. John Adams and the Senate made clear that the pact was between two sovereign states, not between two religious powers."</a:t>
            </a:r>
          </a:p>
          <a:p>
            <a:endParaRPr lang="en-US" sz="2400" dirty="0"/>
          </a:p>
        </p:txBody>
      </p:sp>
      <p:pic>
        <p:nvPicPr>
          <p:cNvPr id="7" name="Picture 2" descr="https://i.chzbgr.com/maxW500/5693767424/h19A28A6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98239" y="4876800"/>
            <a:ext cx="1493161"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2960241"/>
      </p:ext>
    </p:extLst>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Treaty of Tripoli (1797)</a:t>
            </a:r>
            <a:endParaRPr lang="en-US" dirty="0"/>
          </a:p>
        </p:txBody>
      </p:sp>
      <p:sp>
        <p:nvSpPr>
          <p:cNvPr id="3" name="Content Placeholder 2"/>
          <p:cNvSpPr>
            <a:spLocks noGrp="1"/>
          </p:cNvSpPr>
          <p:nvPr>
            <p:ph idx="1"/>
          </p:nvPr>
        </p:nvSpPr>
        <p:spPr>
          <a:xfrm>
            <a:off x="609600" y="1828800"/>
            <a:ext cx="8305800" cy="4419600"/>
          </a:xfrm>
        </p:spPr>
        <p:txBody>
          <a:bodyPr/>
          <a:lstStyle/>
          <a:p>
            <a:r>
              <a:rPr lang="en-US" sz="2400" dirty="0" smtClean="0">
                <a:latin typeface="Calibri" panose="020F0502020204030204" pitchFamily="34" charset="0"/>
              </a:rPr>
              <a:t>Frank Lambert (continued):</a:t>
            </a:r>
          </a:p>
          <a:p>
            <a:pPr marL="457200" lvl="1" indent="0">
              <a:buNone/>
            </a:pPr>
            <a:r>
              <a:rPr lang="en-US" sz="2400" dirty="0" smtClean="0">
                <a:latin typeface="Calibri" panose="020F0502020204030204" pitchFamily="34" charset="0"/>
              </a:rPr>
              <a:t>"</a:t>
            </a:r>
            <a:r>
              <a:rPr lang="en-US" sz="2400" i="1" dirty="0">
                <a:latin typeface="Calibri" panose="020F0502020204030204" pitchFamily="34" charset="0"/>
              </a:rPr>
              <a:t>By their actions, the Founding Fathers made clear that their primary concern was religious freedom, not the advancement of a state religion. Individuals, not the government, would define religious faith and practice in the United States. Thus the Founders ensured that in no official sense would America be a Christian Republic. Ten years after the Constitutional Convention ended its work, the country assured the world that the United States was a secular state, </a:t>
            </a:r>
            <a:r>
              <a:rPr lang="en-US" sz="2400" i="1" dirty="0" smtClean="0">
                <a:latin typeface="Calibri" panose="020F0502020204030204" pitchFamily="34" charset="0"/>
              </a:rPr>
              <a:t>and that </a:t>
            </a:r>
            <a:r>
              <a:rPr lang="en-US" sz="2400" i="1" dirty="0">
                <a:latin typeface="Calibri" panose="020F0502020204030204" pitchFamily="34" charset="0"/>
              </a:rPr>
              <a:t>its negotiations would adhere </a:t>
            </a:r>
            <a:r>
              <a:rPr lang="en-US" sz="2400" i="1" dirty="0" smtClean="0">
                <a:latin typeface="Calibri" panose="020F0502020204030204" pitchFamily="34" charset="0"/>
              </a:rPr>
              <a:t/>
            </a:r>
            <a:br>
              <a:rPr lang="en-US" sz="2400" i="1" dirty="0" smtClean="0">
                <a:latin typeface="Calibri" panose="020F0502020204030204" pitchFamily="34" charset="0"/>
              </a:rPr>
            </a:br>
            <a:r>
              <a:rPr lang="en-US" sz="2400" i="1" dirty="0" smtClean="0">
                <a:latin typeface="Calibri" panose="020F0502020204030204" pitchFamily="34" charset="0"/>
              </a:rPr>
              <a:t>to </a:t>
            </a:r>
            <a:r>
              <a:rPr lang="en-US" sz="2400" i="1" dirty="0">
                <a:latin typeface="Calibri" panose="020F0502020204030204" pitchFamily="34" charset="0"/>
              </a:rPr>
              <a:t>the rule of law, </a:t>
            </a:r>
            <a:r>
              <a:rPr lang="en-US" sz="2400" i="1" dirty="0" smtClean="0">
                <a:latin typeface="Calibri" panose="020F0502020204030204" pitchFamily="34" charset="0"/>
              </a:rPr>
              <a:t>not </a:t>
            </a:r>
            <a:r>
              <a:rPr lang="en-US" sz="2400" i="1" dirty="0">
                <a:latin typeface="Calibri" panose="020F0502020204030204" pitchFamily="34" charset="0"/>
              </a:rPr>
              <a:t>the dictates </a:t>
            </a:r>
            <a:r>
              <a:rPr lang="en-US" sz="2400" i="1" dirty="0" smtClean="0">
                <a:latin typeface="Calibri" panose="020F0502020204030204" pitchFamily="34" charset="0"/>
              </a:rPr>
              <a:t/>
            </a:r>
            <a:br>
              <a:rPr lang="en-US" sz="2400" i="1" dirty="0" smtClean="0">
                <a:latin typeface="Calibri" panose="020F0502020204030204" pitchFamily="34" charset="0"/>
              </a:rPr>
            </a:br>
            <a:r>
              <a:rPr lang="en-US" sz="2400" i="1" dirty="0" smtClean="0">
                <a:latin typeface="Calibri" panose="020F0502020204030204" pitchFamily="34" charset="0"/>
              </a:rPr>
              <a:t>of </a:t>
            </a:r>
            <a:r>
              <a:rPr lang="en-US" sz="2400" i="1" dirty="0">
                <a:latin typeface="Calibri" panose="020F0502020204030204" pitchFamily="34" charset="0"/>
              </a:rPr>
              <a:t>the Christian faith.”</a:t>
            </a:r>
          </a:p>
          <a:p>
            <a:endParaRPr lang="en-US" sz="2200" dirty="0">
              <a:latin typeface="Calibri" panose="020F0502020204030204" pitchFamily="34" charset="0"/>
            </a:endParaRPr>
          </a:p>
        </p:txBody>
      </p:sp>
      <p:pic>
        <p:nvPicPr>
          <p:cNvPr id="7" name="Picture 2" descr="https://i.chzbgr.com/maxW500/5693767424/h19A28A6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74439" y="5029200"/>
            <a:ext cx="1493161"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939828"/>
      </p:ext>
    </p:extLst>
  </p:cSld>
  <p:clrMapOvr>
    <a:masterClrMapping/>
  </p:clrMapOvr>
  <p:transition spd="slow">
    <p:split orient="vert"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Official Barbary Wars</a:t>
            </a:r>
            <a:endParaRPr lang="en-US" dirty="0"/>
          </a:p>
        </p:txBody>
      </p:sp>
      <p:sp>
        <p:nvSpPr>
          <p:cNvPr id="3" name="Content Placeholder 2"/>
          <p:cNvSpPr>
            <a:spLocks noGrp="1"/>
          </p:cNvSpPr>
          <p:nvPr>
            <p:ph idx="1"/>
          </p:nvPr>
        </p:nvSpPr>
        <p:spPr>
          <a:xfrm>
            <a:off x="609600" y="2209800"/>
            <a:ext cx="8305800" cy="4419600"/>
          </a:xfrm>
        </p:spPr>
        <p:txBody>
          <a:bodyPr>
            <a:normAutofit/>
          </a:bodyPr>
          <a:lstStyle/>
          <a:p>
            <a:r>
              <a:rPr lang="en-US" sz="2400" dirty="0">
                <a:latin typeface="Calibri" panose="020F0502020204030204" pitchFamily="34" charset="0"/>
              </a:rPr>
              <a:t>First Barbary War (1801-05)</a:t>
            </a:r>
          </a:p>
          <a:p>
            <a:r>
              <a:rPr lang="en-US" sz="2400" dirty="0" smtClean="0">
                <a:latin typeface="Calibri" panose="020F0502020204030204" pitchFamily="34" charset="0"/>
              </a:rPr>
              <a:t>U.S</a:t>
            </a:r>
            <a:r>
              <a:rPr lang="en-US" sz="2400" dirty="0">
                <a:latin typeface="Calibri" panose="020F0502020204030204" pitchFamily="34" charset="0"/>
              </a:rPr>
              <a:t>. had been paying “tribute”</a:t>
            </a:r>
            <a:br>
              <a:rPr lang="en-US" sz="2400" dirty="0">
                <a:latin typeface="Calibri" panose="020F0502020204030204" pitchFamily="34" charset="0"/>
              </a:rPr>
            </a:br>
            <a:r>
              <a:rPr lang="en-US" sz="2400" dirty="0">
                <a:latin typeface="Calibri" panose="020F0502020204030204" pitchFamily="34" charset="0"/>
              </a:rPr>
              <a:t>to Barbary States to assure peace</a:t>
            </a:r>
          </a:p>
          <a:p>
            <a:r>
              <a:rPr lang="en-US" sz="2400" dirty="0">
                <a:latin typeface="Calibri" panose="020F0502020204030204" pitchFamily="34" charset="0"/>
              </a:rPr>
              <a:t>In 1801, President Thomas </a:t>
            </a:r>
            <a:r>
              <a:rPr lang="en-US" sz="2400" dirty="0" smtClean="0">
                <a:latin typeface="Calibri" panose="020F0502020204030204" pitchFamily="34" charset="0"/>
              </a:rPr>
              <a:t/>
            </a:r>
            <a:br>
              <a:rPr lang="en-US" sz="2400" dirty="0" smtClean="0">
                <a:latin typeface="Calibri" panose="020F0502020204030204" pitchFamily="34" charset="0"/>
              </a:rPr>
            </a:br>
            <a:r>
              <a:rPr lang="en-US" sz="2400" dirty="0" smtClean="0">
                <a:latin typeface="Calibri" panose="020F0502020204030204" pitchFamily="34" charset="0"/>
              </a:rPr>
              <a:t>Jefferson </a:t>
            </a:r>
            <a:r>
              <a:rPr lang="en-US" sz="2400" dirty="0">
                <a:latin typeface="Calibri" panose="020F0502020204030204" pitchFamily="34" charset="0"/>
              </a:rPr>
              <a:t>refused to increased the tribute to the </a:t>
            </a:r>
            <a:r>
              <a:rPr lang="en-US" sz="2400" dirty="0" smtClean="0">
                <a:latin typeface="Calibri" panose="020F0502020204030204" pitchFamily="34" charset="0"/>
              </a:rPr>
              <a:t/>
            </a:r>
            <a:br>
              <a:rPr lang="en-US" sz="2400" dirty="0" smtClean="0">
                <a:latin typeface="Calibri" panose="020F0502020204030204" pitchFamily="34" charset="0"/>
              </a:rPr>
            </a:br>
            <a:r>
              <a:rPr lang="en-US" sz="2400" dirty="0" smtClean="0">
                <a:latin typeface="Calibri" panose="020F0502020204030204" pitchFamily="34" charset="0"/>
              </a:rPr>
              <a:t>Pasha </a:t>
            </a:r>
            <a:r>
              <a:rPr lang="en-US" sz="2400" dirty="0">
                <a:latin typeface="Calibri" panose="020F0502020204030204" pitchFamily="34" charset="0"/>
              </a:rPr>
              <a:t>of Tripoli</a:t>
            </a:r>
          </a:p>
          <a:p>
            <a:r>
              <a:rPr lang="en-US" sz="2400" dirty="0">
                <a:latin typeface="Calibri" panose="020F0502020204030204" pitchFamily="34" charset="0"/>
              </a:rPr>
              <a:t>Tripoli declared war against the U.S.</a:t>
            </a:r>
          </a:p>
          <a:p>
            <a:r>
              <a:rPr lang="en-US" sz="2400" dirty="0">
                <a:latin typeface="Calibri" panose="020F0502020204030204" pitchFamily="34" charset="0"/>
              </a:rPr>
              <a:t>U.S. sent its new Navy to the Mediterranean; war lasted five years</a:t>
            </a:r>
          </a:p>
          <a:p>
            <a:r>
              <a:rPr lang="en-US" sz="2400" dirty="0">
                <a:latin typeface="Calibri" panose="020F0502020204030204" pitchFamily="34" charset="0"/>
              </a:rPr>
              <a:t>In 1805, a Peace Treaty was signed and a $60,000 ransom was paid for all U.S. </a:t>
            </a:r>
            <a:r>
              <a:rPr lang="en-US" sz="2400" dirty="0" smtClean="0">
                <a:latin typeface="Calibri" panose="020F0502020204030204" pitchFamily="34" charset="0"/>
              </a:rPr>
              <a:t>prisoners</a:t>
            </a:r>
            <a:endParaRPr lang="en-US" sz="2400" dirty="0">
              <a:latin typeface="Calibri" panose="020F0502020204030204" pitchFamily="34" charset="0"/>
            </a:endParaRPr>
          </a:p>
        </p:txBody>
      </p:sp>
      <p:pic>
        <p:nvPicPr>
          <p:cNvPr id="8" name="Picture 2" descr="http://historymartinez.files.wordpress.com/2013/06/barbary-coast-pira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3987" y="1496758"/>
            <a:ext cx="2972813" cy="2237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834671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US" dirty="0" smtClean="0"/>
              <a:t>Official Barbary Wars</a:t>
            </a:r>
            <a:endParaRPr lang="en-US" dirty="0"/>
          </a:p>
        </p:txBody>
      </p:sp>
      <p:sp>
        <p:nvSpPr>
          <p:cNvPr id="3" name="Content Placeholder 2"/>
          <p:cNvSpPr>
            <a:spLocks noGrp="1"/>
          </p:cNvSpPr>
          <p:nvPr>
            <p:ph idx="1"/>
          </p:nvPr>
        </p:nvSpPr>
        <p:spPr>
          <a:xfrm>
            <a:off x="609600" y="2209800"/>
            <a:ext cx="8305800" cy="4419600"/>
          </a:xfrm>
        </p:spPr>
        <p:txBody>
          <a:bodyPr>
            <a:normAutofit/>
          </a:bodyPr>
          <a:lstStyle/>
          <a:p>
            <a:r>
              <a:rPr lang="en-US" sz="2400" dirty="0">
                <a:latin typeface="Calibri" panose="020F0502020204030204" pitchFamily="34" charset="0"/>
              </a:rPr>
              <a:t>Second Barbary War (1815)</a:t>
            </a:r>
          </a:p>
          <a:p>
            <a:r>
              <a:rPr lang="en-US" sz="2400" dirty="0">
                <a:latin typeface="Calibri" panose="020F0502020204030204" pitchFamily="34" charset="0"/>
              </a:rPr>
              <a:t>Algeria broke the first peace treaty</a:t>
            </a:r>
          </a:p>
          <a:p>
            <a:r>
              <a:rPr lang="en-US" sz="2400" dirty="0">
                <a:latin typeface="Calibri" panose="020F0502020204030204" pitchFamily="34" charset="0"/>
              </a:rPr>
              <a:t>U.S. diverted by the War of 1812</a:t>
            </a:r>
            <a:br>
              <a:rPr lang="en-US" sz="2400" dirty="0">
                <a:latin typeface="Calibri" panose="020F0502020204030204" pitchFamily="34" charset="0"/>
              </a:rPr>
            </a:br>
            <a:r>
              <a:rPr lang="en-US" sz="2400" dirty="0">
                <a:latin typeface="Calibri" panose="020F0502020204030204" pitchFamily="34" charset="0"/>
              </a:rPr>
              <a:t>with Great Britain</a:t>
            </a:r>
          </a:p>
          <a:p>
            <a:r>
              <a:rPr lang="en-US" sz="2400" dirty="0">
                <a:latin typeface="Calibri" panose="020F0502020204030204" pitchFamily="34" charset="0"/>
              </a:rPr>
              <a:t>In 1815, President James Madison sent the U.S. Navy to fight against the Barbary States</a:t>
            </a:r>
          </a:p>
          <a:p>
            <a:r>
              <a:rPr lang="en-US" sz="2400" dirty="0">
                <a:latin typeface="Calibri" panose="020F0502020204030204" pitchFamily="34" charset="0"/>
              </a:rPr>
              <a:t>The U.S. Navy was much superior this time and quickly defeated the Barbary ships</a:t>
            </a:r>
          </a:p>
          <a:p>
            <a:r>
              <a:rPr lang="en-US" sz="2400" dirty="0">
                <a:latin typeface="Calibri" panose="020F0502020204030204" pitchFamily="34" charset="0"/>
              </a:rPr>
              <a:t>A peace treaty was signed 24 September 1816; all Christian prisoners were returned; all tribute was </a:t>
            </a:r>
            <a:r>
              <a:rPr lang="en-US" sz="2400" dirty="0" smtClean="0">
                <a:latin typeface="Calibri" panose="020F0502020204030204" pitchFamily="34" charset="0"/>
              </a:rPr>
              <a:t>repaid</a:t>
            </a:r>
            <a:endParaRPr lang="en-US" sz="2400" dirty="0">
              <a:latin typeface="Calibri" panose="020F0502020204030204" pitchFamily="34" charset="0"/>
            </a:endParaRPr>
          </a:p>
        </p:txBody>
      </p:sp>
      <p:pic>
        <p:nvPicPr>
          <p:cNvPr id="5" name="Picture 2" descr="http://historymartinez.files.wordpress.com/2013/06/barbary-coast-pira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3987" y="1496758"/>
            <a:ext cx="2972813" cy="2237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221897"/>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left)">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left)">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left)">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left)">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764373"/>
            <a:ext cx="7482840" cy="1293028"/>
          </a:xfrm>
        </p:spPr>
        <p:txBody>
          <a:bodyPr anchor="t"/>
          <a:lstStyle/>
          <a:p>
            <a:r>
              <a:rPr lang="en-US" dirty="0" smtClean="0"/>
              <a:t>Questions for discussion</a:t>
            </a:r>
            <a:endParaRPr lang="en-US" dirty="0"/>
          </a:p>
        </p:txBody>
      </p:sp>
      <p:sp>
        <p:nvSpPr>
          <p:cNvPr id="3" name="Content Placeholder 2"/>
          <p:cNvSpPr>
            <a:spLocks noGrp="1"/>
          </p:cNvSpPr>
          <p:nvPr>
            <p:ph idx="1"/>
          </p:nvPr>
        </p:nvSpPr>
        <p:spPr>
          <a:xfrm>
            <a:off x="609600" y="2209800"/>
            <a:ext cx="8305800" cy="4419600"/>
          </a:xfrm>
        </p:spPr>
        <p:txBody>
          <a:bodyPr>
            <a:normAutofit/>
          </a:bodyPr>
          <a:lstStyle/>
          <a:p>
            <a:r>
              <a:rPr lang="en-US" sz="2400" dirty="0" smtClean="0">
                <a:latin typeface="Calibri" panose="020F0502020204030204" pitchFamily="34" charset="0"/>
              </a:rPr>
              <a:t>What do you think of the United States signing treaties that are written in the name of Allah?</a:t>
            </a:r>
          </a:p>
          <a:p>
            <a:r>
              <a:rPr lang="en-US" sz="2400" dirty="0" smtClean="0">
                <a:latin typeface="Calibri" panose="020F0502020204030204" pitchFamily="34" charset="0"/>
              </a:rPr>
              <a:t>Is Allah a generic name for “God” or is it the specific name of a non-Christian God? Should missionaries use the name of Allah in translations and preaching in Muslim-majority countries?</a:t>
            </a:r>
            <a:endParaRPr lang="en-US" sz="2400" dirty="0">
              <a:latin typeface="Calibri" panose="020F0502020204030204" pitchFamily="34" charset="0"/>
            </a:endParaRPr>
          </a:p>
        </p:txBody>
      </p:sp>
      <p:pic>
        <p:nvPicPr>
          <p:cNvPr id="5" name="Picture 2" descr="http://historymartinez.files.wordpress.com/2013/06/barbary-coast-pira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4267200"/>
            <a:ext cx="2972813" cy="2237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6264458"/>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130425"/>
            <a:ext cx="8458200" cy="1222375"/>
          </a:xfrm>
        </p:spPr>
        <p:txBody>
          <a:bodyPr anchor="ctr">
            <a:normAutofit/>
          </a:bodyPr>
          <a:lstStyle/>
          <a:p>
            <a:pPr algn="ctr"/>
            <a:r>
              <a:rPr lang="en-US" dirty="0" smtClean="0"/>
              <a:t>See you Next Week!</a:t>
            </a:r>
            <a:endParaRPr lang="en-US" dirty="0"/>
          </a:p>
        </p:txBody>
      </p:sp>
    </p:spTree>
    <p:extLst>
      <p:ext uri="{BB962C8B-B14F-4D97-AF65-F5344CB8AC3E}">
        <p14:creationId xmlns:p14="http://schemas.microsoft.com/office/powerpoint/2010/main" val="1771398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01D17D"/>
      </a:accent1>
      <a:accent2>
        <a:srgbClr val="84C72A"/>
      </a:accent2>
      <a:accent3>
        <a:srgbClr val="E1D126"/>
      </a:accent3>
      <a:accent4>
        <a:srgbClr val="E29932"/>
      </a:accent4>
      <a:accent5>
        <a:srgbClr val="E56526"/>
      </a:accent5>
      <a:accent6>
        <a:srgbClr val="D63731"/>
      </a:accent6>
      <a:hlink>
        <a:srgbClr val="35FA7F"/>
      </a:hlink>
      <a:folHlink>
        <a:srgbClr val="BAFC85"/>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2B2A868B-6BC2-4B3E-98B9-1258F41035D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TC104033937[[fn=Vapor Trail]]</Template>
  <TotalTime>997</TotalTime>
  <Words>1400</Words>
  <Application>Microsoft Office PowerPoint</Application>
  <PresentationFormat>On-screen Show (4:3)</PresentationFormat>
  <Paragraphs>242</Paragraphs>
  <Slides>28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Arial Black</vt:lpstr>
      <vt:lpstr>Calibri</vt:lpstr>
      <vt:lpstr>Century Gothic</vt:lpstr>
      <vt:lpstr>Courier New</vt:lpstr>
      <vt:lpstr>Times New Roman</vt:lpstr>
      <vt:lpstr>Wingdings</vt:lpstr>
      <vt:lpstr>Vapor Trail</vt:lpstr>
      <vt:lpstr>Religion &amp; American Foreign Policy Through Christian eyes</vt:lpstr>
      <vt:lpstr>Good morning!</vt:lpstr>
      <vt:lpstr>Good morning!</vt:lpstr>
      <vt:lpstr>Religion in America – The Data</vt:lpstr>
      <vt:lpstr>Islam in America</vt:lpstr>
      <vt:lpstr>God in the white house</vt:lpstr>
      <vt:lpstr>God in Congress</vt:lpstr>
      <vt:lpstr>PowerPoint Presentation</vt:lpstr>
      <vt:lpstr>Colonial America</vt:lpstr>
      <vt:lpstr>Colonial America</vt:lpstr>
      <vt:lpstr>Barbary states</vt:lpstr>
      <vt:lpstr>Barbary states</vt:lpstr>
      <vt:lpstr>Barbary states</vt:lpstr>
      <vt:lpstr>PowerPoint Presentation</vt:lpstr>
      <vt:lpstr>Treaty of Morocco (1786)</vt:lpstr>
      <vt:lpstr>Treaty of Morocco (1786)</vt:lpstr>
      <vt:lpstr>Treaty of Morocco (1786)</vt:lpstr>
      <vt:lpstr>Treaty of Morocco (1786)</vt:lpstr>
      <vt:lpstr>Treaty of Morocco (1786)</vt:lpstr>
      <vt:lpstr>Treaty of Tripoli (1797)</vt:lpstr>
      <vt:lpstr>Treaty of Tripoli (1797)</vt:lpstr>
      <vt:lpstr>Treaty of Tripoli (1797)</vt:lpstr>
      <vt:lpstr>Treaty of Tripoli (1797)</vt:lpstr>
      <vt:lpstr>Treaty of Tripoli (1797)</vt:lpstr>
      <vt:lpstr>Official Barbary Wars</vt:lpstr>
      <vt:lpstr>Official Barbary Wars</vt:lpstr>
      <vt:lpstr>Questions for discussion</vt:lpstr>
      <vt:lpstr>See you Next Week!</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50 States: [Name of Your State]</dc:title>
  <dc:creator>James C. Wallace</dc:creator>
  <cp:lastModifiedBy>James C Wallace</cp:lastModifiedBy>
  <cp:revision>99</cp:revision>
  <cp:lastPrinted>2001-06-01T13:12:48Z</cp:lastPrinted>
  <dcterms:created xsi:type="dcterms:W3CDTF">2013-01-18T06:48:53Z</dcterms:created>
  <dcterms:modified xsi:type="dcterms:W3CDTF">2014-10-08T03:14:17Z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TC010183741033</vt:lpwstr>
  </property>
</Properties>
</file>