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1" r:id="rId3"/>
    <p:sldId id="292" r:id="rId4"/>
    <p:sldId id="294" r:id="rId5"/>
    <p:sldId id="281" r:id="rId6"/>
    <p:sldId id="295" r:id="rId7"/>
    <p:sldId id="296" r:id="rId8"/>
    <p:sldId id="276" r:id="rId9"/>
    <p:sldId id="301" r:id="rId10"/>
    <p:sldId id="297" r:id="rId11"/>
    <p:sldId id="298" r:id="rId12"/>
    <p:sldId id="302" r:id="rId13"/>
    <p:sldId id="288" r:id="rId14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ric Herzog" initials="" lastIdx="6" clrIdx="0"/>
  <p:cmAuthor id="1" name="Microsoft" initials="" lastIdx="2" clrIdx="1"/>
  <p:cmAuthor id="2" name="Jack Roberts" initials="" lastIdx="3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8F"/>
    <a:srgbClr val="000000"/>
    <a:srgbClr val="3F592D"/>
    <a:srgbClr val="990000"/>
    <a:srgbClr val="006699"/>
    <a:srgbClr val="336699"/>
    <a:srgbClr val="CC3300"/>
    <a:srgbClr val="CC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811" autoAdjust="0"/>
  </p:normalViewPr>
  <p:slideViewPr>
    <p:cSldViewPr>
      <p:cViewPr varScale="1">
        <p:scale>
          <a:sx n="72" d="100"/>
          <a:sy n="72" d="100"/>
        </p:scale>
        <p:origin x="124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Times New Roman" pitchFamily="18" charset="0"/>
              </a:defRPr>
            </a:lvl1pPr>
          </a:lstStyle>
          <a:p>
            <a:fld id="{2E8596DD-0B0E-4E35-98C2-9C58BE1887F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991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 eaLnBrk="1" hangingPunct="1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Times New Roman" pitchFamily="18" charset="0"/>
              </a:defRPr>
            </a:lvl1pPr>
          </a:lstStyle>
          <a:p>
            <a:fld id="{CAED8F08-C6C9-4649-858B-43D7ED0FF8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020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19475" y="1828800"/>
            <a:ext cx="5343525" cy="2362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6350" y="4184650"/>
            <a:ext cx="4946650" cy="1368425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6249" name="Rectangle 169"/>
          <p:cNvSpPr>
            <a:spLocks noGrp="1" noChangeArrowheads="1"/>
          </p:cNvSpPr>
          <p:nvPr>
            <p:ph type="dt" sz="half" idx="2"/>
          </p:nvPr>
        </p:nvSpPr>
        <p:spPr>
          <a:xfrm>
            <a:off x="1225550" y="62007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6250" name="Rectangle 170"/>
          <p:cNvSpPr>
            <a:spLocks noGrp="1" noChangeArrowheads="1"/>
          </p:cNvSpPr>
          <p:nvPr>
            <p:ph type="ftr" sz="quarter" idx="3"/>
          </p:nvPr>
        </p:nvSpPr>
        <p:spPr>
          <a:xfrm>
            <a:off x="3303588" y="6200775"/>
            <a:ext cx="3636962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6251" name="Rectangle 17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92950" y="62007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EFA1C63-9786-4B1D-A597-499FAEE7F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7FECA-6EF4-4B06-899C-22946554E9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5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F63F4-B4E8-4763-A715-F0A6662F9B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38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2988" y="1304925"/>
            <a:ext cx="377666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2050" y="1304925"/>
            <a:ext cx="377666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13BF4-F4BA-4300-8BBF-BBEE3DF760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32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6AC29-FEC6-42E9-BA4F-957AFCB7EC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09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B175C-AAD8-4DA9-B17B-7C7A39B08F5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00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502F3-91FE-4392-978B-152B93EC35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37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99EA7-5FC6-481D-8640-DD9DB48DD5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26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849E3-51BE-4DE5-9AE9-BCED2C813F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2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53664-9F9F-4EA0-9B2A-0CF7F2EF37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6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23075" y="225425"/>
            <a:ext cx="1925638" cy="5975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42988" y="225425"/>
            <a:ext cx="5627687" cy="5975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51A40-9577-4511-835F-0783EB0FBC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8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225425"/>
            <a:ext cx="7705725" cy="863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304925"/>
            <a:ext cx="3776662" cy="4895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72050" y="1304925"/>
            <a:ext cx="3776663" cy="4895850"/>
          </a:xfrm>
        </p:spPr>
        <p:txBody>
          <a:bodyPr/>
          <a:lstStyle/>
          <a:p>
            <a:r>
              <a:rPr lang="en-US" smtClean="0"/>
              <a:t>Click icon to add clip art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42988" y="6308725"/>
            <a:ext cx="1838325" cy="349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54350" y="6308725"/>
            <a:ext cx="3636963" cy="349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43713" y="6308725"/>
            <a:ext cx="1905000" cy="349250"/>
          </a:xfrm>
        </p:spPr>
        <p:txBody>
          <a:bodyPr/>
          <a:lstStyle>
            <a:lvl1pPr>
              <a:defRPr/>
            </a:lvl1pPr>
          </a:lstStyle>
          <a:p>
            <a:fld id="{4BF99EA7-5FC6-481D-8640-DD9DB48DD5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852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225425"/>
            <a:ext cx="7705725" cy="863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304925"/>
            <a:ext cx="7705725" cy="2371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2988" y="3829050"/>
            <a:ext cx="7705725" cy="2371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42988" y="6308725"/>
            <a:ext cx="1838325" cy="349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54350" y="6308725"/>
            <a:ext cx="3636963" cy="349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43713" y="6308725"/>
            <a:ext cx="1905000" cy="349250"/>
          </a:xfrm>
        </p:spPr>
        <p:txBody>
          <a:bodyPr/>
          <a:lstStyle>
            <a:lvl1pPr>
              <a:defRPr/>
            </a:lvl1pPr>
          </a:lstStyle>
          <a:p>
            <a:fld id="{4BF99EA7-5FC6-481D-8640-DD9DB48DD5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90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225425"/>
            <a:ext cx="7705725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1304925"/>
            <a:ext cx="7705725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2988" y="6308725"/>
            <a:ext cx="1838325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4350" y="6308725"/>
            <a:ext cx="3636963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43713" y="6308725"/>
            <a:ext cx="1905000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fld id="{4BF99EA7-5FC6-481D-8640-DD9DB48DD59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  <p:sldLayoutId id="214748386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Schoolbook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41" name="Rectangle 13"/>
          <p:cNvSpPr>
            <a:spLocks noGrp="1" noChangeArrowheads="1"/>
          </p:cNvSpPr>
          <p:nvPr>
            <p:ph type="ctrTitle"/>
          </p:nvPr>
        </p:nvSpPr>
        <p:spPr>
          <a:xfrm>
            <a:off x="3200400" y="1768475"/>
            <a:ext cx="5638800" cy="1508125"/>
          </a:xfrm>
        </p:spPr>
        <p:txBody>
          <a:bodyPr>
            <a:normAutofit fontScale="90000"/>
          </a:bodyPr>
          <a:lstStyle/>
          <a:p>
            <a:r>
              <a:rPr lang="en-US" sz="3400" b="1" dirty="0" smtClean="0">
                <a:latin typeface="Arial" panose="020B0604020202020204" pitchFamily="34" charset="0"/>
              </a:rPr>
              <a:t>Religion and American Foreign Policy through </a:t>
            </a:r>
            <a:br>
              <a:rPr lang="en-US" sz="3400" b="1" dirty="0" smtClean="0">
                <a:latin typeface="Arial" panose="020B0604020202020204" pitchFamily="34" charset="0"/>
              </a:rPr>
            </a:br>
            <a:r>
              <a:rPr lang="en-US" sz="3400" b="1" dirty="0" smtClean="0">
                <a:latin typeface="Arial" panose="020B0604020202020204" pitchFamily="34" charset="0"/>
              </a:rPr>
              <a:t>Christian Eyes</a:t>
            </a:r>
            <a:endParaRPr lang="en-US" sz="3400" b="1" dirty="0">
              <a:latin typeface="Arial" panose="020B0604020202020204" pitchFamily="34" charset="0"/>
            </a:endParaRPr>
          </a:p>
        </p:txBody>
      </p:sp>
      <p:sp>
        <p:nvSpPr>
          <p:cNvPr id="9934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6019800"/>
            <a:ext cx="4946650" cy="7683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 smtClean="0"/>
              <a:t>Dr. James C. (Jim) Wallace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 smtClean="0"/>
              <a:t>Grace Chapel - Week #1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Welcome!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Class hosts</a:t>
            </a:r>
          </a:p>
          <a:p>
            <a:r>
              <a:rPr lang="en-US" sz="2800" dirty="0" smtClean="0"/>
              <a:t>Syllabus &amp; class schedule</a:t>
            </a:r>
          </a:p>
          <a:p>
            <a:r>
              <a:rPr lang="en-US" sz="2800" dirty="0" smtClean="0"/>
              <a:t>The challenge of a class on religion and politics</a:t>
            </a:r>
          </a:p>
          <a:p>
            <a:r>
              <a:rPr lang="en-US" sz="2800" dirty="0" smtClean="0"/>
              <a:t>What have I been up to?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524000"/>
            <a:ext cx="6507337" cy="46387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2334">
            <a:off x="7324407" y="166802"/>
            <a:ext cx="1904636" cy="25395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86652">
            <a:off x="6687619" y="4273052"/>
            <a:ext cx="2832623" cy="21244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1891">
            <a:off x="-326128" y="3222211"/>
            <a:ext cx="2632949" cy="35105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5587">
            <a:off x="954701" y="-270623"/>
            <a:ext cx="3065936" cy="218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3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Boston University</a:t>
            </a:r>
            <a:endParaRPr lang="en-US" b="1" dirty="0"/>
          </a:p>
        </p:txBody>
      </p:sp>
      <p:pic>
        <p:nvPicPr>
          <p:cNvPr id="1030" name="Picture 6" descr="http://www.bu.edu/pardeeschool/files/2013/12/pardee-glob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60960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pbs.twimg.com/profile_images/489649121012088832/13qRrcDj_400x400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572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bu.edu/pardeeschool/files/2011/01/Graduate_Prospective_Marsh_Chapel_from_Riv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4114800"/>
            <a:ext cx="52387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5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Religion and American Foreign Policy . . .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“. . . through </a:t>
            </a:r>
            <a:r>
              <a:rPr lang="en-US" sz="2800" b="1" dirty="0" smtClean="0"/>
              <a:t>Christian</a:t>
            </a:r>
            <a:r>
              <a:rPr lang="en-US" sz="2800" dirty="0" smtClean="0"/>
              <a:t> eyes”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“. . . through </a:t>
            </a:r>
            <a:r>
              <a:rPr lang="en-US" sz="2800" b="1" dirty="0" smtClean="0"/>
              <a:t>Secular</a:t>
            </a:r>
            <a:r>
              <a:rPr lang="en-US" sz="2800" dirty="0" smtClean="0"/>
              <a:t> eyes”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“. . . through </a:t>
            </a:r>
            <a:r>
              <a:rPr lang="en-US" sz="2800" b="1" dirty="0" smtClean="0"/>
              <a:t>Religious</a:t>
            </a:r>
            <a:r>
              <a:rPr lang="en-US" sz="2800" dirty="0" smtClean="0"/>
              <a:t> eyes”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“. . . through </a:t>
            </a:r>
            <a:r>
              <a:rPr lang="en-US" sz="2800" b="1" dirty="0" smtClean="0"/>
              <a:t>American</a:t>
            </a:r>
            <a:r>
              <a:rPr lang="en-US" sz="2800" dirty="0" smtClean="0"/>
              <a:t> eyes”</a:t>
            </a:r>
          </a:p>
        </p:txBody>
      </p:sp>
    </p:spTree>
    <p:extLst>
      <p:ext uri="{BB962C8B-B14F-4D97-AF65-F5344CB8AC3E}">
        <p14:creationId xmlns:p14="http://schemas.microsoft.com/office/powerpoint/2010/main" val="428747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John 8:32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Context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Jesus in Jerusalem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Jesus in the Temple Courts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Jesus and the woman caught in adultery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Pharisees challenged the validity of his testimony</a:t>
            </a:r>
            <a:endParaRPr lang="en-US" sz="2800" dirty="0"/>
          </a:p>
          <a:p>
            <a:r>
              <a:rPr lang="en-US" sz="2800" i="1" dirty="0" smtClean="0"/>
              <a:t>“Then </a:t>
            </a:r>
            <a:r>
              <a:rPr lang="en-US" sz="2800" i="1" dirty="0"/>
              <a:t>you will know the truth, and the truth will set you free.” </a:t>
            </a:r>
            <a:r>
              <a:rPr lang="en-US" dirty="0" smtClean="0"/>
              <a:t>(NIV)</a:t>
            </a:r>
          </a:p>
          <a:p>
            <a:r>
              <a:rPr lang="en-US" sz="2800" i="1" dirty="0" smtClean="0"/>
              <a:t>“Then </a:t>
            </a:r>
            <a:r>
              <a:rPr lang="en-US" sz="2800" i="1" dirty="0"/>
              <a:t>you will experience for yourselves the truth, and the truth will free you</a:t>
            </a:r>
            <a:r>
              <a:rPr lang="en-US" sz="2800" i="1" dirty="0" smtClean="0"/>
              <a:t>.” </a:t>
            </a:r>
            <a:r>
              <a:rPr lang="en-US" dirty="0" smtClean="0"/>
              <a:t>(Message)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6079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Truth!?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What is “the truth”?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How do we learn/know “the truth”?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What impacts our understanding/interpretation of “the truth”?</a:t>
            </a:r>
          </a:p>
        </p:txBody>
      </p:sp>
    </p:spTree>
    <p:extLst>
      <p:ext uri="{BB962C8B-B14F-4D97-AF65-F5344CB8AC3E}">
        <p14:creationId xmlns:p14="http://schemas.microsoft.com/office/powerpoint/2010/main" val="134529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Foreign Policy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Definition</a:t>
            </a:r>
          </a:p>
          <a:p>
            <a:pPr lvl="1"/>
            <a:r>
              <a:rPr lang="en-US" sz="2400" dirty="0"/>
              <a:t>A country's foreign </a:t>
            </a:r>
            <a:r>
              <a:rPr lang="en-US" sz="2400" dirty="0" smtClean="0"/>
              <a:t>policy consists </a:t>
            </a:r>
            <a:r>
              <a:rPr lang="en-US" sz="2400" dirty="0"/>
              <a:t>of </a:t>
            </a:r>
            <a:r>
              <a:rPr lang="en-US" sz="2400" dirty="0" smtClean="0"/>
              <a:t>strategies </a:t>
            </a:r>
            <a:r>
              <a:rPr lang="en-US" sz="2400" dirty="0"/>
              <a:t>chosen by the state to </a:t>
            </a:r>
            <a:r>
              <a:rPr lang="en-US" sz="2400" dirty="0" smtClean="0"/>
              <a:t>protect and project </a:t>
            </a:r>
            <a:r>
              <a:rPr lang="en-US" sz="2400" dirty="0"/>
              <a:t>its national interests and to </a:t>
            </a:r>
            <a:r>
              <a:rPr lang="en-US" sz="2400" dirty="0" smtClean="0"/>
              <a:t>achieve its goals internationally.</a:t>
            </a:r>
          </a:p>
          <a:p>
            <a:r>
              <a:rPr lang="en-US" sz="2800" dirty="0" smtClean="0"/>
              <a:t>Requirements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Nations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Rulers and government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Relations between two or more governments</a:t>
            </a:r>
          </a:p>
          <a:p>
            <a:r>
              <a:rPr lang="en-US" sz="2800" dirty="0" smtClean="0"/>
              <a:t>Purpose of policy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Trade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Defense and projection of power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War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412684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Foreign Policy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Nature of the Policy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Friendly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Hostile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Neutral or ambivalent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8222325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Foreign Policy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304924"/>
            <a:ext cx="7705725" cy="5324475"/>
          </a:xfrm>
        </p:spPr>
        <p:txBody>
          <a:bodyPr/>
          <a:lstStyle/>
          <a:p>
            <a:r>
              <a:rPr lang="en-US" sz="2800" dirty="0" smtClean="0"/>
              <a:t>Bias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We all have them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Our biases may be different even though we are the same . . .</a:t>
            </a:r>
            <a:endParaRPr lang="en-US" dirty="0" smtClean="0"/>
          </a:p>
          <a:p>
            <a:pPr lvl="2"/>
            <a:r>
              <a:rPr lang="en-US" sz="2000" dirty="0" smtClean="0"/>
              <a:t>Family</a:t>
            </a:r>
          </a:p>
          <a:p>
            <a:pPr lvl="2"/>
            <a:r>
              <a:rPr lang="en-US" sz="2000" dirty="0" smtClean="0"/>
              <a:t>Ethnicity</a:t>
            </a:r>
          </a:p>
          <a:p>
            <a:pPr lvl="2"/>
            <a:r>
              <a:rPr lang="en-US" sz="2000" dirty="0" smtClean="0"/>
              <a:t>Religion</a:t>
            </a:r>
          </a:p>
          <a:p>
            <a:r>
              <a:rPr lang="en-US" sz="2800" dirty="0" smtClean="0"/>
              <a:t>Perceptions of Foreign Policy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Depends on which nation an individual identifies with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Depends on one’s opinion of the ruler and/or the government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Depends on how the policy impacts an individual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5809262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Foreign Relations in the Bible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304924"/>
            <a:ext cx="7705725" cy="5324475"/>
          </a:xfrm>
        </p:spPr>
        <p:txBody>
          <a:bodyPr/>
          <a:lstStyle/>
          <a:p>
            <a:r>
              <a:rPr lang="en-US" sz="2800" dirty="0" smtClean="0"/>
              <a:t>Political Entities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Family, clan, tribe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City states – </a:t>
            </a:r>
            <a:r>
              <a:rPr lang="en-US" sz="2400" dirty="0" err="1" smtClean="0"/>
              <a:t>Tyre</a:t>
            </a:r>
            <a:r>
              <a:rPr lang="en-US" sz="2400" dirty="0" smtClean="0"/>
              <a:t> &amp; Sidon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Nations – Israel, Egypt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smtClean="0"/>
              <a:t>Empires – Babylonian, Greek, Roman</a:t>
            </a:r>
            <a:endParaRPr lang="en-US" dirty="0" smtClean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6218980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Foreign Relations in the Bible</a:t>
            </a:r>
            <a:endParaRPr lang="en-US" b="1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304924"/>
            <a:ext cx="7705725" cy="5324475"/>
          </a:xfrm>
        </p:spPr>
        <p:txBody>
          <a:bodyPr/>
          <a:lstStyle/>
          <a:p>
            <a:r>
              <a:rPr lang="en-US" sz="2800" dirty="0" smtClean="0"/>
              <a:t>Psalm 2:1-3, 10-11</a:t>
            </a:r>
          </a:p>
          <a:p>
            <a:r>
              <a:rPr lang="en-US" sz="2800" dirty="0" smtClean="0"/>
              <a:t>Psalm 46</a:t>
            </a:r>
          </a:p>
          <a:p>
            <a:r>
              <a:rPr lang="en-US" sz="2800" dirty="0" smtClean="0"/>
              <a:t>Genesis 41:41-57</a:t>
            </a:r>
          </a:p>
          <a:p>
            <a:r>
              <a:rPr lang="en-US" sz="2800" dirty="0" smtClean="0"/>
              <a:t>1 Kings 10:1-13</a:t>
            </a:r>
          </a:p>
          <a:p>
            <a:r>
              <a:rPr lang="en-US" sz="2800" dirty="0" smtClean="0"/>
              <a:t>2 Chronicles 26:1-15</a:t>
            </a:r>
          </a:p>
          <a:p>
            <a:r>
              <a:rPr lang="en-US" sz="2800" dirty="0" smtClean="0"/>
              <a:t>Matthew 2:1-12, 13-15</a:t>
            </a:r>
          </a:p>
          <a:p>
            <a:r>
              <a:rPr lang="en-US" sz="2800" dirty="0" smtClean="0"/>
              <a:t>Acts 22:22-29, 23:11</a:t>
            </a:r>
          </a:p>
          <a:p>
            <a:r>
              <a:rPr lang="en-US" sz="2800" dirty="0" smtClean="0"/>
              <a:t>Revelation</a:t>
            </a:r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69914001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dirty="0" smtClean="0"/>
              <a:t>Dr. James C (Jim) Wallace</a:t>
            </a:r>
            <a:br>
              <a:rPr lang="en-US" dirty="0" smtClean="0"/>
            </a:br>
            <a:r>
              <a:rPr lang="en-US" dirty="0" smtClean="0"/>
              <a:t>godandcaesar@gmail.com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39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018371">
  <a:themeElements>
    <a:clrScheme name="Global 2">
      <a:dk1>
        <a:srgbClr val="000000"/>
      </a:dk1>
      <a:lt1>
        <a:srgbClr val="FFFFFF"/>
      </a:lt1>
      <a:dk2>
        <a:srgbClr val="CC6600"/>
      </a:dk2>
      <a:lt2>
        <a:srgbClr val="FFFFFF"/>
      </a:lt2>
      <a:accent1>
        <a:srgbClr val="FFFFCC"/>
      </a:accent1>
      <a:accent2>
        <a:srgbClr val="B5E0E3"/>
      </a:accent2>
      <a:accent3>
        <a:srgbClr val="FFFFFF"/>
      </a:accent3>
      <a:accent4>
        <a:srgbClr val="000000"/>
      </a:accent4>
      <a:accent5>
        <a:srgbClr val="FFFFE2"/>
      </a:accent5>
      <a:accent6>
        <a:srgbClr val="A4CBCE"/>
      </a:accent6>
      <a:hlink>
        <a:srgbClr val="E5D093"/>
      </a:hlink>
      <a:folHlink>
        <a:srgbClr val="CCB3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Global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FF99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FFCAAA"/>
        </a:accent5>
        <a:accent6>
          <a:srgbClr val="B98A00"/>
        </a:accent6>
        <a:hlink>
          <a:srgbClr val="898743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2">
        <a:dk1>
          <a:srgbClr val="000000"/>
        </a:dk1>
        <a:lt1>
          <a:srgbClr val="FFFFFF"/>
        </a:lt1>
        <a:dk2>
          <a:srgbClr val="CC6600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E5D093"/>
        </a:hlink>
        <a:folHlink>
          <a:srgbClr val="CCB37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8F8F8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BFBFB"/>
        </a:accent5>
        <a:accent6>
          <a:srgbClr val="878787"/>
        </a:accent6>
        <a:hlink>
          <a:srgbClr val="DDDDD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4">
        <a:dk1>
          <a:srgbClr val="000000"/>
        </a:dk1>
        <a:lt1>
          <a:srgbClr val="FFFFFF"/>
        </a:lt1>
        <a:dk2>
          <a:srgbClr val="000066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FD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5">
        <a:dk1>
          <a:srgbClr val="000000"/>
        </a:dk1>
        <a:lt1>
          <a:srgbClr val="E9E6D9"/>
        </a:lt1>
        <a:dk2>
          <a:srgbClr val="666633"/>
        </a:dk2>
        <a:lt2>
          <a:srgbClr val="CEC7AA"/>
        </a:lt2>
        <a:accent1>
          <a:srgbClr val="FFFFCC"/>
        </a:accent1>
        <a:accent2>
          <a:srgbClr val="B5E0E3"/>
        </a:accent2>
        <a:accent3>
          <a:srgbClr val="F2F0E9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6AB82"/>
        </a:hlink>
        <a:folHlink>
          <a:srgbClr val="A092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6">
        <a:dk1>
          <a:srgbClr val="1B3753"/>
        </a:dk1>
        <a:lt1>
          <a:srgbClr val="EAEAEA"/>
        </a:lt1>
        <a:dk2>
          <a:srgbClr val="336699"/>
        </a:dk2>
        <a:lt2>
          <a:srgbClr val="FFFFCC"/>
        </a:lt2>
        <a:accent1>
          <a:srgbClr val="BA8E46"/>
        </a:accent1>
        <a:accent2>
          <a:srgbClr val="46C0AF"/>
        </a:accent2>
        <a:accent3>
          <a:srgbClr val="ADB8CA"/>
        </a:accent3>
        <a:accent4>
          <a:srgbClr val="C8C8C8"/>
        </a:accent4>
        <a:accent5>
          <a:srgbClr val="D9C6B0"/>
        </a:accent5>
        <a:accent6>
          <a:srgbClr val="3FAE9E"/>
        </a:accent6>
        <a:hlink>
          <a:srgbClr val="93ACC3"/>
        </a:hlink>
        <a:folHlink>
          <a:srgbClr val="7897B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al 7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CC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E7B98A"/>
        </a:accent6>
        <a:hlink>
          <a:srgbClr val="FF9999"/>
        </a:hlink>
        <a:folHlink>
          <a:srgbClr val="E063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obal 8">
        <a:dk1>
          <a:srgbClr val="000000"/>
        </a:dk1>
        <a:lt1>
          <a:srgbClr val="EAEAEA"/>
        </a:lt1>
        <a:dk2>
          <a:srgbClr val="17118B"/>
        </a:dk2>
        <a:lt2>
          <a:srgbClr val="FFFFCC"/>
        </a:lt2>
        <a:accent1>
          <a:srgbClr val="B2B2B2"/>
        </a:accent1>
        <a:accent2>
          <a:srgbClr val="54ABB2"/>
        </a:accent2>
        <a:accent3>
          <a:srgbClr val="ABAAC4"/>
        </a:accent3>
        <a:accent4>
          <a:srgbClr val="C8C8C8"/>
        </a:accent4>
        <a:accent5>
          <a:srgbClr val="D5D5D5"/>
        </a:accent5>
        <a:accent6>
          <a:srgbClr val="4B9BA1"/>
        </a:accent6>
        <a:hlink>
          <a:srgbClr val="4F49A3"/>
        </a:hlink>
        <a:folHlink>
          <a:srgbClr val="2E257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2</Template>
  <TotalTime>755</TotalTime>
  <Words>352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Century Schoolbook</vt:lpstr>
      <vt:lpstr>Times New Roman</vt:lpstr>
      <vt:lpstr>Wingdings</vt:lpstr>
      <vt:lpstr>01018371</vt:lpstr>
      <vt:lpstr>Religion and American Foreign Policy through  Christian Eyes</vt:lpstr>
      <vt:lpstr>Welcome!</vt:lpstr>
      <vt:lpstr>PowerPoint Presentation</vt:lpstr>
      <vt:lpstr>Boston University</vt:lpstr>
      <vt:lpstr>Religion and American Foreign Policy . . .</vt:lpstr>
      <vt:lpstr>John 8:32</vt:lpstr>
      <vt:lpstr>Truth!?</vt:lpstr>
      <vt:lpstr>Foreign Policy</vt:lpstr>
      <vt:lpstr>Foreign Policy</vt:lpstr>
      <vt:lpstr>Foreign Policy</vt:lpstr>
      <vt:lpstr>Foreign Relations in the Bible</vt:lpstr>
      <vt:lpstr>Foreign Relations in the Bible</vt:lpstr>
      <vt:lpstr>Dr. James C (Jim) Wallace godandcaesar@gmail.com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50 States: [Name of Your State]</dc:title>
  <dc:creator>James C. Wallace</dc:creator>
  <cp:lastModifiedBy>James C. Wallace</cp:lastModifiedBy>
  <cp:revision>74</cp:revision>
  <cp:lastPrinted>2001-06-01T13:12:48Z</cp:lastPrinted>
  <dcterms:created xsi:type="dcterms:W3CDTF">2013-01-18T06:48:53Z</dcterms:created>
  <dcterms:modified xsi:type="dcterms:W3CDTF">2014-09-25T17:00:21Z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TC010183741033</vt:lpwstr>
  </property>
</Properties>
</file>