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92" r:id="rId3"/>
    <p:sldId id="295" r:id="rId4"/>
    <p:sldId id="316" r:id="rId5"/>
    <p:sldId id="317" r:id="rId6"/>
    <p:sldId id="296" r:id="rId7"/>
    <p:sldId id="297" r:id="rId8"/>
    <p:sldId id="300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904" autoAdjust="0"/>
  </p:normalViewPr>
  <p:slideViewPr>
    <p:cSldViewPr>
      <p:cViewPr varScale="1">
        <p:scale>
          <a:sx n="58" d="100"/>
          <a:sy n="58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1/28/2012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63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F150D65-C64D-44FB-9152-4CC2DE0C9198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75D48070-6A81-47D0-9810-1540B9FEFF61}" type="datetime1">
              <a:rPr lang="en-US" smtClean="0"/>
              <a:pPr/>
              <a:t>1/28/2012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 dirty="0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267200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Holy War, Holy Peace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A biblical, historical and political perspective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"/>
            <a:ext cx="3124200" cy="368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33400"/>
            <a:ext cx="43434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Question / Comments</a:t>
            </a:r>
            <a:endParaRPr lang="en-US" sz="60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3088368" y="4038600"/>
            <a:ext cx="5522232" cy="639762"/>
          </a:xfrm>
        </p:spPr>
        <p:txBody>
          <a:bodyPr anchor="t" anchorCtr="0"/>
          <a:lstStyle/>
          <a:p>
            <a:pPr algn="ctr"/>
            <a:r>
              <a:rPr lang="en-US" sz="3600" cap="none" dirty="0" smtClean="0"/>
              <a:t>GodandCaesar@gmail.com </a:t>
            </a:r>
            <a:endParaRPr lang="en-US" sz="3600" cap="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409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528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38200" y="2158425"/>
            <a:ext cx="7162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 dirty="0">
                <a:solidFill>
                  <a:srgbClr val="002060"/>
                </a:solidFill>
              </a:rPr>
              <a:t>http://</a:t>
            </a:r>
            <a:r>
              <a:rPr lang="en-US" sz="3200" b="1" u="sng" dirty="0" smtClean="0">
                <a:solidFill>
                  <a:srgbClr val="002060"/>
                </a:solidFill>
              </a:rPr>
              <a:t>www.grace.org/adultdiscipleship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96129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5000" dirty="0" smtClean="0"/>
              <a:t>Types of War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marL="288925" lvl="0" indent="-273050">
              <a:spcAft>
                <a:spcPts val="1200"/>
              </a:spcAft>
            </a:pPr>
            <a:r>
              <a:rPr lang="en-US" sz="3200" b="1" dirty="0"/>
              <a:t>Family/clan/tribal war</a:t>
            </a:r>
            <a:r>
              <a:rPr lang="en-US" sz="3200" dirty="0"/>
              <a:t> – conflicts of identity and territory</a:t>
            </a:r>
          </a:p>
          <a:p>
            <a:pPr marL="288925" lvl="0" indent="-273050">
              <a:spcAft>
                <a:spcPts val="1200"/>
              </a:spcAft>
            </a:pPr>
            <a:r>
              <a:rPr lang="en-US" sz="3200" b="1" dirty="0"/>
              <a:t>Border war </a:t>
            </a:r>
            <a:r>
              <a:rPr lang="en-US" sz="3200" dirty="0"/>
              <a:t>– conflicts over territory</a:t>
            </a:r>
          </a:p>
          <a:p>
            <a:pPr marL="288925" lvl="0" indent="-273050">
              <a:spcAft>
                <a:spcPts val="1200"/>
              </a:spcAft>
            </a:pPr>
            <a:r>
              <a:rPr lang="en-US" sz="3200" b="1" dirty="0"/>
              <a:t>Imperial war</a:t>
            </a:r>
            <a:r>
              <a:rPr lang="en-US" sz="3200" dirty="0"/>
              <a:t> – conflicts of territory and resources</a:t>
            </a:r>
          </a:p>
          <a:p>
            <a:pPr marL="288925" lvl="0" indent="-273050">
              <a:spcAft>
                <a:spcPts val="1200"/>
              </a:spcAft>
            </a:pPr>
            <a:r>
              <a:rPr lang="en-US" sz="3200" b="1" dirty="0"/>
              <a:t>Religious war</a:t>
            </a:r>
            <a:r>
              <a:rPr lang="en-US" sz="3200" dirty="0"/>
              <a:t> – conflicts of ideology and belief</a:t>
            </a:r>
          </a:p>
          <a:p>
            <a:pPr marL="288925" lvl="0" indent="-273050">
              <a:spcAft>
                <a:spcPts val="1200"/>
              </a:spcAft>
              <a:buNone/>
            </a:pP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92117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5000" dirty="0" smtClean="0"/>
              <a:t>Types of War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marL="273050" lvl="0" indent="-273050">
              <a:spcAft>
                <a:spcPts val="1200"/>
              </a:spcAft>
            </a:pPr>
            <a:r>
              <a:rPr lang="en-US" sz="3200" b="1" dirty="0" smtClean="0"/>
              <a:t>Civil </a:t>
            </a:r>
            <a:r>
              <a:rPr lang="en-US" sz="3200" b="1" dirty="0"/>
              <a:t>war</a:t>
            </a:r>
            <a:r>
              <a:rPr lang="en-US" sz="3200" dirty="0"/>
              <a:t> – national conflicts of identity and political control</a:t>
            </a:r>
          </a:p>
          <a:p>
            <a:pPr marL="273050" lvl="0" indent="-273050">
              <a:spcAft>
                <a:spcPts val="1200"/>
              </a:spcAft>
            </a:pPr>
            <a:r>
              <a:rPr lang="en-US" sz="3200" b="1" dirty="0"/>
              <a:t>World war</a:t>
            </a:r>
            <a:r>
              <a:rPr lang="en-US" sz="3200" dirty="0"/>
              <a:t> – global conflicts of identity, ideology, territory, political control and </a:t>
            </a:r>
            <a:r>
              <a:rPr lang="en-US" sz="3200" dirty="0" smtClean="0"/>
              <a:t>power</a:t>
            </a:r>
          </a:p>
          <a:p>
            <a:pPr marL="273050" indent="-273050">
              <a:spcAft>
                <a:spcPts val="1200"/>
              </a:spcAft>
            </a:pPr>
            <a:r>
              <a:rPr lang="en-US" sz="3200" b="1" dirty="0"/>
              <a:t>Asymmetric warfare </a:t>
            </a:r>
            <a:r>
              <a:rPr lang="en-US" sz="3200" dirty="0"/>
              <a:t>– conflicts between two groups of vastly different military size and capability involving state and non-state actors; often involving guerilla war or </a:t>
            </a:r>
            <a:r>
              <a:rPr lang="en-US" sz="3200" dirty="0" smtClean="0"/>
              <a:t>terrorism</a:t>
            </a:r>
            <a:endParaRPr lang="en-US" sz="3200" dirty="0"/>
          </a:p>
          <a:p>
            <a:pPr marL="273050" lvl="0" indent="-273050">
              <a:spcAft>
                <a:spcPts val="1200"/>
              </a:spcAft>
              <a:buNone/>
            </a:pP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60993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5000" dirty="0" smtClean="0"/>
              <a:t>Types of War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marL="273050" lvl="0" indent="-273050">
              <a:spcAft>
                <a:spcPts val="1200"/>
              </a:spcAft>
            </a:pPr>
            <a:r>
              <a:rPr lang="en-US" sz="3200" b="1" dirty="0" smtClean="0"/>
              <a:t>Humanitarian warfare </a:t>
            </a:r>
            <a:r>
              <a:rPr lang="en-US" sz="3200" dirty="0" smtClean="0"/>
              <a:t>– conflicts of intervention to stop genocide or mass violations of human rights; usually authorized by the UN or other internation</a:t>
            </a:r>
            <a:r>
              <a:rPr lang="en-US" sz="3200" dirty="0" smtClean="0"/>
              <a:t>al body; </a:t>
            </a:r>
            <a:r>
              <a:rPr lang="en-US" sz="3200" dirty="0" smtClean="0"/>
              <a:t>conducted in keeping with the humanitarian principles detailed in the International Bill of Human Rights (UDHR with the ICCPR and ICESR)</a:t>
            </a:r>
            <a:endParaRPr lang="en-US" sz="3200" b="1" dirty="0"/>
          </a:p>
          <a:p>
            <a:pPr marL="273050" lvl="0" indent="-273050">
              <a:spcAft>
                <a:spcPts val="1200"/>
              </a:spcAft>
              <a:buNone/>
            </a:pP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7009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 fontScale="90000"/>
          </a:bodyPr>
          <a:lstStyle/>
          <a:p>
            <a:pPr algn="l"/>
            <a:r>
              <a:rPr lang="en-US" sz="5000" dirty="0" smtClean="0"/>
              <a:t>History and Destructiveness of War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533400" y="1600200"/>
            <a:ext cx="8153400" cy="4876800"/>
          </a:xfrm>
        </p:spPr>
        <p:txBody>
          <a:bodyPr>
            <a:normAutofit/>
          </a:bodyPr>
          <a:lstStyle/>
          <a:p>
            <a:pPr lvl="0" indent="0">
              <a:buNone/>
            </a:pPr>
            <a:endParaRPr lang="en-US" i="1" dirty="0" smtClean="0"/>
          </a:p>
          <a:p>
            <a:pPr lvl="0" indent="0">
              <a:buNone/>
            </a:pPr>
            <a:r>
              <a:rPr lang="en-US" i="1" dirty="0" smtClean="0"/>
              <a:t>See handout for specific statistics</a:t>
            </a:r>
          </a:p>
          <a:p>
            <a:pPr lvl="0" indent="0">
              <a:buNone/>
            </a:pPr>
            <a:endParaRPr lang="en-US" dirty="0"/>
          </a:p>
          <a:p>
            <a:pPr marL="457200" indent="-457200"/>
            <a:r>
              <a:rPr lang="en-US" b="1" dirty="0" smtClean="0"/>
              <a:t>Top ten most destructive wars </a:t>
            </a:r>
            <a:br>
              <a:rPr lang="en-US" b="1" dirty="0" smtClean="0"/>
            </a:br>
            <a:r>
              <a:rPr lang="en-US" dirty="0" smtClean="0"/>
              <a:t>(military and civilian deaths)</a:t>
            </a:r>
          </a:p>
          <a:p>
            <a:pPr marL="457200" indent="-457200"/>
            <a:endParaRPr lang="en-US" dirty="0"/>
          </a:p>
          <a:p>
            <a:pPr marL="457200" indent="-457200"/>
            <a:r>
              <a:rPr lang="en-US" b="1" dirty="0" smtClean="0"/>
              <a:t>Other wars for comparison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0852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5000" dirty="0" smtClean="0"/>
              <a:t>Religious Warfare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lvl="0" indent="0">
              <a:spcAft>
                <a:spcPts val="1200"/>
              </a:spcAft>
              <a:buNone/>
            </a:pPr>
            <a:r>
              <a:rPr lang="en-US" sz="3200" b="1" dirty="0" smtClean="0"/>
              <a:t>Major Religious Conflicts:</a:t>
            </a:r>
          </a:p>
          <a:p>
            <a:pPr marL="457200" indent="-457200">
              <a:spcAft>
                <a:spcPts val="1200"/>
              </a:spcAft>
            </a:pPr>
            <a:r>
              <a:rPr lang="en-US" sz="3200" dirty="0" smtClean="0"/>
              <a:t>Thirty Years War</a:t>
            </a:r>
          </a:p>
          <a:p>
            <a:pPr marL="457200" indent="-457200">
              <a:spcAft>
                <a:spcPts val="1200"/>
              </a:spcAft>
            </a:pPr>
            <a:r>
              <a:rPr lang="en-US" sz="3200" dirty="0" smtClean="0"/>
              <a:t>French Wars of Religion</a:t>
            </a:r>
          </a:p>
          <a:p>
            <a:pPr marL="457200" indent="-457200">
              <a:spcAft>
                <a:spcPts val="1200"/>
              </a:spcAft>
            </a:pPr>
            <a:r>
              <a:rPr lang="en-US" sz="3200" dirty="0" smtClean="0"/>
              <a:t>Second Sudanese War</a:t>
            </a:r>
          </a:p>
          <a:p>
            <a:pPr marL="457200" indent="-457200">
              <a:spcAft>
                <a:spcPts val="1200"/>
              </a:spcAft>
            </a:pPr>
            <a:r>
              <a:rPr lang="en-US" sz="3200" dirty="0" smtClean="0"/>
              <a:t>Crusades</a:t>
            </a:r>
          </a:p>
          <a:p>
            <a:pPr marL="457200" indent="-457200">
              <a:spcAft>
                <a:spcPts val="1200"/>
              </a:spcAft>
            </a:pPr>
            <a:r>
              <a:rPr lang="en-US" sz="3200" dirty="0" smtClean="0"/>
              <a:t>Lebanese Civil War</a:t>
            </a:r>
          </a:p>
        </p:txBody>
      </p:sp>
    </p:spTree>
    <p:extLst>
      <p:ext uri="{BB962C8B-B14F-4D97-AF65-F5344CB8AC3E}">
        <p14:creationId xmlns:p14="http://schemas.microsoft.com/office/powerpoint/2010/main" val="24816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5000" dirty="0" smtClean="0"/>
              <a:t>Religious Warfare</a:t>
            </a:r>
            <a:endParaRPr lang="en-US" sz="5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387023"/>
            <a:ext cx="7010400" cy="5394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53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Holy War, Holy Peace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 algn="ctr">
              <a:spcAft>
                <a:spcPts val="1200"/>
              </a:spcAft>
              <a:buNone/>
            </a:pPr>
            <a:endParaRPr lang="en-US" sz="3600" b="1" dirty="0" smtClean="0"/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Questions?</a:t>
            </a:r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Discussion?</a:t>
            </a:r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What have we learned today?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1905000" cy="2245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752600"/>
            <a:ext cx="2590800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  <a:ln w="2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 rotWithShape="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 rotWithShape="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Human</Template>
  <TotalTime>685</TotalTime>
  <Words>222</Words>
  <Application>Microsoft Office PowerPoint</Application>
  <PresentationFormat>On-screen Show (4:3)</PresentationFormat>
  <Paragraphs>54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Human</vt:lpstr>
      <vt:lpstr>Holy War, Holy Peace A biblical, historical and political perspective</vt:lpstr>
      <vt:lpstr>Question / Comments</vt:lpstr>
      <vt:lpstr>Types of War</vt:lpstr>
      <vt:lpstr>Types of War</vt:lpstr>
      <vt:lpstr>Types of War</vt:lpstr>
      <vt:lpstr>History and Destructiveness of War</vt:lpstr>
      <vt:lpstr>Religious Warfare</vt:lpstr>
      <vt:lpstr>Religious Warfare</vt:lpstr>
      <vt:lpstr>Holy War, Holy Peace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74</cp:revision>
  <dcterms:created xsi:type="dcterms:W3CDTF">2010-09-19T00:31:34Z</dcterms:created>
  <dcterms:modified xsi:type="dcterms:W3CDTF">2012-01-28T23:08:49Z</dcterms:modified>
</cp:coreProperties>
</file>