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92" r:id="rId3"/>
    <p:sldId id="293" r:id="rId4"/>
    <p:sldId id="288" r:id="rId5"/>
    <p:sldId id="289" r:id="rId6"/>
    <p:sldId id="290" r:id="rId7"/>
    <p:sldId id="291" r:id="rId8"/>
    <p:sldId id="294" r:id="rId9"/>
    <p:sldId id="295" r:id="rId10"/>
    <p:sldId id="296" r:id="rId11"/>
    <p:sldId id="297" r:id="rId12"/>
    <p:sldId id="300" r:id="rId13"/>
    <p:sldId id="298" r:id="rId14"/>
    <p:sldId id="301" r:id="rId15"/>
    <p:sldId id="302" r:id="rId16"/>
    <p:sldId id="305" r:id="rId17"/>
    <p:sldId id="306" r:id="rId18"/>
    <p:sldId id="307" r:id="rId19"/>
    <p:sldId id="308" r:id="rId20"/>
    <p:sldId id="309" r:id="rId21"/>
    <p:sldId id="310" r:id="rId22"/>
    <p:sldId id="311" r:id="rId23"/>
    <p:sldId id="312" r:id="rId24"/>
    <p:sldId id="313" r:id="rId25"/>
    <p:sldId id="314" r:id="rId26"/>
    <p:sldId id="315" r:id="rId27"/>
    <p:sldId id="273"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58" d="100"/>
          <a:sy n="58" d="100"/>
        </p:scale>
        <p:origin x="-1074"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1/11/2012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I</a:t>
            </a:r>
            <a:r>
              <a:rPr lang="en-US" baseline="0" dirty="0" smtClean="0"/>
              <a:t> created a special email account for this class for you to contact me – questions, comments, clarifications</a:t>
            </a:r>
          </a:p>
          <a:p>
            <a:endParaRPr lang="en-US" baseline="0"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7195832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27</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3F150D65-C64D-44FB-9152-4CC2DE0C9198}" type="datetime1">
              <a:rPr lang="en-US" smtClean="0"/>
              <a:pPr/>
              <a:t>1/11/2012</a:t>
            </a:fld>
            <a:endParaRPr lang="en-US"/>
          </a:p>
        </p:txBody>
      </p:sp>
      <p:sp>
        <p:nvSpPr>
          <p:cNvPr id="9" name="Rectangle 14"/>
          <p:cNvSpPr>
            <a:spLocks noGrp="1"/>
          </p:cNvSpPr>
          <p:nvPr>
            <p:ph type="sldNum" sz="quarter" idx="11"/>
          </p:nvPr>
        </p:nvSpPr>
        <p:spPr/>
        <p:txBody>
          <a:bodyPr/>
          <a:lstStyle>
            <a:lvl1pPr>
              <a:defRPr lang="en-US" smtClean="0"/>
            </a:lvl1pPr>
          </a:lstStyle>
          <a:p>
            <a:fld id="{BFEBEB0A-9E3D-4B14-9782-E2AE3DA60D96}"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0FFE64A4-35FB-42B6-9183-2C0CE0E36649}" type="datetime1">
              <a:rPr lang="en-US" smtClean="0"/>
              <a:pPr/>
              <a:t>1/11/2012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2A2683B9-6ECA-47FA-93CF-B124A0FAC208}" type="datetime1">
              <a:rPr lang="en-US" smtClean="0"/>
              <a:pPr/>
              <a:t>1/11/2012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305FF66B-9476-4BB3-85E9-E01854F07F90}" type="datetime1">
              <a:rPr lang="en-US" smtClean="0"/>
              <a:pPr/>
              <a:t>1/11/2012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56B23FBD-8F7D-4F85-8085-67BFDB05CB71}" type="datetime1">
              <a:rPr lang="en-US" smtClean="0"/>
              <a:pPr/>
              <a:t>1/11/2012</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465D789A-1220-4441-8676-44A034051BFD}" type="datetime1">
              <a:rPr lang="en-US" smtClean="0"/>
              <a:pPr/>
              <a:t>1/11/2012</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EF98A266-E364-4B5E-98DD-432668182E1E}" type="datetime1">
              <a:rPr lang="en-US" smtClean="0"/>
              <a:pPr/>
              <a:t>1/11/2012</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493F2040-9975-4642-A906-1DF87F8BE202}" type="datetime1">
              <a:rPr lang="en-US" smtClean="0"/>
              <a:pPr/>
              <a:t>1/11/2012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51E52B4A-BA08-4841-AB08-A0D822ABC34D}" type="datetime1">
              <a:rPr lang="en-US" smtClean="0"/>
              <a:pPr/>
              <a:t>1/11/2012</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1/11/2012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1/11/2012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75D48070-6A81-47D0-9810-1540B9FEFF61}" type="datetime1">
              <a:rPr lang="en-US" smtClean="0"/>
              <a:pPr/>
              <a:t>1/11/2012</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dirty="0"/>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4.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267200"/>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Holy War, Holy Peace</a:t>
            </a:r>
            <a:br>
              <a:rPr lang="en-US" dirty="0" smtClean="0">
                <a:solidFill>
                  <a:schemeClr val="accent6">
                    <a:lumMod val="75000"/>
                  </a:schemeClr>
                </a:solidFill>
              </a:rPr>
            </a:br>
            <a:r>
              <a:rPr lang="en-US" sz="3200" dirty="0" smtClean="0">
                <a:solidFill>
                  <a:schemeClr val="accent6">
                    <a:lumMod val="75000"/>
                  </a:schemeClr>
                </a:solidFill>
              </a:rPr>
              <a:t>A biblical, historical and political perspective</a:t>
            </a:r>
            <a:endParaRPr lang="en-US" dirty="0">
              <a:solidFill>
                <a:schemeClr val="accent6">
                  <a:lumMod val="75000"/>
                </a:schemeClr>
              </a:solidFill>
            </a:endParaRPr>
          </a:p>
        </p:txBody>
      </p:sp>
      <p:sp>
        <p:nvSpPr>
          <p:cNvPr id="4" name="Slide Number Placeholder 3"/>
          <p:cNvSpPr>
            <a:spLocks noGrp="1"/>
          </p:cNvSpPr>
          <p:nvPr>
            <p:ph type="sldNum" sz="quarter" idx="11"/>
          </p:nvPr>
        </p:nvSpPr>
        <p:spPr/>
        <p:txBody>
          <a:bodyPr/>
          <a:lstStyle/>
          <a:p>
            <a:fld id="{BFEBEB0A-9E3D-4B14-9782-E2AE3DA60D96}" type="slidenum">
              <a:rPr lang="en-US" smtClean="0"/>
              <a:pPr/>
              <a:t>1</a:t>
            </a:fld>
            <a:endParaRPr 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2400"/>
            <a:ext cx="3124200" cy="368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533400"/>
            <a:ext cx="4343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Question / Comments</a:t>
            </a:r>
            <a:endParaRPr lang="en-US" sz="6000" dirty="0"/>
          </a:p>
        </p:txBody>
      </p:sp>
      <p:sp>
        <p:nvSpPr>
          <p:cNvPr id="11" name="Text Placeholder 10"/>
          <p:cNvSpPr>
            <a:spLocks noGrp="1"/>
          </p:cNvSpPr>
          <p:nvPr>
            <p:ph type="body" sz="quarter" idx="3"/>
          </p:nvPr>
        </p:nvSpPr>
        <p:spPr>
          <a:xfrm>
            <a:off x="3088368" y="2971800"/>
            <a:ext cx="5522232" cy="639762"/>
          </a:xfrm>
        </p:spPr>
        <p:txBody>
          <a:bodyPr anchor="t" anchorCtr="0"/>
          <a:lstStyle/>
          <a:p>
            <a:pPr algn="ctr"/>
            <a:r>
              <a:rPr lang="en-US" sz="3600" cap="none" dirty="0" smtClean="0"/>
              <a:t>GodandCaesar@gmail.com </a:t>
            </a:r>
            <a:endParaRPr lang="en-US" sz="3600" cap="none"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a:t>
            </a:fld>
            <a:endParaRPr lang="en-US"/>
          </a:p>
        </p:txBody>
      </p:sp>
      <p:pic>
        <p:nvPicPr>
          <p:cNvPr id="4098" name="Picture 2" descr="C:\Users\Jim\AppData\Local\Microsoft\Windows\Temporary Internet Files\Content.IE5\XM4805OF\MC90044145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2860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961293"/>
      </p:ext>
    </p:extLst>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Tuesday Night Taping</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3</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571500" indent="-457200">
              <a:spcAft>
                <a:spcPts val="1200"/>
              </a:spcAft>
              <a:buNone/>
            </a:pPr>
            <a:r>
              <a:rPr lang="en-US" sz="3500" b="1" dirty="0" smtClean="0"/>
              <a:t>Special thanks to . . .</a:t>
            </a:r>
          </a:p>
          <a:p>
            <a:pPr marL="571500" lvl="0" indent="-457200">
              <a:spcAft>
                <a:spcPts val="1200"/>
              </a:spcAft>
            </a:pPr>
            <a:r>
              <a:rPr lang="en-US" sz="3200" dirty="0" smtClean="0"/>
              <a:t>Doug Whallon and Maria </a:t>
            </a:r>
            <a:r>
              <a:rPr lang="en-US" sz="3200" dirty="0" err="1" smtClean="0"/>
              <a:t>Kakolowski</a:t>
            </a:r>
            <a:endParaRPr lang="en-US" sz="3200" dirty="0" smtClean="0"/>
          </a:p>
          <a:p>
            <a:pPr marL="571500" lvl="0" indent="-457200">
              <a:spcAft>
                <a:spcPts val="1200"/>
              </a:spcAft>
            </a:pPr>
            <a:r>
              <a:rPr lang="en-US" sz="3200" dirty="0" smtClean="0"/>
              <a:t>Mark and Nancy </a:t>
            </a:r>
            <a:r>
              <a:rPr lang="en-US" sz="3200" dirty="0" err="1" smtClean="0"/>
              <a:t>Cannister</a:t>
            </a:r>
            <a:endParaRPr lang="en-US" sz="3200" dirty="0" smtClean="0"/>
          </a:p>
          <a:p>
            <a:pPr marL="571500" lvl="0" indent="-457200">
              <a:spcAft>
                <a:spcPts val="1200"/>
              </a:spcAft>
            </a:pPr>
            <a:r>
              <a:rPr lang="en-US" sz="3200" dirty="0"/>
              <a:t>Santo Wiryaman</a:t>
            </a:r>
            <a:endParaRPr lang="en-US" sz="3200" dirty="0" smtClean="0"/>
          </a:p>
          <a:p>
            <a:pPr indent="0">
              <a:buNone/>
            </a:pPr>
            <a:endParaRPr lang="en-US" dirty="0"/>
          </a:p>
        </p:txBody>
      </p:sp>
    </p:spTree>
    <p:extLst>
      <p:ext uri="{BB962C8B-B14F-4D97-AF65-F5344CB8AC3E}">
        <p14:creationId xmlns:p14="http://schemas.microsoft.com/office/powerpoint/2010/main" val="559265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nchor="ctr" anchorCtr="0">
            <a:normAutofit/>
          </a:bodyPr>
          <a:lstStyle/>
          <a:p>
            <a:pPr algn="l"/>
            <a:r>
              <a:rPr lang="en-US" sz="6000" dirty="0" smtClean="0"/>
              <a:t>Setting the Context</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4</a:t>
            </a:fld>
            <a:endParaRPr 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323927"/>
            <a:ext cx="8991600" cy="55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7610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nchor="ctr" anchorCtr="0">
            <a:normAutofit/>
          </a:bodyPr>
          <a:lstStyle/>
          <a:p>
            <a:pPr algn="l"/>
            <a:r>
              <a:rPr lang="en-US" sz="6000" dirty="0" smtClean="0"/>
              <a:t>Setting the Context</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5</a:t>
            </a:fld>
            <a:endParaRPr lang="en-US"/>
          </a:p>
        </p:txBody>
      </p:sp>
      <p:pic>
        <p:nvPicPr>
          <p:cNvPr id="2051" name="Picture 3" descr="D:\My Documents\Jim - Church\Grace Chapel\God and Caesar Class\1a. OT (continued)\Empires 2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188" y="1329568"/>
            <a:ext cx="8948057" cy="5604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808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nchor="ctr" anchorCtr="0">
            <a:normAutofit/>
          </a:bodyPr>
          <a:lstStyle/>
          <a:p>
            <a:pPr algn="l"/>
            <a:r>
              <a:rPr lang="en-US" sz="6000" dirty="0" smtClean="0"/>
              <a:t>Setting the Context</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6</a:t>
            </a:fld>
            <a:endParaRPr lang="en-US"/>
          </a:p>
        </p:txBody>
      </p:sp>
      <p:pic>
        <p:nvPicPr>
          <p:cNvPr id="3" name="Picture 2" descr="D:\My Documents\Jim - Church\Grace Chapel\God and Caesar Class\1a. OT (continued)\Empires 3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13" y="1306447"/>
            <a:ext cx="8915400" cy="5627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649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nchor="ctr" anchorCtr="0">
            <a:normAutofit/>
          </a:bodyPr>
          <a:lstStyle/>
          <a:p>
            <a:pPr algn="l"/>
            <a:r>
              <a:rPr lang="en-US" sz="6000" dirty="0" smtClean="0"/>
              <a:t>Setting the Context</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7</a:t>
            </a:fld>
            <a:endParaRPr lang="en-US"/>
          </a:p>
        </p:txBody>
      </p:sp>
      <p:pic>
        <p:nvPicPr>
          <p:cNvPr id="4099" name="Picture 3" descr="D:\My Documents\Jim - Church\Grace Chapel\God and Caesar Class\1a. OT (continued)\Empires 4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325104"/>
            <a:ext cx="8991600" cy="565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601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New Testament View of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8</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War and military and accepted reality</a:t>
            </a:r>
            <a:endParaRPr lang="en-US" sz="3200" b="1" dirty="0"/>
          </a:p>
          <a:p>
            <a:pPr lvl="1"/>
            <a:r>
              <a:rPr lang="en-US" b="1" dirty="0"/>
              <a:t>Matthew 24:6 </a:t>
            </a:r>
            <a:r>
              <a:rPr lang="en-US" dirty="0"/>
              <a:t>– </a:t>
            </a:r>
            <a:r>
              <a:rPr lang="en-US" i="1" dirty="0"/>
              <a:t>You will hear of wars and rumors of wars, but see to it that you are not alarmed. Such things must happen, but the end is still to </a:t>
            </a:r>
            <a:r>
              <a:rPr lang="en-US" i="1" dirty="0" smtClean="0"/>
              <a:t>come</a:t>
            </a:r>
          </a:p>
          <a:p>
            <a:pPr lvl="1"/>
            <a:endParaRPr lang="en-US" dirty="0"/>
          </a:p>
          <a:p>
            <a:pPr lvl="1"/>
            <a:r>
              <a:rPr lang="en-US" b="1" dirty="0"/>
              <a:t>Luke 14:31-32 </a:t>
            </a:r>
            <a:r>
              <a:rPr lang="en-US" dirty="0"/>
              <a:t>– </a:t>
            </a:r>
            <a:r>
              <a:rPr lang="en-US" i="1" dirty="0"/>
              <a:t>Or suppose a king is about to go to war against another king. Will he not first sit down and consider whether he is able with ten thousand men to oppose the one coming against him with twenty thousand? If he is not able, he </a:t>
            </a:r>
            <a:r>
              <a:rPr lang="en-US" i="1" dirty="0" smtClean="0"/>
              <a:t>will </a:t>
            </a:r>
            <a:r>
              <a:rPr lang="en-US" i="1" dirty="0"/>
              <a:t>send a delegation while the other is still a long way off and will ask for terms of peace. In the same way, any of you who does not give up everything he has cannot be my disciple</a:t>
            </a:r>
            <a:r>
              <a:rPr lang="en-US" i="1" dirty="0" smtClean="0"/>
              <a:t>.</a:t>
            </a:r>
            <a:endParaRPr lang="en-US" dirty="0"/>
          </a:p>
          <a:p>
            <a:pPr indent="0">
              <a:buNone/>
            </a:pPr>
            <a:endParaRPr lang="en-US" sz="3200" dirty="0" smtClean="0"/>
          </a:p>
        </p:txBody>
      </p:sp>
    </p:spTree>
    <p:extLst>
      <p:ext uri="{BB962C8B-B14F-4D97-AF65-F5344CB8AC3E}">
        <p14:creationId xmlns:p14="http://schemas.microsoft.com/office/powerpoint/2010/main" val="789295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wipe(left)">
                                      <p:cBhvr>
                                        <p:cTn id="1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a:t>New Testament View of War</a:t>
            </a:r>
          </a:p>
        </p:txBody>
      </p:sp>
      <p:sp>
        <p:nvSpPr>
          <p:cNvPr id="5" name="Slide Number Placeholder 4"/>
          <p:cNvSpPr>
            <a:spLocks noGrp="1"/>
          </p:cNvSpPr>
          <p:nvPr>
            <p:ph type="sldNum" sz="quarter" idx="12"/>
          </p:nvPr>
        </p:nvSpPr>
        <p:spPr/>
        <p:txBody>
          <a:bodyPr/>
          <a:lstStyle/>
          <a:p>
            <a:fld id="{BFEBEB0A-9E3D-4B14-9782-E2AE3DA60D96}" type="slidenum">
              <a:rPr lang="en-US" smtClean="0"/>
              <a:pPr/>
              <a:t>9</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War and military and accepted reality</a:t>
            </a:r>
            <a:endParaRPr lang="en-US" dirty="0" smtClean="0"/>
          </a:p>
          <a:p>
            <a:pPr marL="329184" lvl="1" indent="0">
              <a:buNone/>
            </a:pPr>
            <a:endParaRPr lang="en-US" dirty="0" smtClean="0"/>
          </a:p>
          <a:p>
            <a:pPr lvl="1"/>
            <a:r>
              <a:rPr lang="en-US" b="1" dirty="0" smtClean="0"/>
              <a:t>Matthew </a:t>
            </a:r>
            <a:r>
              <a:rPr lang="en-US" b="1" dirty="0"/>
              <a:t>8:5-13, Acts 10 </a:t>
            </a:r>
            <a:r>
              <a:rPr lang="en-US" dirty="0"/>
              <a:t>– Soldiers who were among Jesus followers </a:t>
            </a:r>
          </a:p>
          <a:p>
            <a:pPr marL="329184" lvl="1" indent="0">
              <a:buNone/>
            </a:pPr>
            <a:endParaRPr lang="en-US" dirty="0" smtClean="0"/>
          </a:p>
          <a:p>
            <a:pPr lvl="1"/>
            <a:r>
              <a:rPr lang="en-US" b="1" dirty="0" smtClean="0"/>
              <a:t>Hebrews </a:t>
            </a:r>
            <a:r>
              <a:rPr lang="en-US" b="1" dirty="0"/>
              <a:t>11:32 </a:t>
            </a:r>
            <a:r>
              <a:rPr lang="en-US" dirty="0"/>
              <a:t>– Soldiers are listed as among the “heroes of the faith”</a:t>
            </a:r>
          </a:p>
          <a:p>
            <a:pPr indent="0">
              <a:buNone/>
            </a:pPr>
            <a:endParaRPr lang="en-US" sz="2400" dirty="0" smtClean="0"/>
          </a:p>
        </p:txBody>
      </p:sp>
    </p:spTree>
    <p:extLst>
      <p:ext uri="{BB962C8B-B14F-4D97-AF65-F5344CB8AC3E}">
        <p14:creationId xmlns:p14="http://schemas.microsoft.com/office/powerpoint/2010/main" val="3921176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left)">
                                      <p:cBhvr>
                                        <p:cTn id="1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New Testament View of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10</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War imagery used to describe the work of Christ</a:t>
            </a:r>
          </a:p>
          <a:p>
            <a:pPr marL="329184" lvl="1" indent="0">
              <a:buNone/>
            </a:pPr>
            <a:endParaRPr lang="en-US" dirty="0" smtClean="0"/>
          </a:p>
          <a:p>
            <a:pPr lvl="1"/>
            <a:r>
              <a:rPr lang="en-US" b="1" dirty="0" smtClean="0"/>
              <a:t>2 </a:t>
            </a:r>
            <a:r>
              <a:rPr lang="en-US" b="1" dirty="0"/>
              <a:t>Corinthians 2:14 </a:t>
            </a:r>
            <a:r>
              <a:rPr lang="en-US" dirty="0"/>
              <a:t>– </a:t>
            </a:r>
            <a:r>
              <a:rPr lang="en-US" i="1" dirty="0"/>
              <a:t>But thanks be to God, who always leads us in triumphal procession in Christ . . </a:t>
            </a:r>
            <a:r>
              <a:rPr lang="en-US" i="1" dirty="0" smtClean="0"/>
              <a:t>.</a:t>
            </a:r>
          </a:p>
          <a:p>
            <a:pPr marL="329184" lvl="1" indent="0">
              <a:buNone/>
            </a:pPr>
            <a:endParaRPr lang="en-US" dirty="0"/>
          </a:p>
          <a:p>
            <a:pPr lvl="1"/>
            <a:r>
              <a:rPr lang="en-US" b="1" dirty="0"/>
              <a:t>Colossians 2:15 </a:t>
            </a:r>
            <a:r>
              <a:rPr lang="en-US" dirty="0"/>
              <a:t>– </a:t>
            </a:r>
            <a:r>
              <a:rPr lang="en-US" i="1" dirty="0"/>
              <a:t>And having disarmed the powers and authorities, he made a public spectacle of them, triumphing over them by the cross</a:t>
            </a:r>
            <a:r>
              <a:rPr lang="en-US" i="1" dirty="0" smtClean="0"/>
              <a:t>.</a:t>
            </a:r>
            <a:endParaRPr lang="en-US" dirty="0"/>
          </a:p>
        </p:txBody>
      </p:sp>
    </p:spTree>
    <p:extLst>
      <p:ext uri="{BB962C8B-B14F-4D97-AF65-F5344CB8AC3E}">
        <p14:creationId xmlns:p14="http://schemas.microsoft.com/office/powerpoint/2010/main" val="2108528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left)">
                                      <p:cBhvr>
                                        <p:cTn id="1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New Testament View of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11</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War and the individual – Spiritual Warfare</a:t>
            </a:r>
          </a:p>
          <a:p>
            <a:pPr marL="329184" lvl="1" indent="0">
              <a:buNone/>
            </a:pPr>
            <a:endParaRPr lang="en-US" dirty="0" smtClean="0"/>
          </a:p>
          <a:p>
            <a:pPr lvl="1"/>
            <a:r>
              <a:rPr lang="en-US" b="1" dirty="0" smtClean="0"/>
              <a:t>Romans </a:t>
            </a:r>
            <a:r>
              <a:rPr lang="en-US" b="1" dirty="0"/>
              <a:t>7:23</a:t>
            </a:r>
            <a:r>
              <a:rPr lang="en-US" dirty="0"/>
              <a:t> </a:t>
            </a:r>
            <a:r>
              <a:rPr lang="en-US" i="1" dirty="0"/>
              <a:t>– But I see another law at work in the members of my body, waging war against the law of my mind and making me a prisoner of the law of sin at work within my members</a:t>
            </a:r>
            <a:r>
              <a:rPr lang="en-US" i="1" dirty="0" smtClean="0"/>
              <a:t>.</a:t>
            </a:r>
          </a:p>
          <a:p>
            <a:pPr marL="329184" lvl="1" indent="0">
              <a:buNone/>
            </a:pPr>
            <a:endParaRPr lang="en-US" sz="2000" dirty="0"/>
          </a:p>
          <a:p>
            <a:pPr lvl="1"/>
            <a:r>
              <a:rPr lang="en-US" b="1" dirty="0"/>
              <a:t>1 Peter 2:11 </a:t>
            </a:r>
            <a:r>
              <a:rPr lang="en-US" dirty="0"/>
              <a:t>– </a:t>
            </a:r>
            <a:r>
              <a:rPr lang="en-US" i="1" dirty="0"/>
              <a:t>Dear friends, I urge you, as aliens and strangers in the world, to abstain from sinful desires, which war against your soul</a:t>
            </a:r>
            <a:r>
              <a:rPr lang="en-US" i="1" dirty="0" smtClean="0"/>
              <a:t>.</a:t>
            </a:r>
            <a:endParaRPr lang="en-US" sz="2000" dirty="0"/>
          </a:p>
        </p:txBody>
      </p:sp>
    </p:spTree>
    <p:extLst>
      <p:ext uri="{BB962C8B-B14F-4D97-AF65-F5344CB8AC3E}">
        <p14:creationId xmlns:p14="http://schemas.microsoft.com/office/powerpoint/2010/main" val="2481623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left)">
                                      <p:cBhvr>
                                        <p:cTn id="1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New Testament View of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12</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War and the individual – Spiritual Warfare</a:t>
            </a:r>
          </a:p>
          <a:p>
            <a:pPr marL="329184" lvl="1" indent="0">
              <a:buNone/>
            </a:pPr>
            <a:endParaRPr lang="en-US" dirty="0" smtClean="0"/>
          </a:p>
          <a:p>
            <a:pPr lvl="1"/>
            <a:r>
              <a:rPr lang="en-US" b="1" dirty="0" smtClean="0"/>
              <a:t>2 </a:t>
            </a:r>
            <a:r>
              <a:rPr lang="en-US" b="1" dirty="0"/>
              <a:t>Corinthians 10:3-6 </a:t>
            </a:r>
            <a:r>
              <a:rPr lang="en-US" dirty="0"/>
              <a:t>– </a:t>
            </a:r>
            <a:r>
              <a:rPr lang="en-US" i="1" dirty="0"/>
              <a:t>For though we live in the world, we do not wage war as the world does. The weapons we fight with are not the weapons of the world. On the contrary, they have divine power to demolish strongholds. We demolish arguments and every pretension that sets itself up against the knowledge of God, and we take captive every thought to make it obedient to Christ. And we will be ready to punish every act of disobedience, once your obedience is complete</a:t>
            </a:r>
            <a:r>
              <a:rPr lang="en-US" i="1" dirty="0" smtClean="0"/>
              <a:t>.</a:t>
            </a:r>
            <a:endParaRPr lang="en-US" sz="2400" dirty="0"/>
          </a:p>
          <a:p>
            <a:pPr marL="329184" lvl="1" indent="0">
              <a:buNone/>
            </a:pPr>
            <a:endParaRPr lang="en-US" dirty="0" smtClean="0"/>
          </a:p>
        </p:txBody>
      </p:sp>
    </p:spTree>
    <p:extLst>
      <p:ext uri="{BB962C8B-B14F-4D97-AF65-F5344CB8AC3E}">
        <p14:creationId xmlns:p14="http://schemas.microsoft.com/office/powerpoint/2010/main" val="4215340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New Testament View of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13</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War and end times - Armageddon</a:t>
            </a:r>
          </a:p>
          <a:p>
            <a:pPr marL="329184" lvl="1" indent="0">
              <a:buNone/>
            </a:pPr>
            <a:endParaRPr lang="en-US" dirty="0" smtClean="0"/>
          </a:p>
          <a:p>
            <a:pPr lvl="1"/>
            <a:r>
              <a:rPr lang="en-US" b="1" dirty="0"/>
              <a:t>Revelation 16:14, 16 </a:t>
            </a:r>
            <a:r>
              <a:rPr lang="en-US" dirty="0"/>
              <a:t>– </a:t>
            </a:r>
            <a:r>
              <a:rPr lang="en-US" i="1" dirty="0"/>
              <a:t>They are spirits of demons performing miraculous signs, and they go out to the kings of the whole world, to gather them for the battle on the great day of God Almighty. . . . Then they gathered the kings together to the place that in Hebrew is called Armageddon</a:t>
            </a:r>
            <a:r>
              <a:rPr lang="en-US" i="1" dirty="0" smtClean="0"/>
              <a:t>.</a:t>
            </a:r>
          </a:p>
          <a:p>
            <a:pPr marL="329184" lvl="1" indent="0">
              <a:buNone/>
            </a:pPr>
            <a:endParaRPr lang="en-US" dirty="0"/>
          </a:p>
          <a:p>
            <a:pPr lvl="1"/>
            <a:r>
              <a:rPr lang="en-US" b="1" dirty="0"/>
              <a:t>Revelation 17:14 </a:t>
            </a:r>
            <a:r>
              <a:rPr lang="en-US" dirty="0"/>
              <a:t>– </a:t>
            </a:r>
            <a:r>
              <a:rPr lang="en-US" i="1" dirty="0"/>
              <a:t>They will make war against the Lamb, but the Lamb will overcome them because he is Lord of lords and King of kings—and with him will be his called, chosen and faithful followers.</a:t>
            </a:r>
            <a:endParaRPr lang="en-US" dirty="0"/>
          </a:p>
          <a:p>
            <a:pPr marL="329184" lvl="1" indent="0">
              <a:buNone/>
            </a:pPr>
            <a:endParaRPr lang="en-US" dirty="0"/>
          </a:p>
        </p:txBody>
      </p:sp>
    </p:spTree>
    <p:extLst>
      <p:ext uri="{BB962C8B-B14F-4D97-AF65-F5344CB8AC3E}">
        <p14:creationId xmlns:p14="http://schemas.microsoft.com/office/powerpoint/2010/main" val="861471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left)">
                                      <p:cBhvr>
                                        <p:cTn id="1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000" dirty="0" smtClean="0"/>
              <a:t>New Testament View of War</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14</a:t>
            </a:fld>
            <a:endParaRPr lang="en-US"/>
          </a:p>
        </p:txBody>
      </p:sp>
      <p:sp>
        <p:nvSpPr>
          <p:cNvPr id="7" name="Content Placeholder 3"/>
          <p:cNvSpPr>
            <a:spLocks noGrp="1"/>
          </p:cNvSpPr>
          <p:nvPr>
            <p:ph sz="half" idx="2"/>
          </p:nvPr>
        </p:nvSpPr>
        <p:spPr>
          <a:xfrm>
            <a:off x="381000" y="1447800"/>
            <a:ext cx="8305800" cy="5029200"/>
          </a:xfrm>
        </p:spPr>
        <p:txBody>
          <a:bodyPr>
            <a:normAutofit lnSpcReduction="10000"/>
          </a:bodyPr>
          <a:lstStyle/>
          <a:p>
            <a:pPr lvl="0" indent="0">
              <a:spcAft>
                <a:spcPts val="900"/>
              </a:spcAft>
              <a:buNone/>
            </a:pPr>
            <a:r>
              <a:rPr lang="en-US" sz="3200" b="1" dirty="0" smtClean="0"/>
              <a:t>War and end times - Armageddon</a:t>
            </a:r>
          </a:p>
          <a:p>
            <a:pPr lvl="1"/>
            <a:r>
              <a:rPr lang="en-US" b="1" dirty="0" smtClean="0"/>
              <a:t>Revelation </a:t>
            </a:r>
            <a:r>
              <a:rPr lang="en-US" b="1" dirty="0"/>
              <a:t>19:11-16 </a:t>
            </a:r>
            <a:r>
              <a:rPr lang="en-US" i="1" dirty="0"/>
              <a:t>– I saw heaven standing open and there before me was a white horse, whose rider is called Faithful and True. With justice he judges and makes war. His eyes are like blazing fire, and on his head are many crowns. He has a name written on him that no one knows but he himself. He is dressed in a robe dipped in blood, and his name is the Word of God.  The armies of heaven were following him, riding on white horses and dressed in fine linen, white and clean. Out of his mouth comes a sharp sword with which to strike down the nations. “He will rule them with an iron scepter.” He treads the winepress of the fury of the wrath of God Almighty. On his robe and on his thigh he has this name written: KING OF KINGS AND LORD OF LORDS</a:t>
            </a:r>
            <a:r>
              <a:rPr lang="en-US" i="1" dirty="0" smtClean="0"/>
              <a:t>.</a:t>
            </a:r>
            <a:endParaRPr lang="en-US" dirty="0"/>
          </a:p>
        </p:txBody>
      </p:sp>
    </p:spTree>
    <p:extLst>
      <p:ext uri="{BB962C8B-B14F-4D97-AF65-F5344CB8AC3E}">
        <p14:creationId xmlns:p14="http://schemas.microsoft.com/office/powerpoint/2010/main" val="1109253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15</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A God of Peace</a:t>
            </a:r>
          </a:p>
          <a:p>
            <a:pPr marL="916559" lvl="1" indent="0">
              <a:buNone/>
            </a:pPr>
            <a:endParaRPr lang="en-US" sz="2000" b="1" dirty="0" smtClean="0"/>
          </a:p>
          <a:p>
            <a:pPr marL="631825" lvl="0" indent="-273050"/>
            <a:r>
              <a:rPr lang="en-US" sz="2400" b="1" dirty="0" smtClean="0"/>
              <a:t>1 </a:t>
            </a:r>
            <a:r>
              <a:rPr lang="en-US" sz="2400" b="1" dirty="0"/>
              <a:t>Thessalonians 5:23 </a:t>
            </a:r>
            <a:r>
              <a:rPr lang="en-US" sz="2400" dirty="0"/>
              <a:t>– </a:t>
            </a:r>
            <a:r>
              <a:rPr lang="en-US" sz="2400" i="1" dirty="0"/>
              <a:t>May God himself, the God of peace, sanctify you through and through</a:t>
            </a:r>
            <a:r>
              <a:rPr lang="en-US" sz="2400" i="1" dirty="0" smtClean="0"/>
              <a:t>.</a:t>
            </a:r>
          </a:p>
          <a:p>
            <a:pPr lvl="1" indent="0">
              <a:buNone/>
            </a:pPr>
            <a:endParaRPr lang="en-US" sz="2000" dirty="0"/>
          </a:p>
          <a:p>
            <a:pPr marL="681038" lvl="0" indent="-273050"/>
            <a:r>
              <a:rPr lang="en-US" sz="2400" b="1" dirty="0"/>
              <a:t>Hebrews 13:20-21 </a:t>
            </a:r>
            <a:r>
              <a:rPr lang="en-US" sz="2400" dirty="0"/>
              <a:t>– </a:t>
            </a:r>
            <a:r>
              <a:rPr lang="en-US" sz="2400" i="1" dirty="0"/>
              <a:t>May the God of peace, who through the blood of the eternal covenant brought back from the dead our Lord Jesus, that great Shepherd of the sheep,  equip you with everything good for doing his will, and may he work in us what is pleasing to him, through Jesus Christ, to whom be glory for ever and ever. Amen</a:t>
            </a:r>
            <a:r>
              <a:rPr lang="en-US" sz="2400" i="1" dirty="0" smtClean="0"/>
              <a:t>.</a:t>
            </a:r>
          </a:p>
          <a:p>
            <a:pPr marL="407988" lvl="0" indent="0">
              <a:buNone/>
            </a:pPr>
            <a:endParaRPr lang="en-US" sz="2400" dirty="0" smtClean="0"/>
          </a:p>
          <a:p>
            <a:pPr marL="681038" lvl="0" indent="-273050"/>
            <a:r>
              <a:rPr lang="en-US" sz="2400" dirty="0" smtClean="0"/>
              <a:t>Romans 15:33; Philippians 4:9</a:t>
            </a:r>
            <a:endParaRPr lang="en-US" sz="2400" dirty="0"/>
          </a:p>
          <a:p>
            <a:pPr lvl="1"/>
            <a:endParaRPr lang="en-US" dirty="0"/>
          </a:p>
          <a:p>
            <a:pPr marL="329184" lvl="1" indent="0">
              <a:buNone/>
            </a:pPr>
            <a:endParaRPr lang="en-US" dirty="0"/>
          </a:p>
        </p:txBody>
      </p:sp>
    </p:spTree>
    <p:extLst>
      <p:ext uri="{BB962C8B-B14F-4D97-AF65-F5344CB8AC3E}">
        <p14:creationId xmlns:p14="http://schemas.microsoft.com/office/powerpoint/2010/main" val="2269320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left)">
                                      <p:cBhvr>
                                        <p:cTn id="12" dur="500"/>
                                        <p:tgtEl>
                                          <p:spTgt spid="7">
                                            <p:txEl>
                                              <p:pRg st="4" end="4"/>
                                            </p:txEl>
                                          </p:spTgt>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
                                            <p:txEl>
                                              <p:pRg st="6" end="6"/>
                                            </p:txEl>
                                          </p:spTgt>
                                        </p:tgtEl>
                                        <p:attrNameLst>
                                          <p:attrName>style.visibility</p:attrName>
                                        </p:attrNameLst>
                                      </p:cBhvr>
                                      <p:to>
                                        <p:strVal val="visible"/>
                                      </p:to>
                                    </p:set>
                                    <p:animEffect transition="in" filter="wipe(left)">
                                      <p:cBhvr>
                                        <p:cTn id="16"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16</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God gives peace</a:t>
            </a:r>
          </a:p>
          <a:p>
            <a:pPr marL="916559" lvl="1" indent="0">
              <a:buNone/>
            </a:pPr>
            <a:endParaRPr lang="en-US" sz="2000" b="1" dirty="0" smtClean="0"/>
          </a:p>
          <a:p>
            <a:pPr marL="631825" lvl="0" indent="-273050"/>
            <a:r>
              <a:rPr lang="en-US" sz="2400" b="1" dirty="0"/>
              <a:t>Philippians 4:7 </a:t>
            </a:r>
            <a:r>
              <a:rPr lang="en-US" sz="2400" dirty="0"/>
              <a:t>– </a:t>
            </a:r>
            <a:r>
              <a:rPr lang="en-US" sz="2400" i="1" dirty="0"/>
              <a:t>And the peace of God which transcends all understanding will guard your hearts and minds in Christ Jesus</a:t>
            </a:r>
            <a:endParaRPr lang="en-US" sz="2400" b="1" dirty="0" smtClean="0"/>
          </a:p>
          <a:p>
            <a:pPr marL="329184" lvl="1" indent="0">
              <a:buNone/>
            </a:pPr>
            <a:endParaRPr lang="en-US" dirty="0"/>
          </a:p>
        </p:txBody>
      </p:sp>
    </p:spTree>
    <p:extLst>
      <p:ext uri="{BB962C8B-B14F-4D97-AF65-F5344CB8AC3E}">
        <p14:creationId xmlns:p14="http://schemas.microsoft.com/office/powerpoint/2010/main" val="2818182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17</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The birth of the Prince of Peace</a:t>
            </a:r>
          </a:p>
          <a:p>
            <a:pPr marL="916559" lvl="1" indent="0">
              <a:buNone/>
            </a:pPr>
            <a:endParaRPr lang="en-US" sz="2000" b="1" dirty="0" smtClean="0"/>
          </a:p>
          <a:p>
            <a:pPr marL="631825" lvl="0" indent="-273050"/>
            <a:r>
              <a:rPr lang="en-US" sz="2400" b="1" dirty="0" smtClean="0"/>
              <a:t>Isaiah </a:t>
            </a:r>
            <a:r>
              <a:rPr lang="en-US" sz="2400" b="1" dirty="0" smtClean="0"/>
              <a:t>9:6-7</a:t>
            </a:r>
          </a:p>
          <a:p>
            <a:pPr marL="358775" lvl="0" indent="0">
              <a:buNone/>
            </a:pPr>
            <a:endParaRPr lang="en-US" sz="2400" b="1" dirty="0" smtClean="0"/>
          </a:p>
          <a:p>
            <a:pPr marL="681038" lvl="0" indent="-338138"/>
            <a:r>
              <a:rPr lang="en-US" sz="2400" b="1" dirty="0"/>
              <a:t>Luke 1:76-79 </a:t>
            </a:r>
            <a:r>
              <a:rPr lang="en-US" sz="2400" dirty="0"/>
              <a:t>– Zechariah declares John the Baptist to be the “path to peace</a:t>
            </a:r>
            <a:r>
              <a:rPr lang="en-US" sz="2400" dirty="0" smtClean="0"/>
              <a:t>”</a:t>
            </a:r>
          </a:p>
          <a:p>
            <a:pPr marL="342900" lvl="0" indent="0">
              <a:buNone/>
            </a:pPr>
            <a:endParaRPr lang="en-US" sz="2400" dirty="0"/>
          </a:p>
          <a:p>
            <a:pPr marL="681038" lvl="0" indent="-387350"/>
            <a:r>
              <a:rPr lang="en-US" sz="2400" b="1" dirty="0"/>
              <a:t>Luke 2:14 </a:t>
            </a:r>
            <a:r>
              <a:rPr lang="en-US" sz="2400" dirty="0"/>
              <a:t>– The angels sing, “Peace on earth to men on whom his favor rests</a:t>
            </a:r>
            <a:r>
              <a:rPr lang="en-US" sz="2400" dirty="0" smtClean="0"/>
              <a:t>”</a:t>
            </a:r>
            <a:endParaRPr lang="en-US" sz="2400" dirty="0"/>
          </a:p>
        </p:txBody>
      </p:sp>
    </p:spTree>
    <p:extLst>
      <p:ext uri="{BB962C8B-B14F-4D97-AF65-F5344CB8AC3E}">
        <p14:creationId xmlns:p14="http://schemas.microsoft.com/office/powerpoint/2010/main" val="4129190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wipe(left)">
                                      <p:cBhvr>
                                        <p:cTn id="7" dur="500"/>
                                        <p:tgtEl>
                                          <p:spTgt spid="7">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6" end="6"/>
                                            </p:txEl>
                                          </p:spTgt>
                                        </p:tgtEl>
                                        <p:attrNameLst>
                                          <p:attrName>style.visibility</p:attrName>
                                        </p:attrNameLst>
                                      </p:cBhvr>
                                      <p:to>
                                        <p:strVal val="visible"/>
                                      </p:to>
                                    </p:set>
                                    <p:animEffect transition="in" filter="wipe(left)">
                                      <p:cBhvr>
                                        <p:cTn id="1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18</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Peace is central to Jesus’ teaching</a:t>
            </a:r>
            <a:endParaRPr lang="en-US" sz="2000" b="1" dirty="0" smtClean="0"/>
          </a:p>
          <a:p>
            <a:pPr marL="358775" lvl="0" indent="0">
              <a:buNone/>
            </a:pPr>
            <a:endParaRPr lang="en-US" sz="2400" b="1" dirty="0" smtClean="0"/>
          </a:p>
          <a:p>
            <a:pPr marL="685800" indent="-357188">
              <a:spcAft>
                <a:spcPts val="600"/>
              </a:spcAft>
            </a:pPr>
            <a:r>
              <a:rPr lang="en-US" dirty="0"/>
              <a:t>The Sermon on the Mount</a:t>
            </a:r>
            <a:r>
              <a:rPr lang="en-US" dirty="0" smtClean="0"/>
              <a:t>:</a:t>
            </a:r>
          </a:p>
          <a:p>
            <a:pPr marL="914400" lvl="1" indent="-357188">
              <a:spcAft>
                <a:spcPts val="600"/>
              </a:spcAft>
            </a:pPr>
            <a:r>
              <a:rPr lang="en-US" b="1" dirty="0" smtClean="0"/>
              <a:t>Matthew </a:t>
            </a:r>
            <a:r>
              <a:rPr lang="en-US" b="1" dirty="0"/>
              <a:t>5:9 </a:t>
            </a:r>
            <a:r>
              <a:rPr lang="en-US" dirty="0"/>
              <a:t>– </a:t>
            </a:r>
            <a:r>
              <a:rPr lang="en-US" i="1" dirty="0"/>
              <a:t>Blessed are the peacemakers, for they will be called sons of God.</a:t>
            </a:r>
            <a:endParaRPr lang="en-US" dirty="0"/>
          </a:p>
          <a:p>
            <a:pPr marL="914400" lvl="1" indent="-357188">
              <a:spcAft>
                <a:spcPts val="600"/>
              </a:spcAft>
            </a:pPr>
            <a:r>
              <a:rPr lang="en-US" b="1" dirty="0"/>
              <a:t>Matthew 5:39-40 </a:t>
            </a:r>
            <a:r>
              <a:rPr lang="en-US" dirty="0"/>
              <a:t>– Turn the other cheek</a:t>
            </a:r>
          </a:p>
          <a:p>
            <a:pPr marL="914400" lvl="1" indent="-357188">
              <a:spcAft>
                <a:spcPts val="600"/>
              </a:spcAft>
            </a:pPr>
            <a:r>
              <a:rPr lang="en-US" b="1" dirty="0"/>
              <a:t>Matthew 5:43-44 </a:t>
            </a:r>
            <a:r>
              <a:rPr lang="en-US" dirty="0"/>
              <a:t>– Love your </a:t>
            </a:r>
            <a:r>
              <a:rPr lang="en-US" dirty="0" smtClean="0"/>
              <a:t>enemies</a:t>
            </a:r>
            <a:endParaRPr lang="en-US" dirty="0"/>
          </a:p>
        </p:txBody>
      </p:sp>
    </p:spTree>
    <p:extLst>
      <p:ext uri="{BB962C8B-B14F-4D97-AF65-F5344CB8AC3E}">
        <p14:creationId xmlns:p14="http://schemas.microsoft.com/office/powerpoint/2010/main" val="4253357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animEffect transition="in" filter="wipe(left)">
                                      <p:cBhvr>
                                        <p:cTn id="11" dur="250"/>
                                        <p:tgtEl>
                                          <p:spTgt spid="7">
                                            <p:txEl>
                                              <p:pRg st="3" end="3"/>
                                            </p:txEl>
                                          </p:spTgt>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animEffect transition="in" filter="wipe(left)">
                                      <p:cBhvr>
                                        <p:cTn id="15" dur="250"/>
                                        <p:tgtEl>
                                          <p:spTgt spid="7">
                                            <p:txEl>
                                              <p:pRg st="4" end="4"/>
                                            </p:txEl>
                                          </p:spTgt>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wipe(left)">
                                      <p:cBhvr>
                                        <p:cTn id="19" dur="25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19</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Peace is central to Jesus’ teaching</a:t>
            </a:r>
            <a:endParaRPr lang="en-US" sz="2000" b="1" dirty="0" smtClean="0"/>
          </a:p>
          <a:p>
            <a:pPr marL="342900" lvl="0" indent="0">
              <a:buNone/>
            </a:pPr>
            <a:endParaRPr lang="en-US" sz="2400" dirty="0" smtClean="0"/>
          </a:p>
          <a:p>
            <a:pPr marL="681038" lvl="0" indent="-338138"/>
            <a:r>
              <a:rPr lang="en-US" sz="2400" b="1" dirty="0" smtClean="0"/>
              <a:t>Mark </a:t>
            </a:r>
            <a:r>
              <a:rPr lang="en-US" sz="2400" b="1" dirty="0"/>
              <a:t>5:34, Luke 7:50, 8:48 </a:t>
            </a:r>
            <a:r>
              <a:rPr lang="en-US" sz="2400" dirty="0"/>
              <a:t>– Jesus tells those he healed to “go in peace”</a:t>
            </a:r>
          </a:p>
          <a:p>
            <a:pPr marL="342900" lvl="0" indent="0">
              <a:buNone/>
            </a:pPr>
            <a:endParaRPr lang="en-US" sz="2400" dirty="0" smtClean="0"/>
          </a:p>
          <a:p>
            <a:pPr marL="681038" lvl="0" indent="-338138"/>
            <a:r>
              <a:rPr lang="en-US" sz="2400" b="1" dirty="0" smtClean="0"/>
              <a:t>Luke </a:t>
            </a:r>
            <a:r>
              <a:rPr lang="en-US" sz="2400" b="1" dirty="0"/>
              <a:t>10:5-6 </a:t>
            </a:r>
            <a:r>
              <a:rPr lang="en-US" sz="2400" dirty="0"/>
              <a:t>– The disciples were to pronounce “peace on this house” when they went out two-by-two</a:t>
            </a:r>
          </a:p>
          <a:p>
            <a:pPr marL="342900" lvl="0" indent="0">
              <a:buNone/>
            </a:pPr>
            <a:endParaRPr lang="en-US" sz="2400" dirty="0" smtClean="0"/>
          </a:p>
          <a:p>
            <a:pPr marL="681038" lvl="0" indent="-338138"/>
            <a:r>
              <a:rPr lang="en-US" sz="2400" b="1" dirty="0" smtClean="0"/>
              <a:t>Luke </a:t>
            </a:r>
            <a:r>
              <a:rPr lang="en-US" sz="2400" b="1" dirty="0"/>
              <a:t>19:38, 42 </a:t>
            </a:r>
            <a:r>
              <a:rPr lang="en-US" sz="2400" dirty="0"/>
              <a:t>– At the triumphal entry into Jerusalem, he came to bring “peace</a:t>
            </a:r>
            <a:r>
              <a:rPr lang="en-US" sz="2400" dirty="0" smtClean="0"/>
              <a:t>”</a:t>
            </a:r>
            <a:endParaRPr lang="en-US" sz="2400" dirty="0"/>
          </a:p>
        </p:txBody>
      </p:sp>
    </p:spTree>
    <p:extLst>
      <p:ext uri="{BB962C8B-B14F-4D97-AF65-F5344CB8AC3E}">
        <p14:creationId xmlns:p14="http://schemas.microsoft.com/office/powerpoint/2010/main" val="1847458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wipe(left)">
                                      <p:cBhvr>
                                        <p:cTn id="7" dur="500"/>
                                        <p:tgtEl>
                                          <p:spTgt spid="7">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6" end="6"/>
                                            </p:txEl>
                                          </p:spTgt>
                                        </p:tgtEl>
                                        <p:attrNameLst>
                                          <p:attrName>style.visibility</p:attrName>
                                        </p:attrNameLst>
                                      </p:cBhvr>
                                      <p:to>
                                        <p:strVal val="visible"/>
                                      </p:to>
                                    </p:set>
                                    <p:animEffect transition="in" filter="wipe(left)">
                                      <p:cBhvr>
                                        <p:cTn id="12"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20</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smtClean="0"/>
              <a:t>Peace is central to Jesus’ teaching</a:t>
            </a:r>
            <a:endParaRPr lang="en-US" sz="2000" b="1" dirty="0" smtClean="0"/>
          </a:p>
          <a:p>
            <a:pPr marL="328612" lvl="0" indent="0">
              <a:buNone/>
            </a:pPr>
            <a:endParaRPr lang="en-US" dirty="0" smtClean="0"/>
          </a:p>
          <a:p>
            <a:pPr marL="685800" lvl="0" indent="-357188">
              <a:spcAft>
                <a:spcPts val="600"/>
              </a:spcAft>
            </a:pPr>
            <a:r>
              <a:rPr lang="en-US" dirty="0" smtClean="0"/>
              <a:t>The </a:t>
            </a:r>
            <a:r>
              <a:rPr lang="en-US" dirty="0"/>
              <a:t>Last Supper: </a:t>
            </a:r>
            <a:endParaRPr lang="en-US" sz="2400" dirty="0"/>
          </a:p>
          <a:p>
            <a:pPr marL="914400" lvl="1" indent="-357188">
              <a:spcAft>
                <a:spcPts val="600"/>
              </a:spcAft>
            </a:pPr>
            <a:r>
              <a:rPr lang="en-US" b="1" dirty="0"/>
              <a:t>John 14: 27 </a:t>
            </a:r>
            <a:r>
              <a:rPr lang="en-US" dirty="0"/>
              <a:t>– </a:t>
            </a:r>
            <a:r>
              <a:rPr lang="en-US" i="1" dirty="0"/>
              <a:t>Peace I leave with you; my peace I give to you. I do not give as the world gives. Do not let your hearts be troubled and do not be afraid.</a:t>
            </a:r>
            <a:endParaRPr lang="en-US" sz="2000" dirty="0"/>
          </a:p>
          <a:p>
            <a:pPr marL="914400" lvl="1" indent="-357188">
              <a:spcAft>
                <a:spcPts val="600"/>
              </a:spcAft>
            </a:pPr>
            <a:r>
              <a:rPr lang="en-US" b="1" dirty="0"/>
              <a:t>John 16:33 </a:t>
            </a:r>
            <a:r>
              <a:rPr lang="en-US" dirty="0"/>
              <a:t>– </a:t>
            </a:r>
            <a:r>
              <a:rPr lang="en-US" i="1" dirty="0"/>
              <a:t>I have told you these things, so that in me you may have peace. In the world you will have trouble. But take heart! I have overcome the world.</a:t>
            </a:r>
            <a:endParaRPr lang="en-US" sz="2000" dirty="0"/>
          </a:p>
          <a:p>
            <a:pPr marL="914400" lvl="0" indent="-357188">
              <a:spcAft>
                <a:spcPts val="600"/>
              </a:spcAft>
              <a:buNone/>
            </a:pPr>
            <a:endParaRPr lang="en-US" sz="2400" dirty="0" smtClean="0"/>
          </a:p>
        </p:txBody>
      </p:sp>
    </p:spTree>
    <p:extLst>
      <p:ext uri="{BB962C8B-B14F-4D97-AF65-F5344CB8AC3E}">
        <p14:creationId xmlns:p14="http://schemas.microsoft.com/office/powerpoint/2010/main" val="2872899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animEffect transition="in" filter="wipe(left)">
                                      <p:cBhvr>
                                        <p:cTn id="11" dur="250"/>
                                        <p:tgtEl>
                                          <p:spTgt spid="7">
                                            <p:txEl>
                                              <p:pRg st="3" end="3"/>
                                            </p:txEl>
                                          </p:spTgt>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animEffect transition="in" filter="wipe(left)">
                                      <p:cBhvr>
                                        <p:cTn id="15" dur="25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fontScale="90000"/>
          </a:bodyPr>
          <a:lstStyle/>
          <a:p>
            <a:pPr algn="l"/>
            <a:r>
              <a:rPr lang="en-US" sz="5000" dirty="0" smtClean="0"/>
              <a:t>New Testament View of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21</a:t>
            </a:fld>
            <a:endParaRPr lang="en-US"/>
          </a:p>
        </p:txBody>
      </p:sp>
      <p:sp>
        <p:nvSpPr>
          <p:cNvPr id="7" name="Content Placeholder 3"/>
          <p:cNvSpPr>
            <a:spLocks noGrp="1"/>
          </p:cNvSpPr>
          <p:nvPr>
            <p:ph sz="half" idx="2"/>
          </p:nvPr>
        </p:nvSpPr>
        <p:spPr>
          <a:xfrm>
            <a:off x="381000" y="1447800"/>
            <a:ext cx="8534400" cy="5029200"/>
          </a:xfrm>
        </p:spPr>
        <p:txBody>
          <a:bodyPr>
            <a:normAutofit/>
          </a:bodyPr>
          <a:lstStyle/>
          <a:p>
            <a:pPr lvl="0" indent="0">
              <a:buNone/>
            </a:pPr>
            <a:r>
              <a:rPr lang="en-US" sz="3200" b="1" dirty="0" smtClean="0"/>
              <a:t>Jesus is the source of peace</a:t>
            </a:r>
            <a:endParaRPr lang="en-US" sz="2000" b="1" dirty="0" smtClean="0"/>
          </a:p>
          <a:p>
            <a:pPr marL="342900" lvl="0" indent="0">
              <a:buNone/>
            </a:pPr>
            <a:endParaRPr lang="en-US" sz="2400" dirty="0" smtClean="0"/>
          </a:p>
          <a:p>
            <a:pPr marL="681038" lvl="0" indent="-338138"/>
            <a:r>
              <a:rPr lang="en-US" sz="2400" b="1" dirty="0" smtClean="0"/>
              <a:t>Ephesians 2:14-17</a:t>
            </a:r>
          </a:p>
          <a:p>
            <a:pPr marL="342900" lvl="0" indent="0">
              <a:buNone/>
            </a:pPr>
            <a:endParaRPr lang="en-US" sz="2400" b="1" dirty="0" smtClean="0"/>
          </a:p>
          <a:p>
            <a:pPr marL="342900" lvl="0" indent="0">
              <a:buNone/>
            </a:pPr>
            <a:endParaRPr lang="en-US" sz="2400" b="1" dirty="0"/>
          </a:p>
          <a:p>
            <a:pPr indent="0">
              <a:buNone/>
            </a:pPr>
            <a:r>
              <a:rPr lang="en-US" sz="3200" b="1" dirty="0" smtClean="0"/>
              <a:t>Peace is the essence of the Gospel and salvation</a:t>
            </a:r>
            <a:endParaRPr lang="en-US" sz="3200" b="1" dirty="0"/>
          </a:p>
          <a:p>
            <a:pPr marL="342900" lvl="0" indent="0">
              <a:buNone/>
            </a:pPr>
            <a:endParaRPr lang="en-US" sz="2400" b="1" dirty="0"/>
          </a:p>
          <a:p>
            <a:pPr marL="681038" lvl="0" indent="-338138"/>
            <a:r>
              <a:rPr lang="en-US" sz="2400" b="1" dirty="0"/>
              <a:t>Acts </a:t>
            </a:r>
            <a:r>
              <a:rPr lang="en-US" sz="2400" b="1" dirty="0" smtClean="0"/>
              <a:t>10:36; Ephesians </a:t>
            </a:r>
            <a:r>
              <a:rPr lang="en-US" sz="2400" b="1" dirty="0"/>
              <a:t>2:17, 6:15.</a:t>
            </a:r>
          </a:p>
          <a:p>
            <a:pPr marL="681038" lvl="0" indent="-338138"/>
            <a:r>
              <a:rPr lang="en-US" sz="2400" b="1" dirty="0"/>
              <a:t>Romans 5:1 </a:t>
            </a:r>
            <a:endParaRPr lang="en-US" sz="2400" b="1" dirty="0" smtClean="0"/>
          </a:p>
          <a:p>
            <a:pPr marL="681038" lvl="0" indent="-338138"/>
            <a:r>
              <a:rPr lang="en-US" sz="2400" b="1" dirty="0" smtClean="0"/>
              <a:t>Galatians </a:t>
            </a:r>
            <a:r>
              <a:rPr lang="en-US" sz="2400" b="1" dirty="0"/>
              <a:t>5:22 </a:t>
            </a:r>
            <a:endParaRPr lang="en-US" sz="2400" b="1" dirty="0" smtClean="0"/>
          </a:p>
          <a:p>
            <a:pPr marL="681038" lvl="0" indent="-338138"/>
            <a:r>
              <a:rPr lang="en-US" sz="2400" b="1" dirty="0" smtClean="0"/>
              <a:t>Romans 8:6</a:t>
            </a:r>
            <a:endParaRPr lang="en-US" sz="2400" b="1" dirty="0"/>
          </a:p>
        </p:txBody>
      </p:sp>
    </p:spTree>
    <p:extLst>
      <p:ext uri="{BB962C8B-B14F-4D97-AF65-F5344CB8AC3E}">
        <p14:creationId xmlns:p14="http://schemas.microsoft.com/office/powerpoint/2010/main" val="165199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5" end="5"/>
                                            </p:txEl>
                                          </p:spTgt>
                                        </p:tgtEl>
                                        <p:attrNameLst>
                                          <p:attrName>style.visibility</p:attrName>
                                        </p:attrNameLst>
                                      </p:cBhvr>
                                      <p:to>
                                        <p:strVal val="visible"/>
                                      </p:to>
                                    </p:set>
                                    <p:animEffect transition="in" filter="wipe(left)">
                                      <p:cBhvr>
                                        <p:cTn id="7" dur="500"/>
                                        <p:tgtEl>
                                          <p:spTgt spid="7">
                                            <p:txEl>
                                              <p:pRg st="5" end="5"/>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xEl>
                                              <p:pRg st="7" end="7"/>
                                            </p:txEl>
                                          </p:spTgt>
                                        </p:tgtEl>
                                        <p:attrNameLst>
                                          <p:attrName>style.visibility</p:attrName>
                                        </p:attrNameLst>
                                      </p:cBhvr>
                                      <p:to>
                                        <p:strVal val="visible"/>
                                      </p:to>
                                    </p:set>
                                    <p:animEffect transition="in" filter="wipe(left)">
                                      <p:cBhvr>
                                        <p:cTn id="11" dur="250"/>
                                        <p:tgtEl>
                                          <p:spTgt spid="7">
                                            <p:txEl>
                                              <p:pRg st="7" end="7"/>
                                            </p:txEl>
                                          </p:spTgt>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7">
                                            <p:txEl>
                                              <p:pRg st="8" end="8"/>
                                            </p:txEl>
                                          </p:spTgt>
                                        </p:tgtEl>
                                        <p:attrNameLst>
                                          <p:attrName>style.visibility</p:attrName>
                                        </p:attrNameLst>
                                      </p:cBhvr>
                                      <p:to>
                                        <p:strVal val="visible"/>
                                      </p:to>
                                    </p:set>
                                    <p:animEffect transition="in" filter="wipe(left)">
                                      <p:cBhvr>
                                        <p:cTn id="15" dur="250"/>
                                        <p:tgtEl>
                                          <p:spTgt spid="7">
                                            <p:txEl>
                                              <p:pRg st="8" end="8"/>
                                            </p:txEl>
                                          </p:spTgt>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7">
                                            <p:txEl>
                                              <p:pRg st="9" end="9"/>
                                            </p:txEl>
                                          </p:spTgt>
                                        </p:tgtEl>
                                        <p:attrNameLst>
                                          <p:attrName>style.visibility</p:attrName>
                                        </p:attrNameLst>
                                      </p:cBhvr>
                                      <p:to>
                                        <p:strVal val="visible"/>
                                      </p:to>
                                    </p:set>
                                    <p:animEffect transition="in" filter="wipe(left)">
                                      <p:cBhvr>
                                        <p:cTn id="19" dur="250"/>
                                        <p:tgtEl>
                                          <p:spTgt spid="7">
                                            <p:txEl>
                                              <p:pRg st="9" end="9"/>
                                            </p:txEl>
                                          </p:spTgt>
                                        </p:tgtEl>
                                      </p:cBhvr>
                                    </p:animEffect>
                                  </p:childTnLst>
                                </p:cTn>
                              </p:par>
                            </p:childTnLst>
                          </p:cTn>
                        </p:par>
                        <p:par>
                          <p:cTn id="20" fill="hold">
                            <p:stCondLst>
                              <p:cond delay="1250"/>
                            </p:stCondLst>
                            <p:childTnLst>
                              <p:par>
                                <p:cTn id="21" presetID="22" presetClass="entr" presetSubtype="8" fill="hold" nodeType="afterEffect">
                                  <p:stCondLst>
                                    <p:cond delay="0"/>
                                  </p:stCondLst>
                                  <p:childTnLst>
                                    <p:set>
                                      <p:cBhvr>
                                        <p:cTn id="22" dur="1" fill="hold">
                                          <p:stCondLst>
                                            <p:cond delay="0"/>
                                          </p:stCondLst>
                                        </p:cTn>
                                        <p:tgtEl>
                                          <p:spTgt spid="7">
                                            <p:txEl>
                                              <p:pRg st="10" end="10"/>
                                            </p:txEl>
                                          </p:spTgt>
                                        </p:tgtEl>
                                        <p:attrNameLst>
                                          <p:attrName>style.visibility</p:attrName>
                                        </p:attrNameLst>
                                      </p:cBhvr>
                                      <p:to>
                                        <p:strVal val="visible"/>
                                      </p:to>
                                    </p:set>
                                    <p:animEffect transition="in" filter="wipe(left)">
                                      <p:cBhvr>
                                        <p:cTn id="23" dur="250"/>
                                        <p:tgtEl>
                                          <p:spTgt spid="7">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400" dirty="0" smtClean="0"/>
              <a:t>OT &amp; NT Contrast</a:t>
            </a:r>
            <a:endParaRPr lang="en-US" sz="5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22</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342900" lvl="0" indent="0">
              <a:buNone/>
            </a:pPr>
            <a:endParaRPr lang="en-US" sz="2400" dirty="0" smtClean="0"/>
          </a:p>
          <a:p>
            <a:pPr marL="800100" lvl="0" indent="-457200">
              <a:buFont typeface="+mj-lt"/>
              <a:buAutoNum type="arabicParenR"/>
            </a:pPr>
            <a:r>
              <a:rPr lang="en-US" sz="2400" dirty="0" smtClean="0"/>
              <a:t>The </a:t>
            </a:r>
            <a:r>
              <a:rPr lang="en-US" sz="2400" dirty="0"/>
              <a:t>OT era was largely a time of war for Israel, </a:t>
            </a:r>
            <a:r>
              <a:rPr lang="en-US" sz="2400" dirty="0" smtClean="0"/>
              <a:t/>
            </a:r>
            <a:br>
              <a:rPr lang="en-US" sz="2400" dirty="0" smtClean="0"/>
            </a:br>
            <a:r>
              <a:rPr lang="en-US" sz="2400" dirty="0" smtClean="0"/>
              <a:t>while </a:t>
            </a:r>
            <a:r>
              <a:rPr lang="en-US" sz="2400" dirty="0"/>
              <a:t>the NT era was a time of </a:t>
            </a:r>
            <a:r>
              <a:rPr lang="en-US" sz="2400" dirty="0" smtClean="0"/>
              <a:t>peace.</a:t>
            </a:r>
          </a:p>
          <a:p>
            <a:pPr marL="800100" lvl="0" indent="-457200">
              <a:buFont typeface="+mj-lt"/>
              <a:buAutoNum type="arabicParenR"/>
            </a:pPr>
            <a:endParaRPr lang="en-US" sz="2400" dirty="0"/>
          </a:p>
          <a:p>
            <a:pPr marL="800100" lvl="0" indent="-457200">
              <a:buFont typeface="+mj-lt"/>
              <a:buAutoNum type="arabicParenR"/>
            </a:pPr>
            <a:r>
              <a:rPr lang="en-US" sz="2400" dirty="0"/>
              <a:t>The OT says much more about “war” because that was its context and reality. Peace is seen as something rare, something longed for, something that will come when the Messiah comes</a:t>
            </a:r>
            <a:r>
              <a:rPr lang="en-US" sz="2400" dirty="0" smtClean="0"/>
              <a:t>.</a:t>
            </a:r>
          </a:p>
          <a:p>
            <a:pPr marL="800100" lvl="0" indent="-457200">
              <a:buFont typeface="+mj-lt"/>
              <a:buAutoNum type="arabicParenR"/>
            </a:pPr>
            <a:endParaRPr lang="en-US" sz="2400" dirty="0"/>
          </a:p>
          <a:p>
            <a:pPr marL="800100" lvl="0" indent="-457200">
              <a:buFont typeface="+mj-lt"/>
              <a:buAutoNum type="arabicParenR"/>
            </a:pPr>
            <a:r>
              <a:rPr lang="en-US" sz="2400" dirty="0"/>
              <a:t>The NT accepts “war” but commends “peace.”</a:t>
            </a:r>
          </a:p>
          <a:p>
            <a:pPr marL="800100" lvl="0" indent="-457200">
              <a:spcAft>
                <a:spcPts val="600"/>
              </a:spcAft>
              <a:buFont typeface="+mj-lt"/>
              <a:buAutoNum type="arabicParenR"/>
            </a:pPr>
            <a:endParaRPr lang="en-US" sz="2400" dirty="0" smtClean="0"/>
          </a:p>
        </p:txBody>
      </p:sp>
    </p:spTree>
    <p:extLst>
      <p:ext uri="{BB962C8B-B14F-4D97-AF65-F5344CB8AC3E}">
        <p14:creationId xmlns:p14="http://schemas.microsoft.com/office/powerpoint/2010/main" val="281230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left)">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left)">
                                      <p:cBhvr>
                                        <p:cTn id="1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400" dirty="0" smtClean="0"/>
              <a:t>OT &amp; NT Contrast</a:t>
            </a:r>
            <a:endParaRPr lang="en-US" sz="5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23</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342900" lvl="0" indent="0">
              <a:buNone/>
            </a:pPr>
            <a:endParaRPr lang="en-US" sz="2400" dirty="0" smtClean="0"/>
          </a:p>
          <a:p>
            <a:pPr marL="342900" lvl="0" indent="0">
              <a:buNone/>
            </a:pPr>
            <a:endParaRPr lang="en-US" sz="2400" dirty="0" smtClean="0"/>
          </a:p>
          <a:p>
            <a:pPr marL="800100" lvl="0" indent="-457200">
              <a:buFont typeface="+mj-lt"/>
              <a:buAutoNum type="arabicParenR" startAt="4"/>
            </a:pPr>
            <a:r>
              <a:rPr lang="en-US" sz="2400" dirty="0" smtClean="0"/>
              <a:t>In </a:t>
            </a:r>
            <a:r>
              <a:rPr lang="en-US" sz="2400" dirty="0"/>
              <a:t>the OT, God is a warrior; in the NT, God is a God of Peace</a:t>
            </a:r>
            <a:r>
              <a:rPr lang="en-US" sz="2400" dirty="0" smtClean="0"/>
              <a:t>.</a:t>
            </a:r>
          </a:p>
          <a:p>
            <a:pPr marL="800100" lvl="0" indent="-457200">
              <a:buFont typeface="+mj-lt"/>
              <a:buAutoNum type="arabicParenR" startAt="4"/>
            </a:pPr>
            <a:endParaRPr lang="en-US" sz="2400" dirty="0"/>
          </a:p>
          <a:p>
            <a:pPr marL="800100" lvl="0" indent="-457200">
              <a:buFont typeface="+mj-lt"/>
              <a:buAutoNum type="arabicParenR" startAt="4"/>
            </a:pPr>
            <a:r>
              <a:rPr lang="en-US" sz="2400" dirty="0"/>
              <a:t>In the NT, peace is not only the nature of God, but also the nature of Jesus, his teachings and the promise of salvation.</a:t>
            </a:r>
          </a:p>
          <a:p>
            <a:pPr marL="800100" lvl="0" indent="-457200">
              <a:buFont typeface="+mj-lt"/>
              <a:buAutoNum type="arabicParenR" startAt="4"/>
            </a:pPr>
            <a:endParaRPr lang="en-US" sz="2400" dirty="0" smtClean="0"/>
          </a:p>
        </p:txBody>
      </p:sp>
    </p:spTree>
    <p:extLst>
      <p:ext uri="{BB962C8B-B14F-4D97-AF65-F5344CB8AC3E}">
        <p14:creationId xmlns:p14="http://schemas.microsoft.com/office/powerpoint/2010/main" val="2177083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wipe(left)">
                                      <p:cBhvr>
                                        <p:cTn id="7"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5400" dirty="0" smtClean="0"/>
              <a:t>OT &amp; NT Contrast</a:t>
            </a:r>
            <a:endParaRPr lang="en-US" sz="5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24</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marL="342900" lvl="0" indent="0">
              <a:buNone/>
            </a:pPr>
            <a:endParaRPr lang="en-US" sz="2400" dirty="0" smtClean="0"/>
          </a:p>
          <a:p>
            <a:pPr marL="800100" lvl="0" indent="-457200">
              <a:buFont typeface="+mj-lt"/>
              <a:buAutoNum type="arabicParenR" startAt="6"/>
            </a:pPr>
            <a:r>
              <a:rPr lang="en-US" sz="2400" dirty="0"/>
              <a:t>Those who support a theology of war, tend to lean on OT scriptures</a:t>
            </a:r>
            <a:r>
              <a:rPr lang="en-US" sz="2400" dirty="0" smtClean="0"/>
              <a:t>.</a:t>
            </a:r>
          </a:p>
          <a:p>
            <a:pPr marL="800100" lvl="0" indent="-457200">
              <a:buFont typeface="+mj-lt"/>
              <a:buAutoNum type="arabicParenR" startAt="6"/>
            </a:pPr>
            <a:endParaRPr lang="en-US" sz="2400" dirty="0"/>
          </a:p>
          <a:p>
            <a:pPr marL="800100" lvl="0" indent="-457200">
              <a:buFont typeface="+mj-lt"/>
              <a:buAutoNum type="arabicParenR" startAt="6"/>
            </a:pPr>
            <a:r>
              <a:rPr lang="en-US" sz="2400" dirty="0"/>
              <a:t>Those who support a theology of peace and pacifism, tend to lean on NT scriptures</a:t>
            </a:r>
            <a:r>
              <a:rPr lang="en-US" sz="2400" dirty="0" smtClean="0"/>
              <a:t>.</a:t>
            </a:r>
          </a:p>
          <a:p>
            <a:pPr marL="800100" lvl="0" indent="-457200">
              <a:buFont typeface="+mj-lt"/>
              <a:buAutoNum type="arabicParenR" startAt="6"/>
            </a:pPr>
            <a:endParaRPr lang="en-US" sz="2400" dirty="0"/>
          </a:p>
          <a:p>
            <a:pPr marL="800100" lvl="0" indent="-457200">
              <a:buFont typeface="+mj-lt"/>
              <a:buAutoNum type="arabicParenR" startAt="6"/>
            </a:pPr>
            <a:r>
              <a:rPr lang="en-US" sz="2400" dirty="0"/>
              <a:t>The challenge is to have a theology of war and peace that uses the whole Bible and reconciles seemingly contradictory scriptures. Our theology of war and peace cannot be justified by selective proof-texting.</a:t>
            </a:r>
          </a:p>
          <a:p>
            <a:pPr marL="800100" lvl="0" indent="-457200">
              <a:buFont typeface="+mj-lt"/>
              <a:buAutoNum type="arabicParenR" startAt="6"/>
            </a:pPr>
            <a:endParaRPr lang="en-US" sz="2400" dirty="0"/>
          </a:p>
          <a:p>
            <a:pPr marL="800100" lvl="0" indent="-457200">
              <a:buFont typeface="+mj-lt"/>
              <a:buAutoNum type="arabicParenR" startAt="6"/>
            </a:pPr>
            <a:endParaRPr lang="en-US" sz="2400" dirty="0" smtClean="0"/>
          </a:p>
        </p:txBody>
      </p:sp>
    </p:spTree>
    <p:extLst>
      <p:ext uri="{BB962C8B-B14F-4D97-AF65-F5344CB8AC3E}">
        <p14:creationId xmlns:p14="http://schemas.microsoft.com/office/powerpoint/2010/main" val="283270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wipe(left)">
                                      <p:cBhvr>
                                        <p:cTn id="7" dur="500"/>
                                        <p:tgtEl>
                                          <p:spTgt spid="7">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5" end="5"/>
                                            </p:txEl>
                                          </p:spTgt>
                                        </p:tgtEl>
                                        <p:attrNameLst>
                                          <p:attrName>style.visibility</p:attrName>
                                        </p:attrNameLst>
                                      </p:cBhvr>
                                      <p:to>
                                        <p:strVal val="visible"/>
                                      </p:to>
                                    </p:set>
                                    <p:animEffect transition="in" filter="wipe(left)">
                                      <p:cBhvr>
                                        <p:cTn id="12"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Autofit/>
          </a:bodyPr>
          <a:lstStyle/>
          <a:p>
            <a:pPr algn="l"/>
            <a:r>
              <a:rPr lang="en-US" sz="5000" dirty="0" smtClean="0"/>
              <a:t>Church Views of War &amp;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25</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b="1" dirty="0" smtClean="0"/>
              <a:t>Realism &amp; Christian Realism</a:t>
            </a:r>
            <a:endParaRPr lang="en-US" dirty="0"/>
          </a:p>
          <a:p>
            <a:pPr marL="685800" lvl="0" indent="-357188">
              <a:spcAft>
                <a:spcPts val="600"/>
              </a:spcAft>
            </a:pPr>
            <a:r>
              <a:rPr lang="en-US" sz="2400" dirty="0" smtClean="0"/>
              <a:t>Adopted by numerous churches during the Cold War.</a:t>
            </a:r>
            <a:endParaRPr lang="en-US" sz="1800" dirty="0"/>
          </a:p>
          <a:p>
            <a:pPr marL="342900" indent="0">
              <a:buNone/>
            </a:pPr>
            <a:endParaRPr lang="en-US" sz="2400" dirty="0" smtClean="0"/>
          </a:p>
          <a:p>
            <a:pPr lvl="0" indent="0">
              <a:buNone/>
            </a:pPr>
            <a:r>
              <a:rPr lang="en-US" b="1" dirty="0" smtClean="0"/>
              <a:t>Pacifism &amp; Christian Pacifism</a:t>
            </a:r>
            <a:endParaRPr lang="en-US" dirty="0"/>
          </a:p>
          <a:p>
            <a:pPr marL="681038" indent="-338138"/>
            <a:r>
              <a:rPr lang="en-US" sz="2400" dirty="0" smtClean="0"/>
              <a:t>Adopted by . . .</a:t>
            </a:r>
            <a:endParaRPr lang="en-US" sz="2400" dirty="0"/>
          </a:p>
          <a:p>
            <a:pPr marL="911225" lvl="1" indent="-338138"/>
            <a:r>
              <a:rPr lang="en-US" dirty="0"/>
              <a:t>Religious Society of Friends (Quakers</a:t>
            </a:r>
            <a:r>
              <a:rPr lang="en-US" dirty="0" smtClean="0"/>
              <a:t>), Church </a:t>
            </a:r>
            <a:r>
              <a:rPr lang="en-US" dirty="0"/>
              <a:t>of the </a:t>
            </a:r>
            <a:r>
              <a:rPr lang="en-US" dirty="0" smtClean="0"/>
              <a:t>Brethren, Anabaptists, Mennonites, Amish, Seventh </a:t>
            </a:r>
            <a:r>
              <a:rPr lang="en-US" dirty="0"/>
              <a:t>Day Adventists</a:t>
            </a:r>
          </a:p>
          <a:p>
            <a:pPr marL="911225" lvl="1" indent="-338138"/>
            <a:r>
              <a:rPr lang="en-US" dirty="0"/>
              <a:t>Elements of the Church of Christ, Russian Orthodox, Catholics, Methodists, and Baptists</a:t>
            </a:r>
          </a:p>
          <a:p>
            <a:pPr marL="911225" lvl="1" indent="-338138"/>
            <a:r>
              <a:rPr lang="en-US" dirty="0"/>
              <a:t>Martin Luther King, Jr.</a:t>
            </a:r>
          </a:p>
          <a:p>
            <a:pPr marL="685800" lvl="0" indent="-357188">
              <a:spcAft>
                <a:spcPts val="600"/>
              </a:spcAft>
            </a:pPr>
            <a:endParaRPr lang="en-US" sz="1800" dirty="0"/>
          </a:p>
          <a:p>
            <a:pPr marL="342900" indent="0">
              <a:buNone/>
            </a:pPr>
            <a:endParaRPr lang="en-US" sz="2400" dirty="0" smtClean="0"/>
          </a:p>
        </p:txBody>
      </p:sp>
    </p:spTree>
    <p:extLst>
      <p:ext uri="{BB962C8B-B14F-4D97-AF65-F5344CB8AC3E}">
        <p14:creationId xmlns:p14="http://schemas.microsoft.com/office/powerpoint/2010/main" val="2533012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500"/>
                                        <p:tgtEl>
                                          <p:spTgt spid="7">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up)">
                                      <p:cBhvr>
                                        <p:cTn id="11" dur="250"/>
                                        <p:tgtEl>
                                          <p:spTgt spid="7">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nodeType="click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wipe(up)">
                                      <p:cBhvr>
                                        <p:cTn id="16" dur="500"/>
                                        <p:tgtEl>
                                          <p:spTgt spid="7">
                                            <p:txEl>
                                              <p:pRg st="3" end="3"/>
                                            </p:txEl>
                                          </p:spTgt>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7">
                                            <p:txEl>
                                              <p:pRg st="4" end="4"/>
                                            </p:txEl>
                                          </p:spTgt>
                                        </p:tgtEl>
                                        <p:attrNameLst>
                                          <p:attrName>style.visibility</p:attrName>
                                        </p:attrNameLst>
                                      </p:cBhvr>
                                      <p:to>
                                        <p:strVal val="visible"/>
                                      </p:to>
                                    </p:set>
                                    <p:animEffect transition="in" filter="wipe(up)">
                                      <p:cBhvr>
                                        <p:cTn id="20" dur="250"/>
                                        <p:tgtEl>
                                          <p:spTgt spid="7">
                                            <p:txEl>
                                              <p:pRg st="4" end="4"/>
                                            </p:txEl>
                                          </p:spTgt>
                                        </p:tgtEl>
                                      </p:cBhvr>
                                    </p:animEffect>
                                  </p:childTnLst>
                                </p:cTn>
                              </p:par>
                            </p:childTnLst>
                          </p:cTn>
                        </p:par>
                        <p:par>
                          <p:cTn id="21" fill="hold">
                            <p:stCondLst>
                              <p:cond delay="750"/>
                            </p:stCondLst>
                            <p:childTnLst>
                              <p:par>
                                <p:cTn id="22" presetID="22" presetClass="entr" presetSubtype="1" fill="hold" nodeType="afterEffect">
                                  <p:stCondLst>
                                    <p:cond delay="0"/>
                                  </p:stCondLst>
                                  <p:childTnLst>
                                    <p:set>
                                      <p:cBhvr>
                                        <p:cTn id="23" dur="1" fill="hold">
                                          <p:stCondLst>
                                            <p:cond delay="0"/>
                                          </p:stCondLst>
                                        </p:cTn>
                                        <p:tgtEl>
                                          <p:spTgt spid="7">
                                            <p:txEl>
                                              <p:pRg st="5" end="5"/>
                                            </p:txEl>
                                          </p:spTgt>
                                        </p:tgtEl>
                                        <p:attrNameLst>
                                          <p:attrName>style.visibility</p:attrName>
                                        </p:attrNameLst>
                                      </p:cBhvr>
                                      <p:to>
                                        <p:strVal val="visible"/>
                                      </p:to>
                                    </p:set>
                                    <p:animEffect transition="in" filter="wipe(up)">
                                      <p:cBhvr>
                                        <p:cTn id="24" dur="250"/>
                                        <p:tgtEl>
                                          <p:spTgt spid="7">
                                            <p:txEl>
                                              <p:pRg st="5" end="5"/>
                                            </p:txEl>
                                          </p:spTgt>
                                        </p:tgtEl>
                                      </p:cBhvr>
                                    </p:animEffect>
                                  </p:childTnLst>
                                </p:cTn>
                              </p:par>
                            </p:childTnLst>
                          </p:cTn>
                        </p:par>
                        <p:par>
                          <p:cTn id="25" fill="hold">
                            <p:stCondLst>
                              <p:cond delay="1000"/>
                            </p:stCondLst>
                            <p:childTnLst>
                              <p:par>
                                <p:cTn id="26" presetID="22" presetClass="entr" presetSubtype="1" fill="hold" nodeType="after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Effect transition="in" filter="wipe(up)">
                                      <p:cBhvr>
                                        <p:cTn id="28" dur="250"/>
                                        <p:tgtEl>
                                          <p:spTgt spid="7">
                                            <p:txEl>
                                              <p:pRg st="6" end="6"/>
                                            </p:txEl>
                                          </p:spTgt>
                                        </p:tgtEl>
                                      </p:cBhvr>
                                    </p:animEffect>
                                  </p:childTnLst>
                                </p:cTn>
                              </p:par>
                            </p:childTnLst>
                          </p:cTn>
                        </p:par>
                        <p:par>
                          <p:cTn id="29" fill="hold">
                            <p:stCondLst>
                              <p:cond delay="1250"/>
                            </p:stCondLst>
                            <p:childTnLst>
                              <p:par>
                                <p:cTn id="30" presetID="22" presetClass="entr" presetSubtype="1" fill="hold" nodeType="afterEffect">
                                  <p:stCondLst>
                                    <p:cond delay="0"/>
                                  </p:stCondLst>
                                  <p:childTnLst>
                                    <p:set>
                                      <p:cBhvr>
                                        <p:cTn id="31" dur="1" fill="hold">
                                          <p:stCondLst>
                                            <p:cond delay="0"/>
                                          </p:stCondLst>
                                        </p:cTn>
                                        <p:tgtEl>
                                          <p:spTgt spid="7">
                                            <p:txEl>
                                              <p:pRg st="7" end="7"/>
                                            </p:txEl>
                                          </p:spTgt>
                                        </p:tgtEl>
                                        <p:attrNameLst>
                                          <p:attrName>style.visibility</p:attrName>
                                        </p:attrNameLst>
                                      </p:cBhvr>
                                      <p:to>
                                        <p:strVal val="visible"/>
                                      </p:to>
                                    </p:set>
                                    <p:animEffect transition="in" filter="wipe(up)">
                                      <p:cBhvr>
                                        <p:cTn id="32" dur="25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Autofit/>
          </a:bodyPr>
          <a:lstStyle/>
          <a:p>
            <a:pPr algn="l"/>
            <a:r>
              <a:rPr lang="en-US" sz="5000" dirty="0" smtClean="0"/>
              <a:t>Church Views of War &amp; Peace</a:t>
            </a:r>
            <a:endParaRPr lang="en-US" sz="5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26</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b="1" dirty="0" smtClean="0"/>
              <a:t>Just War Theory</a:t>
            </a:r>
          </a:p>
          <a:p>
            <a:pPr marL="681038" indent="-338138"/>
            <a:r>
              <a:rPr lang="en-US" sz="2400" dirty="0"/>
              <a:t>Adopted by . . .</a:t>
            </a:r>
          </a:p>
          <a:p>
            <a:pPr marL="911225" lvl="1" indent="-338138"/>
            <a:r>
              <a:rPr lang="en-US" dirty="0" smtClean="0"/>
              <a:t>Roman Catholic Church</a:t>
            </a:r>
          </a:p>
          <a:p>
            <a:pPr marL="911225" lvl="1" indent="-338138"/>
            <a:r>
              <a:rPr lang="en-US" dirty="0" smtClean="0"/>
              <a:t>Orthodox Churches</a:t>
            </a:r>
          </a:p>
          <a:p>
            <a:pPr marL="911225" lvl="1" indent="-338138"/>
            <a:r>
              <a:rPr lang="en-US" dirty="0" smtClean="0"/>
              <a:t>Most Mainline, Evangelical, and Pentecostal Churches</a:t>
            </a:r>
            <a:endParaRPr lang="en-US" dirty="0"/>
          </a:p>
          <a:p>
            <a:pPr marL="342900" indent="0">
              <a:buNone/>
            </a:pPr>
            <a:endParaRPr lang="en-US" sz="2400" dirty="0" smtClean="0"/>
          </a:p>
          <a:p>
            <a:pPr lvl="0" indent="0">
              <a:buNone/>
            </a:pPr>
            <a:r>
              <a:rPr lang="en-US" b="1" dirty="0" smtClean="0"/>
              <a:t>Just Peace Theory</a:t>
            </a:r>
            <a:endParaRPr lang="en-US" dirty="0"/>
          </a:p>
          <a:p>
            <a:pPr marL="681038" indent="-338138"/>
            <a:r>
              <a:rPr lang="en-US" sz="2400" dirty="0" smtClean="0"/>
              <a:t>Adopted by . . .</a:t>
            </a:r>
            <a:endParaRPr lang="en-US" sz="2400" dirty="0"/>
          </a:p>
          <a:p>
            <a:pPr marL="911225" lvl="1" indent="-338138"/>
            <a:r>
              <a:rPr lang="en-US" dirty="0" smtClean="0"/>
              <a:t>United Church of Christ</a:t>
            </a:r>
          </a:p>
          <a:p>
            <a:pPr marL="911225" lvl="1" indent="-338138"/>
            <a:r>
              <a:rPr lang="en-US" dirty="0" smtClean="0"/>
              <a:t>Congregational Churches</a:t>
            </a:r>
            <a:endParaRPr lang="en-US" dirty="0"/>
          </a:p>
          <a:p>
            <a:pPr marL="685800" lvl="0" indent="-357188">
              <a:spcAft>
                <a:spcPts val="600"/>
              </a:spcAft>
            </a:pPr>
            <a:endParaRPr lang="en-US" sz="1800" dirty="0"/>
          </a:p>
          <a:p>
            <a:pPr marL="342900" indent="0">
              <a:buNone/>
            </a:pPr>
            <a:endParaRPr lang="en-US" sz="2400" dirty="0" smtClean="0"/>
          </a:p>
        </p:txBody>
      </p:sp>
    </p:spTree>
    <p:extLst>
      <p:ext uri="{BB962C8B-B14F-4D97-AF65-F5344CB8AC3E}">
        <p14:creationId xmlns:p14="http://schemas.microsoft.com/office/powerpoint/2010/main" val="2432307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500"/>
                                        <p:tgtEl>
                                          <p:spTgt spid="7">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up)">
                                      <p:cBhvr>
                                        <p:cTn id="11" dur="250"/>
                                        <p:tgtEl>
                                          <p:spTgt spid="7">
                                            <p:txEl>
                                              <p:pRg st="1" end="1"/>
                                            </p:txEl>
                                          </p:spTgt>
                                        </p:tgtEl>
                                      </p:cBhvr>
                                    </p:animEffect>
                                  </p:childTnLst>
                                </p:cTn>
                              </p:par>
                            </p:childTnLst>
                          </p:cTn>
                        </p:par>
                        <p:par>
                          <p:cTn id="12" fill="hold">
                            <p:stCondLst>
                              <p:cond delay="750"/>
                            </p:stCondLst>
                            <p:childTnLst>
                              <p:par>
                                <p:cTn id="13" presetID="22" presetClass="entr" presetSubtype="1" fill="hold"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up)">
                                      <p:cBhvr>
                                        <p:cTn id="15" dur="250"/>
                                        <p:tgtEl>
                                          <p:spTgt spid="7">
                                            <p:txEl>
                                              <p:pRg st="2" end="2"/>
                                            </p:txEl>
                                          </p:spTgt>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wipe(up)">
                                      <p:cBhvr>
                                        <p:cTn id="19" dur="250"/>
                                        <p:tgtEl>
                                          <p:spTgt spid="7">
                                            <p:txEl>
                                              <p:pRg st="3" end="3"/>
                                            </p:txEl>
                                          </p:spTgt>
                                        </p:tgtEl>
                                      </p:cBhvr>
                                    </p:animEffect>
                                  </p:childTnLst>
                                </p:cTn>
                              </p:par>
                            </p:childTnLst>
                          </p:cTn>
                        </p:par>
                        <p:par>
                          <p:cTn id="20" fill="hold">
                            <p:stCondLst>
                              <p:cond delay="1250"/>
                            </p:stCondLst>
                            <p:childTnLst>
                              <p:par>
                                <p:cTn id="21" presetID="22" presetClass="entr" presetSubtype="1" fill="hold" nodeType="after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wipe(up)">
                                      <p:cBhvr>
                                        <p:cTn id="23" dur="250"/>
                                        <p:tgtEl>
                                          <p:spTgt spid="7">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Effect transition="in" filter="wipe(up)">
                                      <p:cBhvr>
                                        <p:cTn id="28" dur="500"/>
                                        <p:tgtEl>
                                          <p:spTgt spid="7">
                                            <p:txEl>
                                              <p:pRg st="6" end="6"/>
                                            </p:txEl>
                                          </p:spTgt>
                                        </p:tgtEl>
                                      </p:cBhvr>
                                    </p:animEffect>
                                  </p:childTnLst>
                                </p:cTn>
                              </p:par>
                            </p:childTnLst>
                          </p:cTn>
                        </p:par>
                        <p:par>
                          <p:cTn id="29" fill="hold">
                            <p:stCondLst>
                              <p:cond delay="500"/>
                            </p:stCondLst>
                            <p:childTnLst>
                              <p:par>
                                <p:cTn id="30" presetID="22" presetClass="entr" presetSubtype="1" fill="hold" nodeType="afterEffect">
                                  <p:stCondLst>
                                    <p:cond delay="0"/>
                                  </p:stCondLst>
                                  <p:childTnLst>
                                    <p:set>
                                      <p:cBhvr>
                                        <p:cTn id="31" dur="1" fill="hold">
                                          <p:stCondLst>
                                            <p:cond delay="0"/>
                                          </p:stCondLst>
                                        </p:cTn>
                                        <p:tgtEl>
                                          <p:spTgt spid="7">
                                            <p:txEl>
                                              <p:pRg st="7" end="7"/>
                                            </p:txEl>
                                          </p:spTgt>
                                        </p:tgtEl>
                                        <p:attrNameLst>
                                          <p:attrName>style.visibility</p:attrName>
                                        </p:attrNameLst>
                                      </p:cBhvr>
                                      <p:to>
                                        <p:strVal val="visible"/>
                                      </p:to>
                                    </p:set>
                                    <p:animEffect transition="in" filter="wipe(up)">
                                      <p:cBhvr>
                                        <p:cTn id="32" dur="250"/>
                                        <p:tgtEl>
                                          <p:spTgt spid="7">
                                            <p:txEl>
                                              <p:pRg st="7" end="7"/>
                                            </p:txEl>
                                          </p:spTgt>
                                        </p:tgtEl>
                                      </p:cBhvr>
                                    </p:animEffect>
                                  </p:childTnLst>
                                </p:cTn>
                              </p:par>
                            </p:childTnLst>
                          </p:cTn>
                        </p:par>
                        <p:par>
                          <p:cTn id="33" fill="hold">
                            <p:stCondLst>
                              <p:cond delay="750"/>
                            </p:stCondLst>
                            <p:childTnLst>
                              <p:par>
                                <p:cTn id="34" presetID="22" presetClass="entr" presetSubtype="1" fill="hold" nodeType="afterEffect">
                                  <p:stCondLst>
                                    <p:cond delay="0"/>
                                  </p:stCondLst>
                                  <p:childTnLst>
                                    <p:set>
                                      <p:cBhvr>
                                        <p:cTn id="35" dur="1" fill="hold">
                                          <p:stCondLst>
                                            <p:cond delay="0"/>
                                          </p:stCondLst>
                                        </p:cTn>
                                        <p:tgtEl>
                                          <p:spTgt spid="7">
                                            <p:txEl>
                                              <p:pRg st="8" end="8"/>
                                            </p:txEl>
                                          </p:spTgt>
                                        </p:tgtEl>
                                        <p:attrNameLst>
                                          <p:attrName>style.visibility</p:attrName>
                                        </p:attrNameLst>
                                      </p:cBhvr>
                                      <p:to>
                                        <p:strVal val="visible"/>
                                      </p:to>
                                    </p:set>
                                    <p:animEffect transition="in" filter="wipe(up)">
                                      <p:cBhvr>
                                        <p:cTn id="36" dur="250"/>
                                        <p:tgtEl>
                                          <p:spTgt spid="7">
                                            <p:txEl>
                                              <p:pRg st="8" end="8"/>
                                            </p:txEl>
                                          </p:spTgt>
                                        </p:tgtEl>
                                      </p:cBhvr>
                                    </p:animEffect>
                                  </p:childTnLst>
                                </p:cTn>
                              </p:par>
                            </p:childTnLst>
                          </p:cTn>
                        </p:par>
                        <p:par>
                          <p:cTn id="37" fill="hold">
                            <p:stCondLst>
                              <p:cond delay="1000"/>
                            </p:stCondLst>
                            <p:childTnLst>
                              <p:par>
                                <p:cTn id="38" presetID="22" presetClass="entr" presetSubtype="1" fill="hold" nodeType="afterEffect">
                                  <p:stCondLst>
                                    <p:cond delay="0"/>
                                  </p:stCondLst>
                                  <p:childTnLst>
                                    <p:set>
                                      <p:cBhvr>
                                        <p:cTn id="39" dur="1" fill="hold">
                                          <p:stCondLst>
                                            <p:cond delay="0"/>
                                          </p:stCondLst>
                                        </p:cTn>
                                        <p:tgtEl>
                                          <p:spTgt spid="7">
                                            <p:txEl>
                                              <p:pRg st="9" end="9"/>
                                            </p:txEl>
                                          </p:spTgt>
                                        </p:tgtEl>
                                        <p:attrNameLst>
                                          <p:attrName>style.visibility</p:attrName>
                                        </p:attrNameLst>
                                      </p:cBhvr>
                                      <p:to>
                                        <p:strVal val="visible"/>
                                      </p:to>
                                    </p:set>
                                    <p:animEffect transition="in" filter="wipe(up)">
                                      <p:cBhvr>
                                        <p:cTn id="40" dur="25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27</a:t>
            </a:fld>
            <a:endParaRPr lang="en-US"/>
          </a:p>
        </p:txBody>
      </p:sp>
      <p:sp>
        <p:nvSpPr>
          <p:cNvPr id="7" name="Content Placeholder 3"/>
          <p:cNvSpPr>
            <a:spLocks noGrp="1"/>
          </p:cNvSpPr>
          <p:nvPr>
            <p:ph sz="half" idx="2"/>
          </p:nvPr>
        </p:nvSpPr>
        <p:spPr>
          <a:xfrm>
            <a:off x="381000" y="1295400"/>
            <a:ext cx="8305800" cy="5029200"/>
          </a:xfrm>
        </p:spPr>
        <p:txBody>
          <a:bodyPr>
            <a:normAutofit/>
          </a:bodyPr>
          <a:lstStyle/>
          <a:p>
            <a:pPr indent="0">
              <a:spcAft>
                <a:spcPts val="1200"/>
              </a:spcAft>
              <a:buNone/>
            </a:pPr>
            <a:endParaRPr lang="en-US" b="1" dirty="0" smtClean="0"/>
          </a:p>
          <a:p>
            <a:pPr indent="0" algn="ctr">
              <a:spcAft>
                <a:spcPts val="1200"/>
              </a:spcAft>
              <a:buNone/>
            </a:pPr>
            <a:endParaRPr lang="en-US" sz="3600" b="1" dirty="0" smtClean="0"/>
          </a:p>
          <a:p>
            <a:pPr indent="0" algn="ctr">
              <a:spcAft>
                <a:spcPts val="1200"/>
              </a:spcAft>
              <a:buNone/>
            </a:pPr>
            <a:r>
              <a:rPr lang="en-US" sz="3600" b="1" dirty="0" smtClean="0"/>
              <a:t>Questions?</a:t>
            </a:r>
          </a:p>
          <a:p>
            <a:pPr indent="0" algn="ctr">
              <a:spcAft>
                <a:spcPts val="1200"/>
              </a:spcAft>
              <a:buNone/>
            </a:pPr>
            <a:r>
              <a:rPr lang="en-US" sz="3600" b="1" dirty="0" smtClean="0"/>
              <a:t>Discussion?</a:t>
            </a:r>
          </a:p>
          <a:p>
            <a:pPr indent="0" algn="ctr">
              <a:spcAft>
                <a:spcPts val="1200"/>
              </a:spcAft>
              <a:buNone/>
            </a:pPr>
            <a:r>
              <a:rPr lang="en-US" sz="3600" b="1" dirty="0" smtClean="0"/>
              <a:t>What have we learned today?</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600200"/>
            <a:ext cx="1905000" cy="2245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2200" y="1752600"/>
            <a:ext cx="2590800"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653</TotalTime>
  <Words>1495</Words>
  <Application>Microsoft Office PowerPoint</Application>
  <PresentationFormat>On-screen Show (4:3)</PresentationFormat>
  <Paragraphs>206</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Human</vt:lpstr>
      <vt:lpstr>Holy War, Holy Peace A biblical, historical and political perspective</vt:lpstr>
      <vt:lpstr>Question / Comments</vt:lpstr>
      <vt:lpstr>Tuesday Night Taping</vt:lpstr>
      <vt:lpstr>Setting the Context</vt:lpstr>
      <vt:lpstr>Setting the Context</vt:lpstr>
      <vt:lpstr>Setting the Context</vt:lpstr>
      <vt:lpstr>Setting the Context</vt:lpstr>
      <vt:lpstr>New Testament View of War</vt:lpstr>
      <vt:lpstr>New Testament View of War</vt:lpstr>
      <vt:lpstr>New Testament View of War</vt:lpstr>
      <vt:lpstr>New Testament View of War</vt:lpstr>
      <vt:lpstr>New Testament View of War</vt:lpstr>
      <vt:lpstr>New Testament View of War</vt:lpstr>
      <vt:lpstr>New Testament View of War</vt:lpstr>
      <vt:lpstr>New Testament View of Peace</vt:lpstr>
      <vt:lpstr>New Testament View of Peace</vt:lpstr>
      <vt:lpstr>New Testament View of Peace</vt:lpstr>
      <vt:lpstr>New Testament View of Peace</vt:lpstr>
      <vt:lpstr>New Testament View of Peace</vt:lpstr>
      <vt:lpstr>New Testament View of Peace</vt:lpstr>
      <vt:lpstr>New Testament View of Peace</vt:lpstr>
      <vt:lpstr>OT &amp; NT Contrast</vt:lpstr>
      <vt:lpstr>OT &amp; NT Contrast</vt:lpstr>
      <vt:lpstr>OT &amp; NT Contrast</vt:lpstr>
      <vt:lpstr>Church Views of War &amp; Peace</vt:lpstr>
      <vt:lpstr>Church Views of War &amp; Peace</vt:lpstr>
      <vt:lpstr>Holy War, Holy Peace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69</cp:revision>
  <dcterms:created xsi:type="dcterms:W3CDTF">2010-09-19T00:31:34Z</dcterms:created>
  <dcterms:modified xsi:type="dcterms:W3CDTF">2012-01-11T14:14:20Z</dcterms:modified>
</cp:coreProperties>
</file>