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73" r:id="rId1"/>
  </p:sldMasterIdLst>
  <p:notesMasterIdLst>
    <p:notesMasterId r:id="rId21"/>
  </p:notesMasterIdLst>
  <p:sldIdLst>
    <p:sldId id="256" r:id="rId2"/>
    <p:sldId id="300" r:id="rId3"/>
    <p:sldId id="296" r:id="rId4"/>
    <p:sldId id="326" r:id="rId5"/>
    <p:sldId id="317" r:id="rId6"/>
    <p:sldId id="327" r:id="rId7"/>
    <p:sldId id="322" r:id="rId8"/>
    <p:sldId id="329" r:id="rId9"/>
    <p:sldId id="328" r:id="rId10"/>
    <p:sldId id="332" r:id="rId11"/>
    <p:sldId id="330" r:id="rId12"/>
    <p:sldId id="338" r:id="rId13"/>
    <p:sldId id="331" r:id="rId14"/>
    <p:sldId id="333" r:id="rId15"/>
    <p:sldId id="334" r:id="rId16"/>
    <p:sldId id="336" r:id="rId17"/>
    <p:sldId id="335" r:id="rId18"/>
    <p:sldId id="337" r:id="rId19"/>
    <p:sldId id="273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6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8904" autoAdjust="0"/>
  </p:normalViewPr>
  <p:slideViewPr>
    <p:cSldViewPr>
      <p:cViewPr varScale="1">
        <p:scale>
          <a:sx n="37" d="100"/>
          <a:sy n="37" d="100"/>
        </p:scale>
        <p:origin x="-141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B56001-6486-46F9-9E71-F50994D98636}" type="datetimeFigureOut">
              <a:rPr lang="en-US" smtClean="0"/>
              <a:t>7/30/2012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9F552E-9DF0-462F-B2B3-B7509D90E7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55401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39988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itchFamily="34" charset="0"/>
              <a:buChar char="•"/>
            </a:pPr>
            <a:r>
              <a:rPr lang="en-US" baseline="0" dirty="0" smtClean="0"/>
              <a:t>Welcome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n-US" baseline="0" dirty="0" smtClean="0"/>
              <a:t>Thanks for those that fixed food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n-US" baseline="0" dirty="0" smtClean="0"/>
              <a:t>Email address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n-US" baseline="0" dirty="0" smtClean="0"/>
              <a:t>All materials available online – use link from e-blast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n-US" baseline="0" dirty="0" smtClean="0"/>
              <a:t>If don’t have it, then email me and I will send it to you</a:t>
            </a:r>
          </a:p>
          <a:p>
            <a:pPr marL="171450" indent="-171450">
              <a:buFont typeface="Arial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09809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7638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7638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7638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7638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7638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7638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7638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7638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7638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7638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7638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7638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9F552E-9DF0-462F-B2B3-B7509D90E732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95832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50D65-C64D-44FB-9152-4CC2DE0C9198}" type="datetime1">
              <a:rPr lang="en-US" smtClean="0"/>
              <a:pPr/>
              <a:t>7/30/2012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E64A4-35FB-42B6-9183-2C0CE0E36649}" type="datetime1">
              <a:rPr lang="en-US" smtClean="0"/>
              <a:pPr/>
              <a:t>7/30/2012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683B9-6ECA-47FA-93CF-B124A0FAC208}" type="datetime1">
              <a:rPr lang="en-US" smtClean="0"/>
              <a:pPr/>
              <a:t>7/30/2012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FF66B-9476-4BB3-85E9-E01854F07F90}" type="datetime1">
              <a:rPr lang="en-US" smtClean="0"/>
              <a:pPr/>
              <a:t>7/30/2012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23FBD-8F7D-4F85-8085-67BFDB05CB71}" type="datetime1">
              <a:rPr lang="en-US" smtClean="0"/>
              <a:pPr/>
              <a:t>7/30/2012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D789A-1220-4441-8676-44A034051BFD}" type="datetime1">
              <a:rPr lang="en-US" smtClean="0"/>
              <a:pPr/>
              <a:t>7/30/2012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8A266-E364-4B5E-98DD-432668182E1E}" type="datetime1">
              <a:rPr lang="en-US" smtClean="0"/>
              <a:pPr/>
              <a:t>7/30/2012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F2040-9975-4642-A906-1DF87F8BE202}" type="datetime1">
              <a:rPr lang="en-US" smtClean="0"/>
              <a:pPr/>
              <a:t>7/30/2012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52B4A-BA08-4841-AB08-A0D822ABC34D}" type="datetime1">
              <a:rPr lang="en-US" smtClean="0"/>
              <a:pPr/>
              <a:t>7/30/2012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35EB0-D091-417E-ACD5-D65E1C7D8524}" type="datetime1">
              <a:rPr lang="en-US" smtClean="0"/>
              <a:pPr/>
              <a:t>7/30/2012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A09F9-C7D6-4C52-A7E8-5101239A0BA2}" type="datetime1">
              <a:rPr lang="en-US" smtClean="0"/>
              <a:pPr/>
              <a:t>7/30/2012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BFEBEB0A-9E3D-4B14-9782-E2AE3DA60D96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75D48070-6A81-47D0-9810-1540B9FEFF61}" type="datetime1">
              <a:rPr lang="en-US" smtClean="0"/>
              <a:pPr/>
              <a:t>7/30/2012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74" r:id="rId1"/>
    <p:sldLayoutId id="2147484175" r:id="rId2"/>
    <p:sldLayoutId id="2147484176" r:id="rId3"/>
    <p:sldLayoutId id="2147484177" r:id="rId4"/>
    <p:sldLayoutId id="2147484178" r:id="rId5"/>
    <p:sldLayoutId id="2147484179" r:id="rId6"/>
    <p:sldLayoutId id="2147484180" r:id="rId7"/>
    <p:sldLayoutId id="2147484181" r:id="rId8"/>
    <p:sldLayoutId id="2147484182" r:id="rId9"/>
    <p:sldLayoutId id="2147484183" r:id="rId10"/>
    <p:sldLayoutId id="2147484184" r:id="rId11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4495801"/>
            <a:ext cx="8686412" cy="1676399"/>
          </a:xfrm>
          <a:gradFill flip="none" rotWithShape="1">
            <a:gsLst>
              <a:gs pos="0">
                <a:schemeClr val="accent5">
                  <a:alpha val="75000"/>
                </a:schemeClr>
              </a:gs>
              <a:gs pos="50000">
                <a:schemeClr val="bg2">
                  <a:lumMod val="75000"/>
                </a:schemeClr>
              </a:gs>
              <a:gs pos="100000">
                <a:schemeClr val="bg1"/>
              </a:gs>
            </a:gsLst>
            <a:lin ang="5400000" scaled="1"/>
            <a:tileRect/>
          </a:gradFill>
          <a:ln w="15875">
            <a:solidFill>
              <a:schemeClr val="accent6">
                <a:lumMod val="75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soft" dir="t">
              <a:rot lat="0" lon="0" rev="2100000"/>
            </a:lightRig>
          </a:scene3d>
          <a:sp3d/>
        </p:spPr>
        <p:txBody>
          <a:bodyPr>
            <a:normAutofit fontScale="90000"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  <a:contourClr>
                <a:srgbClr val="FFFFFF"/>
              </a:contourClr>
            </a:sp3d>
          </a:bodyPr>
          <a:lstStyle/>
          <a:p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God &amp; Caesar:</a:t>
            </a:r>
            <a:b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The ancient modern clash</a:t>
            </a:r>
            <a:endParaRPr lang="en-US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0" y="152400"/>
            <a:ext cx="2468048" cy="36280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52400"/>
            <a:ext cx="2713016" cy="3628030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03419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anchor="ctr" anchorCtr="0">
            <a:normAutofit/>
          </a:bodyPr>
          <a:lstStyle/>
          <a:p>
            <a:r>
              <a:rPr lang="en-US" sz="6000" dirty="0" smtClean="0"/>
              <a:t>Welcome!</a:t>
            </a:r>
            <a:endParaRPr lang="en-US" sz="6000" dirty="0"/>
          </a:p>
        </p:txBody>
      </p:sp>
      <p:pic>
        <p:nvPicPr>
          <p:cNvPr id="13" name="Picture 8" descr="C:\Users\Jim\AppData\Local\Microsoft\Windows\Temporary Internet Files\Content.IE5\JN1SUK73\MC90038921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54695">
            <a:off x="982258" y="1721661"/>
            <a:ext cx="2428079" cy="1843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 Placeholder 10"/>
          <p:cNvSpPr txBox="1">
            <a:spLocks/>
          </p:cNvSpPr>
          <p:nvPr/>
        </p:nvSpPr>
        <p:spPr>
          <a:xfrm>
            <a:off x="2971800" y="5303838"/>
            <a:ext cx="5522232" cy="63976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20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None/>
              <a:defRPr sz="1600" b="1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600" b="1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dirty="0" smtClean="0"/>
              <a:t>GodandCaesar@gmail.com </a:t>
            </a:r>
            <a:endParaRPr lang="en-US" sz="2800" dirty="0"/>
          </a:p>
        </p:txBody>
      </p:sp>
      <p:pic>
        <p:nvPicPr>
          <p:cNvPr id="8" name="Picture 2" descr="C:\Users\Jim\AppData\Local\Microsoft\Windows\Temporary Internet Files\Content.IE5\XM4805OF\MC900441456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2895600"/>
            <a:ext cx="2590800" cy="259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1135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8686800" cy="1143000"/>
          </a:xfrm>
        </p:spPr>
        <p:txBody>
          <a:bodyPr anchor="ctr" anchorCtr="0">
            <a:noAutofit/>
          </a:bodyPr>
          <a:lstStyle/>
          <a:p>
            <a:pPr algn="l"/>
            <a:r>
              <a:rPr lang="en-US" sz="3600" dirty="0" smtClean="0"/>
              <a:t>Introduction</a:t>
            </a:r>
            <a:endParaRPr lang="en-US" sz="36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2400" b="1" dirty="0"/>
              <a:t>Genesis 15:18-21	</a:t>
            </a:r>
            <a:r>
              <a:rPr lang="en-US" sz="2400" i="1" dirty="0"/>
              <a:t>On that day the LORD made a covenant with Abram and said, “To your descendants I give this land, from the river of Egypt to the great river, the Euphrates— the land of the </a:t>
            </a:r>
            <a:r>
              <a:rPr lang="en-US" sz="2400" i="1" dirty="0" err="1"/>
              <a:t>Kenites</a:t>
            </a:r>
            <a:r>
              <a:rPr lang="en-US" sz="2400" i="1" dirty="0"/>
              <a:t>, </a:t>
            </a:r>
            <a:r>
              <a:rPr lang="en-US" sz="2400" i="1" dirty="0" err="1"/>
              <a:t>Kenizzites</a:t>
            </a:r>
            <a:r>
              <a:rPr lang="en-US" sz="2400" i="1" dirty="0"/>
              <a:t>, </a:t>
            </a:r>
            <a:r>
              <a:rPr lang="en-US" sz="2400" i="1" dirty="0" err="1"/>
              <a:t>Kadmonites</a:t>
            </a:r>
            <a:r>
              <a:rPr lang="en-US" sz="2400" i="1" dirty="0"/>
              <a:t>, Hittites, </a:t>
            </a:r>
            <a:r>
              <a:rPr lang="en-US" sz="2400" i="1" dirty="0" err="1"/>
              <a:t>Perizzites</a:t>
            </a:r>
            <a:r>
              <a:rPr lang="en-US" sz="2400" i="1" dirty="0"/>
              <a:t>, </a:t>
            </a:r>
            <a:r>
              <a:rPr lang="en-US" sz="2400" i="1" dirty="0" err="1"/>
              <a:t>Rephaites</a:t>
            </a:r>
            <a:r>
              <a:rPr lang="en-US" sz="2400" i="1" dirty="0"/>
              <a:t>, Amorites, Canaanites, </a:t>
            </a:r>
            <a:r>
              <a:rPr lang="en-US" sz="2400" i="1" dirty="0" err="1"/>
              <a:t>Girgashites</a:t>
            </a:r>
            <a:r>
              <a:rPr lang="en-US" sz="2400" i="1" dirty="0"/>
              <a:t> and </a:t>
            </a:r>
            <a:r>
              <a:rPr lang="en-US" sz="2400" i="1" dirty="0" err="1"/>
              <a:t>Jebusites</a:t>
            </a:r>
            <a:r>
              <a:rPr lang="en-US" sz="2400" i="1" dirty="0"/>
              <a:t>.”</a:t>
            </a:r>
            <a:r>
              <a:rPr lang="en-US" sz="2400" dirty="0"/>
              <a:t> </a:t>
            </a:r>
          </a:p>
          <a:p>
            <a:pPr marL="114300" indent="0">
              <a:buNone/>
            </a:pPr>
            <a:endParaRPr lang="en-US" sz="2400" dirty="0"/>
          </a:p>
          <a:p>
            <a:r>
              <a:rPr lang="en-US" sz="2400" b="1" dirty="0"/>
              <a:t>Joshua 1:1-4	</a:t>
            </a:r>
            <a:r>
              <a:rPr lang="en-US" sz="2400" i="1" dirty="0"/>
              <a:t>After the death of Moses the servant of the LORD, the LORD said to Joshua son of Nun, Moses’ aide: “Moses my servant is dead. Now then, you and all these people, get ready to cross the Jordan River into the land I am about to give to them—to the Israelites. I will give you every place where you set your foot, as I promised Moses. Your territory will extend from the desert to Lebanon, and from the great river, the Euphrates—all the Hittite country—to the Great Sea on the west.</a:t>
            </a:r>
            <a:r>
              <a:rPr lang="en-US" sz="24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21280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8686800" cy="1143000"/>
          </a:xfrm>
        </p:spPr>
        <p:txBody>
          <a:bodyPr anchor="ctr" anchorCtr="0">
            <a:noAutofit/>
          </a:bodyPr>
          <a:lstStyle/>
          <a:p>
            <a:pPr algn="l"/>
            <a:r>
              <a:rPr lang="en-US" sz="3600" dirty="0" smtClean="0"/>
              <a:t>Introduction</a:t>
            </a:r>
            <a:endParaRPr lang="en-US" sz="3600" dirty="0"/>
          </a:p>
        </p:txBody>
      </p:sp>
      <p:pic>
        <p:nvPicPr>
          <p:cNvPr id="4" name="Picture 3"/>
          <p:cNvPicPr/>
          <p:nvPr/>
        </p:nvPicPr>
        <p:blipFill>
          <a:blip r:embed="rId3"/>
          <a:stretch>
            <a:fillRect/>
          </a:stretch>
        </p:blipFill>
        <p:spPr>
          <a:xfrm>
            <a:off x="685800" y="1371600"/>
            <a:ext cx="7162800" cy="48006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928132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8686800" cy="1143000"/>
          </a:xfrm>
        </p:spPr>
        <p:txBody>
          <a:bodyPr anchor="ctr" anchorCtr="0">
            <a:noAutofit/>
          </a:bodyPr>
          <a:lstStyle/>
          <a:p>
            <a:pPr algn="l"/>
            <a:r>
              <a:rPr lang="en-US" sz="3600" dirty="0" smtClean="0"/>
              <a:t>Zionism</a:t>
            </a:r>
            <a:endParaRPr lang="en-US" sz="36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14300" indent="0">
              <a:buNone/>
            </a:pPr>
            <a:r>
              <a:rPr lang="en-US" sz="2400" b="1" dirty="0" smtClean="0"/>
              <a:t>Much of the debate today over the modern nation-state of Israel is wrapped up in the modern concept of Zionism:</a:t>
            </a:r>
          </a:p>
          <a:p>
            <a:pPr lvl="0"/>
            <a:r>
              <a:rPr lang="en-US" sz="2400" dirty="0"/>
              <a:t>Theodor </a:t>
            </a:r>
            <a:r>
              <a:rPr lang="en-US" sz="2400" dirty="0" smtClean="0"/>
              <a:t>Herzl</a:t>
            </a:r>
          </a:p>
          <a:p>
            <a:pPr lvl="1"/>
            <a:r>
              <a:rPr lang="en-US" i="1" dirty="0" err="1" smtClean="0"/>
              <a:t>Judenstaat</a:t>
            </a:r>
            <a:r>
              <a:rPr lang="en-US" i="1" dirty="0" smtClean="0"/>
              <a:t> </a:t>
            </a:r>
            <a:r>
              <a:rPr lang="en-US" dirty="0"/>
              <a:t>(1896) – </a:t>
            </a:r>
            <a:r>
              <a:rPr lang="en-US" dirty="0" smtClean="0"/>
              <a:t>solution to the pogroms and anti-Semitism of Europe</a:t>
            </a:r>
          </a:p>
          <a:p>
            <a:pPr lvl="1"/>
            <a:r>
              <a:rPr lang="en-US" dirty="0" smtClean="0"/>
              <a:t>Political </a:t>
            </a:r>
            <a:r>
              <a:rPr lang="en-US" dirty="0"/>
              <a:t>Zionism – secular approach</a:t>
            </a:r>
          </a:p>
          <a:p>
            <a:pPr lvl="0"/>
            <a:r>
              <a:rPr lang="en-US" sz="2400" dirty="0"/>
              <a:t>Abraham Isaac </a:t>
            </a:r>
            <a:r>
              <a:rPr lang="en-US" sz="2400" dirty="0" smtClean="0"/>
              <a:t>Kook </a:t>
            </a:r>
          </a:p>
          <a:p>
            <a:pPr lvl="1"/>
            <a:r>
              <a:rPr lang="en-US" dirty="0" smtClean="0"/>
              <a:t>Moved </a:t>
            </a:r>
            <a:r>
              <a:rPr lang="en-US" dirty="0"/>
              <a:t>to Israel (1904</a:t>
            </a:r>
            <a:r>
              <a:rPr lang="en-US" dirty="0" smtClean="0"/>
              <a:t>) </a:t>
            </a:r>
          </a:p>
          <a:p>
            <a:pPr lvl="1"/>
            <a:r>
              <a:rPr lang="en-US" dirty="0" smtClean="0"/>
              <a:t>Talmudic approach – Chief </a:t>
            </a:r>
            <a:r>
              <a:rPr lang="en-US" dirty="0"/>
              <a:t>Rabbi of the British Mandate</a:t>
            </a:r>
          </a:p>
          <a:p>
            <a:r>
              <a:rPr lang="en-US" sz="2400" dirty="0" err="1"/>
              <a:t>Zvee</a:t>
            </a:r>
            <a:r>
              <a:rPr lang="en-US" sz="2400" dirty="0"/>
              <a:t> </a:t>
            </a:r>
            <a:r>
              <a:rPr lang="en-US" sz="2400" dirty="0" err="1"/>
              <a:t>Yhuda</a:t>
            </a:r>
            <a:r>
              <a:rPr lang="en-US" sz="2400" dirty="0"/>
              <a:t> Kook  (son</a:t>
            </a:r>
            <a:r>
              <a:rPr lang="en-US" sz="2400" dirty="0" smtClean="0"/>
              <a:t>)</a:t>
            </a:r>
          </a:p>
          <a:p>
            <a:pPr lvl="1"/>
            <a:r>
              <a:rPr lang="en-US" dirty="0" smtClean="0"/>
              <a:t>Religious Zionist</a:t>
            </a:r>
          </a:p>
          <a:p>
            <a:pPr lvl="1"/>
            <a:r>
              <a:rPr lang="en-US" dirty="0" smtClean="0"/>
              <a:t>Father </a:t>
            </a:r>
            <a:r>
              <a:rPr lang="en-US" dirty="0"/>
              <a:t>of the </a:t>
            </a:r>
            <a:r>
              <a:rPr lang="en-US" dirty="0" smtClean="0"/>
              <a:t>modern settlement </a:t>
            </a:r>
            <a:r>
              <a:rPr lang="en-US" dirty="0"/>
              <a:t>movement</a:t>
            </a:r>
            <a:endParaRPr lang="en-US" dirty="0" smtClean="0"/>
          </a:p>
          <a:p>
            <a:pPr lvl="0"/>
            <a:endParaRPr lang="en-US" sz="2400" dirty="0"/>
          </a:p>
          <a:p>
            <a:pPr lvl="0"/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066321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8686800" cy="1143000"/>
          </a:xfrm>
        </p:spPr>
        <p:txBody>
          <a:bodyPr anchor="ctr" anchorCtr="0">
            <a:noAutofit/>
          </a:bodyPr>
          <a:lstStyle/>
          <a:p>
            <a:pPr algn="l"/>
            <a:r>
              <a:rPr lang="en-US" sz="3600" dirty="0" smtClean="0"/>
              <a:t>Zionism</a:t>
            </a:r>
            <a:endParaRPr lang="en-US" sz="36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14300" indent="0">
              <a:buNone/>
            </a:pPr>
            <a:r>
              <a:rPr lang="en-US" sz="2400" b="1" dirty="0"/>
              <a:t>Balfour Declaration </a:t>
            </a:r>
            <a:r>
              <a:rPr lang="en-US" sz="2400" dirty="0"/>
              <a:t>– November 2, </a:t>
            </a:r>
            <a:r>
              <a:rPr lang="en-US" sz="2400" dirty="0" smtClean="0"/>
              <a:t>1917</a:t>
            </a:r>
          </a:p>
          <a:p>
            <a:pPr marL="114300" indent="0">
              <a:buNone/>
            </a:pPr>
            <a:r>
              <a:rPr lang="en-US" sz="2400" dirty="0" smtClean="0"/>
              <a:t>Letter </a:t>
            </a:r>
            <a:r>
              <a:rPr lang="en-US" sz="2400" dirty="0"/>
              <a:t>from Foreign Secretary Arthur James Balfour to Baron Rothschild – policy of British government</a:t>
            </a:r>
          </a:p>
          <a:p>
            <a:pPr marL="114300" indent="0">
              <a:buNone/>
            </a:pPr>
            <a:r>
              <a:rPr lang="en-US" sz="2400" i="1" dirty="0"/>
              <a:t> </a:t>
            </a:r>
            <a:endParaRPr lang="en-US" sz="2400" dirty="0"/>
          </a:p>
          <a:p>
            <a:pPr marL="114300" indent="0">
              <a:buNone/>
            </a:pPr>
            <a:r>
              <a:rPr lang="en-US" sz="2400" i="1" dirty="0"/>
              <a:t>"His Majesty's government view with </a:t>
            </a:r>
            <a:r>
              <a:rPr lang="en-US" sz="2400" i="1" dirty="0" err="1"/>
              <a:t>favour</a:t>
            </a:r>
            <a:r>
              <a:rPr lang="en-US" sz="2400" i="1" dirty="0"/>
              <a:t> the establishment in Palestine of a national home for the Jewish people, and will use their best </a:t>
            </a:r>
            <a:r>
              <a:rPr lang="en-US" sz="2400" i="1" dirty="0" err="1"/>
              <a:t>endeavours</a:t>
            </a:r>
            <a:r>
              <a:rPr lang="en-US" sz="2400" i="1" dirty="0"/>
              <a:t> to facilitate the achievement of this object, it being clearly understood that nothing shall be done which may prejudice the civil and religious rights of existing non-Jewish communities in Palestine, or the rights and political status enjoyed by Jews in any other country.”</a:t>
            </a:r>
            <a:endParaRPr lang="en-US" sz="2400" dirty="0"/>
          </a:p>
          <a:p>
            <a:pPr lvl="0"/>
            <a:endParaRPr lang="en-US" sz="2400" dirty="0"/>
          </a:p>
          <a:p>
            <a:pPr lvl="0"/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153740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8686800" cy="1143000"/>
          </a:xfrm>
        </p:spPr>
        <p:txBody>
          <a:bodyPr anchor="ctr" anchorCtr="0">
            <a:noAutofit/>
          </a:bodyPr>
          <a:lstStyle/>
          <a:p>
            <a:pPr algn="l"/>
            <a:r>
              <a:rPr lang="en-US" sz="3600" dirty="0" smtClean="0"/>
              <a:t>Key Dates</a:t>
            </a:r>
            <a:endParaRPr lang="en-US" sz="36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600200"/>
            <a:ext cx="7848600" cy="5029200"/>
          </a:xfrm>
        </p:spPr>
        <p:txBody>
          <a:bodyPr>
            <a:normAutofit/>
          </a:bodyPr>
          <a:lstStyle/>
          <a:p>
            <a:pPr lvl="0"/>
            <a:r>
              <a:rPr lang="en-US" sz="2400" b="1" dirty="0" smtClean="0"/>
              <a:t>1916 – </a:t>
            </a:r>
            <a:r>
              <a:rPr lang="en-US" sz="2400" dirty="0" smtClean="0"/>
              <a:t>Sykes-Picot agreement</a:t>
            </a:r>
            <a:endParaRPr lang="en-US" sz="2400" b="1" dirty="0" smtClean="0"/>
          </a:p>
        </p:txBody>
      </p:sp>
    </p:spTree>
    <p:extLst>
      <p:ext uri="{BB962C8B-B14F-4D97-AF65-F5344CB8AC3E}">
        <p14:creationId xmlns:p14="http://schemas.microsoft.com/office/powerpoint/2010/main" val="2757407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ykes-picot-191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304801"/>
            <a:ext cx="5867400" cy="61722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59252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8686800" cy="1143000"/>
          </a:xfrm>
        </p:spPr>
        <p:txBody>
          <a:bodyPr anchor="ctr" anchorCtr="0">
            <a:noAutofit/>
          </a:bodyPr>
          <a:lstStyle/>
          <a:p>
            <a:pPr algn="l"/>
            <a:r>
              <a:rPr lang="en-US" sz="3600" dirty="0" smtClean="0"/>
              <a:t>Key Dates</a:t>
            </a:r>
            <a:endParaRPr lang="en-US" sz="36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600200"/>
            <a:ext cx="7848600" cy="5029200"/>
          </a:xfrm>
        </p:spPr>
        <p:txBody>
          <a:bodyPr>
            <a:normAutofit/>
          </a:bodyPr>
          <a:lstStyle/>
          <a:p>
            <a:pPr lvl="0"/>
            <a:r>
              <a:rPr lang="en-US" sz="2400" b="1" dirty="0" smtClean="0"/>
              <a:t>1916 – </a:t>
            </a:r>
            <a:r>
              <a:rPr lang="en-US" sz="2400" dirty="0" smtClean="0"/>
              <a:t>Sykes-Picot agreement</a:t>
            </a:r>
          </a:p>
          <a:p>
            <a:pPr lvl="0"/>
            <a:r>
              <a:rPr lang="en-US" sz="2400" b="1" dirty="0" smtClean="0"/>
              <a:t>1917 – </a:t>
            </a:r>
            <a:r>
              <a:rPr lang="en-US" sz="2400" dirty="0" smtClean="0"/>
              <a:t>Balfour Declaration</a:t>
            </a:r>
            <a:endParaRPr lang="en-US" sz="2400" b="1" dirty="0" smtClean="0"/>
          </a:p>
          <a:p>
            <a:pPr lvl="0"/>
            <a:r>
              <a:rPr lang="en-US" sz="2400" b="1" dirty="0" smtClean="0"/>
              <a:t>1919 – </a:t>
            </a:r>
            <a:r>
              <a:rPr lang="en-US" sz="2400" dirty="0" smtClean="0"/>
              <a:t>End of WWI</a:t>
            </a:r>
            <a:endParaRPr lang="en-US" sz="2400" b="1" dirty="0" smtClean="0"/>
          </a:p>
          <a:p>
            <a:pPr lvl="0"/>
            <a:r>
              <a:rPr lang="en-US" sz="2400" b="1" dirty="0" smtClean="0"/>
              <a:t>1945 </a:t>
            </a:r>
            <a:r>
              <a:rPr lang="en-US" sz="2400" b="1" dirty="0"/>
              <a:t>– </a:t>
            </a:r>
            <a:r>
              <a:rPr lang="en-US" sz="2400" dirty="0"/>
              <a:t>End of WWII</a:t>
            </a:r>
          </a:p>
          <a:p>
            <a:pPr lvl="0"/>
            <a:r>
              <a:rPr lang="en-US" sz="2400" b="1" dirty="0"/>
              <a:t>1947 – </a:t>
            </a:r>
            <a:r>
              <a:rPr lang="en-US" sz="2400" dirty="0"/>
              <a:t>UN plan for Middle East</a:t>
            </a:r>
          </a:p>
          <a:p>
            <a:pPr lvl="0"/>
            <a:r>
              <a:rPr lang="en-US" sz="2400" b="1" dirty="0"/>
              <a:t>May 15, 1948 – </a:t>
            </a:r>
            <a:r>
              <a:rPr lang="en-US" sz="2400" dirty="0"/>
              <a:t>Partition of Palestine into Jewish State and Arab State</a:t>
            </a:r>
          </a:p>
          <a:p>
            <a:pPr lvl="0"/>
            <a:r>
              <a:rPr lang="en-US" sz="2400" b="1" dirty="0"/>
              <a:t>May 15, 1948-January 7, 1949 – </a:t>
            </a:r>
            <a:r>
              <a:rPr lang="en-US" sz="2400" dirty="0"/>
              <a:t>War of </a:t>
            </a:r>
            <a:r>
              <a:rPr lang="en-US" sz="2400" dirty="0" smtClean="0"/>
              <a:t>Independence</a:t>
            </a:r>
            <a:endParaRPr lang="en-US" sz="2400" b="1" dirty="0" smtClean="0"/>
          </a:p>
          <a:p>
            <a:pPr lvl="0"/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2378278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10</a:t>
            </a:fld>
            <a:endParaRPr lang="en-US"/>
          </a:p>
        </p:txBody>
      </p:sp>
      <p:pic>
        <p:nvPicPr>
          <p:cNvPr id="3" name="Picture 2" descr="Map - UN Partition Plan 1947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0"/>
            <a:ext cx="4572000" cy="67818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6722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8686800" cy="1143000"/>
          </a:xfrm>
        </p:spPr>
        <p:txBody>
          <a:bodyPr anchor="ctr" anchorCtr="0">
            <a:noAutofit/>
          </a:bodyPr>
          <a:lstStyle/>
          <a:p>
            <a:pPr algn="l"/>
            <a:r>
              <a:rPr lang="en-US" sz="3600" dirty="0" smtClean="0"/>
              <a:t>Key Dates</a:t>
            </a:r>
            <a:endParaRPr lang="en-US" sz="36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600200"/>
            <a:ext cx="7848600" cy="5029200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en-US" sz="2400" b="1" dirty="0" smtClean="0"/>
              <a:t>1916 – </a:t>
            </a:r>
            <a:r>
              <a:rPr lang="en-US" sz="2400" dirty="0" smtClean="0"/>
              <a:t>Sykes-Picot agreement</a:t>
            </a:r>
          </a:p>
          <a:p>
            <a:pPr lvl="0"/>
            <a:r>
              <a:rPr lang="en-US" sz="2400" b="1" dirty="0" smtClean="0"/>
              <a:t>1917 – </a:t>
            </a:r>
            <a:r>
              <a:rPr lang="en-US" sz="2400" dirty="0" smtClean="0"/>
              <a:t>Balfour Declaration</a:t>
            </a:r>
          </a:p>
          <a:p>
            <a:pPr lvl="0"/>
            <a:r>
              <a:rPr lang="en-US" sz="2400" b="1" dirty="0" smtClean="0"/>
              <a:t>1919 – </a:t>
            </a:r>
            <a:r>
              <a:rPr lang="en-US" sz="2400" dirty="0" smtClean="0"/>
              <a:t>End of WWI</a:t>
            </a:r>
            <a:endParaRPr lang="en-US" sz="2400" b="1" dirty="0" smtClean="0"/>
          </a:p>
          <a:p>
            <a:pPr lvl="0"/>
            <a:r>
              <a:rPr lang="en-US" sz="2400" b="1" dirty="0" smtClean="0"/>
              <a:t>1945 </a:t>
            </a:r>
            <a:r>
              <a:rPr lang="en-US" sz="2400" b="1" dirty="0"/>
              <a:t>– </a:t>
            </a:r>
            <a:r>
              <a:rPr lang="en-US" sz="2400" dirty="0"/>
              <a:t>End of WWII</a:t>
            </a:r>
          </a:p>
          <a:p>
            <a:pPr lvl="0"/>
            <a:r>
              <a:rPr lang="en-US" sz="2400" b="1" dirty="0"/>
              <a:t>1947 – </a:t>
            </a:r>
            <a:r>
              <a:rPr lang="en-US" sz="2400" dirty="0"/>
              <a:t>UN plan for Middle East</a:t>
            </a:r>
          </a:p>
          <a:p>
            <a:pPr lvl="0"/>
            <a:r>
              <a:rPr lang="en-US" sz="2400" b="1" dirty="0"/>
              <a:t>May 15, 1948 – </a:t>
            </a:r>
            <a:r>
              <a:rPr lang="en-US" sz="2400" dirty="0"/>
              <a:t>Partition of Palestine into Jewish State and Arab State</a:t>
            </a:r>
          </a:p>
          <a:p>
            <a:pPr lvl="0"/>
            <a:r>
              <a:rPr lang="en-US" sz="2400" b="1" dirty="0"/>
              <a:t>May 15, 1948-January 7, 1949 – </a:t>
            </a:r>
            <a:r>
              <a:rPr lang="en-US" sz="2400" dirty="0"/>
              <a:t>War of Independence</a:t>
            </a:r>
          </a:p>
          <a:p>
            <a:pPr lvl="0"/>
            <a:r>
              <a:rPr lang="en-US" sz="2400" b="1" dirty="0"/>
              <a:t>June 5-10, 1967 – </a:t>
            </a:r>
            <a:r>
              <a:rPr lang="en-US" sz="2400" dirty="0"/>
              <a:t>Six Day War (pre-emptive by Israel)</a:t>
            </a:r>
          </a:p>
          <a:p>
            <a:pPr lvl="0"/>
            <a:r>
              <a:rPr lang="en-US" sz="2400" b="1" dirty="0"/>
              <a:t>October 6-23, 1973 – </a:t>
            </a:r>
            <a:r>
              <a:rPr lang="en-US" sz="2400" dirty="0"/>
              <a:t>Yom Kippur </a:t>
            </a:r>
            <a:r>
              <a:rPr lang="en-US" sz="2400" dirty="0" smtClean="0"/>
              <a:t>War (pre-emptive by Egypt)</a:t>
            </a:r>
            <a:endParaRPr lang="en-US" sz="2400" dirty="0"/>
          </a:p>
          <a:p>
            <a:pPr lvl="0"/>
            <a:r>
              <a:rPr lang="en-US" sz="2400" b="1" dirty="0"/>
              <a:t>September 17, 1978 – </a:t>
            </a:r>
            <a:r>
              <a:rPr lang="en-US" sz="2400" dirty="0"/>
              <a:t>Camp David Accords 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smtClean="0"/>
              <a:t>			   (</a:t>
            </a:r>
            <a:r>
              <a:rPr lang="en-US" sz="2400" dirty="0"/>
              <a:t>Peace with Egypt / 1979)</a:t>
            </a:r>
          </a:p>
          <a:p>
            <a:pPr lvl="0"/>
            <a:r>
              <a:rPr lang="en-US" sz="2400" b="1" dirty="0"/>
              <a:t>1987-1993 – </a:t>
            </a:r>
            <a:r>
              <a:rPr lang="en-US" sz="2400" dirty="0"/>
              <a:t>First </a:t>
            </a:r>
            <a:r>
              <a:rPr lang="en-US" sz="2400" dirty="0" smtClean="0"/>
              <a:t>Intifada (Killing, car wreck, rumors)</a:t>
            </a:r>
          </a:p>
          <a:p>
            <a:pPr lvl="0"/>
            <a:r>
              <a:rPr lang="en-US" sz="2400" b="1" dirty="0" smtClean="0"/>
              <a:t>1991 – </a:t>
            </a:r>
            <a:r>
              <a:rPr lang="en-US" sz="2400" dirty="0" smtClean="0"/>
              <a:t>Madrid Peace Conference</a:t>
            </a:r>
          </a:p>
          <a:p>
            <a:pPr lvl="0"/>
            <a:r>
              <a:rPr lang="en-US" sz="2400" b="1" dirty="0" smtClean="0"/>
              <a:t>1993 – </a:t>
            </a:r>
            <a:r>
              <a:rPr lang="en-US" sz="2400" dirty="0" smtClean="0"/>
              <a:t>Oslo Peace Conference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805891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8686800" cy="1143000"/>
          </a:xfrm>
        </p:spPr>
        <p:txBody>
          <a:bodyPr anchor="ctr" anchorCtr="0">
            <a:noAutofit/>
          </a:bodyPr>
          <a:lstStyle/>
          <a:p>
            <a:pPr algn="l"/>
            <a:r>
              <a:rPr lang="en-US" sz="3600" dirty="0" smtClean="0"/>
              <a:t>Key Dates</a:t>
            </a:r>
            <a:endParaRPr lang="en-US" sz="36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304800" y="1600200"/>
            <a:ext cx="8001000" cy="5029200"/>
          </a:xfrm>
        </p:spPr>
        <p:txBody>
          <a:bodyPr>
            <a:normAutofit lnSpcReduction="10000"/>
          </a:bodyPr>
          <a:lstStyle/>
          <a:p>
            <a:pPr lvl="0"/>
            <a:r>
              <a:rPr lang="en-US" sz="2400" b="1" dirty="0"/>
              <a:t>October 26, 1994 – </a:t>
            </a:r>
            <a:r>
              <a:rPr lang="en-US" sz="2400" dirty="0"/>
              <a:t>Peace Treaty between Israel and Jordan</a:t>
            </a:r>
          </a:p>
          <a:p>
            <a:r>
              <a:rPr lang="en-US" sz="2400" b="1" dirty="0" smtClean="0"/>
              <a:t>2000 – </a:t>
            </a:r>
            <a:r>
              <a:rPr lang="en-US" sz="2400" dirty="0" smtClean="0"/>
              <a:t>Camp David Talks &amp; Clinton “parameters”</a:t>
            </a:r>
          </a:p>
          <a:p>
            <a:r>
              <a:rPr lang="en-US" sz="2400" b="1" dirty="0" smtClean="0"/>
              <a:t>2002 – </a:t>
            </a:r>
            <a:r>
              <a:rPr lang="en-US" sz="2400" dirty="0" smtClean="0"/>
              <a:t>“Quartet” roadmap for peace; Arab League proposal</a:t>
            </a:r>
            <a:endParaRPr lang="en-US" sz="2400" b="1" dirty="0" smtClean="0"/>
          </a:p>
          <a:p>
            <a:r>
              <a:rPr lang="en-US" sz="2400" b="1" dirty="0" smtClean="0"/>
              <a:t>2000-2005 – </a:t>
            </a:r>
            <a:r>
              <a:rPr lang="en-US" sz="2400" dirty="0" smtClean="0"/>
              <a:t>Second Intifada (Oslo, Al-Aqsa Incident)</a:t>
            </a:r>
          </a:p>
          <a:p>
            <a:r>
              <a:rPr lang="en-US" sz="2400" b="1" dirty="0" smtClean="0"/>
              <a:t>2005 – </a:t>
            </a:r>
            <a:r>
              <a:rPr lang="en-US" sz="2400" dirty="0" smtClean="0"/>
              <a:t>Israel withdraws from Gaza</a:t>
            </a:r>
            <a:endParaRPr lang="en-US" sz="2400" b="1" dirty="0" smtClean="0"/>
          </a:p>
          <a:p>
            <a:r>
              <a:rPr lang="en-US" sz="2400" b="1" dirty="0" smtClean="0"/>
              <a:t>2006-07 – </a:t>
            </a:r>
            <a:r>
              <a:rPr lang="en-US" sz="2400" dirty="0" smtClean="0"/>
              <a:t>Palestinian intra-political conflict / Hamas control of Gaza</a:t>
            </a:r>
          </a:p>
          <a:p>
            <a:r>
              <a:rPr lang="en-US" sz="2400" b="1" dirty="0" smtClean="0"/>
              <a:t>December 27, 2008 – </a:t>
            </a:r>
            <a:r>
              <a:rPr lang="en-US" sz="2400" dirty="0" smtClean="0"/>
              <a:t>“Operation Cast Lead” in Gaza</a:t>
            </a:r>
          </a:p>
          <a:p>
            <a:r>
              <a:rPr lang="en-US" sz="2400" b="1" dirty="0" smtClean="0"/>
              <a:t>2010 – </a:t>
            </a:r>
            <a:r>
              <a:rPr lang="en-US" sz="2400" dirty="0" smtClean="0"/>
              <a:t>Direct talks brokered by U.S.</a:t>
            </a:r>
          </a:p>
          <a:p>
            <a:r>
              <a:rPr lang="en-US" sz="2400" b="1" dirty="0" smtClean="0"/>
              <a:t>September 2011 – </a:t>
            </a:r>
            <a:r>
              <a:rPr lang="en-US" sz="2400" dirty="0" smtClean="0"/>
              <a:t>Palestine to see recognition as a country at the U.N., including East Jerusalem, West Bank and Gaza. Two fellow U.N. states occupying the same land</a:t>
            </a:r>
            <a:endParaRPr lang="en-US" sz="2400" b="1" dirty="0" smtClean="0"/>
          </a:p>
          <a:p>
            <a:pPr lvl="0"/>
            <a:endParaRPr lang="en-US" sz="2400" dirty="0"/>
          </a:p>
          <a:p>
            <a:pPr lvl="0"/>
            <a:endParaRPr lang="en-US" sz="2400" b="1" dirty="0" smtClean="0"/>
          </a:p>
          <a:p>
            <a:pPr lvl="0"/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3018959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8686800" cy="1143000"/>
          </a:xfrm>
        </p:spPr>
        <p:txBody>
          <a:bodyPr anchor="ctr" anchorCtr="0">
            <a:noAutofit/>
          </a:bodyPr>
          <a:lstStyle/>
          <a:p>
            <a:pPr algn="l"/>
            <a:r>
              <a:rPr lang="en-US" sz="3600" dirty="0" smtClean="0"/>
              <a:t>Key Issues</a:t>
            </a:r>
            <a:endParaRPr lang="en-US" sz="36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600200"/>
            <a:ext cx="7848600" cy="5029200"/>
          </a:xfrm>
        </p:spPr>
        <p:txBody>
          <a:bodyPr>
            <a:normAutofit/>
          </a:bodyPr>
          <a:lstStyle/>
          <a:p>
            <a:pPr lvl="0"/>
            <a:r>
              <a:rPr lang="en-US" sz="2400" dirty="0" smtClean="0"/>
              <a:t>80</a:t>
            </a:r>
            <a:r>
              <a:rPr lang="en-US" sz="2400" dirty="0"/>
              <a:t>% of issues agreed upon based on Oslo two-state framework</a:t>
            </a:r>
          </a:p>
          <a:p>
            <a:pPr lvl="0"/>
            <a:r>
              <a:rPr lang="en-US" sz="2400" dirty="0" smtClean="0"/>
              <a:t>Final Status Issues</a:t>
            </a:r>
          </a:p>
          <a:p>
            <a:pPr lvl="1"/>
            <a:r>
              <a:rPr lang="en-US" dirty="0" smtClean="0"/>
              <a:t>Palestinian Refugees - “Right </a:t>
            </a:r>
            <a:r>
              <a:rPr lang="en-US" dirty="0"/>
              <a:t>of return</a:t>
            </a:r>
            <a:r>
              <a:rPr lang="en-US" dirty="0" smtClean="0"/>
              <a:t>”</a:t>
            </a:r>
            <a:endParaRPr lang="en-US" dirty="0"/>
          </a:p>
          <a:p>
            <a:pPr lvl="1"/>
            <a:r>
              <a:rPr lang="en-US" dirty="0"/>
              <a:t>Compensation</a:t>
            </a:r>
          </a:p>
          <a:p>
            <a:pPr lvl="1"/>
            <a:r>
              <a:rPr lang="en-US" dirty="0" smtClean="0"/>
              <a:t>Settlements and Borders</a:t>
            </a:r>
          </a:p>
          <a:p>
            <a:pPr lvl="1"/>
            <a:r>
              <a:rPr lang="en-US" dirty="0" smtClean="0"/>
              <a:t>Mutual Security</a:t>
            </a:r>
          </a:p>
          <a:p>
            <a:pPr lvl="1"/>
            <a:r>
              <a:rPr lang="en-US" dirty="0" smtClean="0"/>
              <a:t>Jerusalem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9787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14</a:t>
            </a:fld>
            <a:endParaRPr lang="en-US"/>
          </a:p>
        </p:txBody>
      </p:sp>
      <p:pic>
        <p:nvPicPr>
          <p:cNvPr id="3" name="Picture 2" descr="Jerusalem expansion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7670" y="266700"/>
            <a:ext cx="5788660" cy="63246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1401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15</a:t>
            </a:fld>
            <a:endParaRPr lang="en-US"/>
          </a:p>
        </p:txBody>
      </p:sp>
      <p:pic>
        <p:nvPicPr>
          <p:cNvPr id="3" name="Picture 2" descr="Jerusalem expansion 1967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4537" y="152400"/>
            <a:ext cx="4462463" cy="65532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17950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BEB0A-9E3D-4B14-9782-E2AE3DA60D96}" type="slidenum">
              <a:rPr lang="en-US" smtClean="0"/>
              <a:pPr/>
              <a:t>16</a:t>
            </a:fld>
            <a:endParaRPr lang="en-US"/>
          </a:p>
        </p:txBody>
      </p:sp>
      <p:pic>
        <p:nvPicPr>
          <p:cNvPr id="3" name="Picture 2" descr="Greater Jerusalem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504825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78335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8686800" cy="1143000"/>
          </a:xfrm>
        </p:spPr>
        <p:txBody>
          <a:bodyPr anchor="ctr" anchorCtr="0">
            <a:noAutofit/>
          </a:bodyPr>
          <a:lstStyle/>
          <a:p>
            <a:pPr algn="l"/>
            <a:r>
              <a:rPr lang="en-US" sz="3600" dirty="0" smtClean="0"/>
              <a:t>Key Issues</a:t>
            </a:r>
            <a:endParaRPr lang="en-US" sz="36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600200"/>
            <a:ext cx="7848600" cy="5029200"/>
          </a:xfrm>
        </p:spPr>
        <p:txBody>
          <a:bodyPr>
            <a:normAutofit/>
          </a:bodyPr>
          <a:lstStyle/>
          <a:p>
            <a:pPr lvl="0"/>
            <a:r>
              <a:rPr lang="en-US" sz="2400" dirty="0" smtClean="0"/>
              <a:t>Question </a:t>
            </a:r>
            <a:r>
              <a:rPr lang="en-US" sz="2400" dirty="0"/>
              <a:t>– Do we decide easy questions first or hard questions first?</a:t>
            </a:r>
          </a:p>
          <a:p>
            <a:pPr lvl="0"/>
            <a:r>
              <a:rPr lang="en-US" sz="2400" dirty="0"/>
              <a:t>Question – Two states or one state</a:t>
            </a:r>
            <a:r>
              <a:rPr lang="en-US" sz="2400" dirty="0" smtClean="0"/>
              <a:t>?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241451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8686800" cy="1143000"/>
          </a:xfrm>
        </p:spPr>
        <p:txBody>
          <a:bodyPr anchor="ctr" anchorCtr="0">
            <a:noAutofit/>
          </a:bodyPr>
          <a:lstStyle/>
          <a:p>
            <a:pPr algn="l"/>
            <a:r>
              <a:rPr lang="en-US" sz="3600" dirty="0" smtClean="0"/>
              <a:t>Current Peace Efforts</a:t>
            </a:r>
            <a:endParaRPr lang="en-US" sz="36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600200"/>
            <a:ext cx="7848600" cy="5029200"/>
          </a:xfrm>
        </p:spPr>
        <p:txBody>
          <a:bodyPr>
            <a:normAutofit/>
          </a:bodyPr>
          <a:lstStyle/>
          <a:p>
            <a:pPr lvl="0"/>
            <a:r>
              <a:rPr lang="en-US" sz="2400" dirty="0"/>
              <a:t>Quartet on the Middle East – UN, US, EU, Russia</a:t>
            </a:r>
          </a:p>
          <a:p>
            <a:pPr lvl="0"/>
            <a:r>
              <a:rPr lang="en-US" sz="2400" dirty="0" smtClean="0"/>
              <a:t>Special </a:t>
            </a:r>
            <a:r>
              <a:rPr lang="en-US" sz="2400" dirty="0"/>
              <a:t>U.S. </a:t>
            </a:r>
            <a:r>
              <a:rPr lang="en-US" sz="2400" dirty="0" smtClean="0"/>
              <a:t>envoy – George Mitchell</a:t>
            </a:r>
            <a:endParaRPr lang="en-US" sz="2400" dirty="0"/>
          </a:p>
          <a:p>
            <a:pPr lvl="0"/>
            <a:r>
              <a:rPr lang="en-US" sz="2400" dirty="0"/>
              <a:t>USAID – West Bank and </a:t>
            </a:r>
            <a:r>
              <a:rPr lang="en-US" sz="2400" dirty="0" smtClean="0"/>
              <a:t>Gaza</a:t>
            </a:r>
          </a:p>
          <a:p>
            <a:pPr lvl="0"/>
            <a:r>
              <a:rPr lang="en-US" sz="2400" dirty="0" smtClean="0"/>
              <a:t>Arab League and OIC – Peace proposal endorsed in 2002 and 2007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42314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04800"/>
            <a:ext cx="8229600" cy="1143000"/>
          </a:xfrm>
        </p:spPr>
        <p:txBody>
          <a:bodyPr anchor="ctr" anchorCtr="0">
            <a:normAutofit/>
          </a:bodyPr>
          <a:lstStyle/>
          <a:p>
            <a:pPr algn="l"/>
            <a:r>
              <a:rPr lang="en-US" sz="6000" dirty="0" smtClean="0"/>
              <a:t>God &amp; Caesar</a:t>
            </a:r>
            <a:endParaRPr lang="en-US" sz="6000" dirty="0"/>
          </a:p>
        </p:txBody>
      </p:sp>
      <p:sp>
        <p:nvSpPr>
          <p:cNvPr id="7" name="Content Placeholder 3"/>
          <p:cNvSpPr>
            <a:spLocks noGrp="1"/>
          </p:cNvSpPr>
          <p:nvPr>
            <p:ph sz="half" idx="1"/>
          </p:nvPr>
        </p:nvSpPr>
        <p:spPr>
          <a:xfrm>
            <a:off x="381000" y="1295400"/>
            <a:ext cx="8305800" cy="5029200"/>
          </a:xfrm>
        </p:spPr>
        <p:txBody>
          <a:bodyPr>
            <a:normAutofit/>
          </a:bodyPr>
          <a:lstStyle/>
          <a:p>
            <a:pPr indent="0">
              <a:spcAft>
                <a:spcPts val="1200"/>
              </a:spcAft>
              <a:buNone/>
            </a:pPr>
            <a:endParaRPr lang="en-US" b="1" dirty="0" smtClean="0"/>
          </a:p>
          <a:p>
            <a:pPr indent="0">
              <a:spcAft>
                <a:spcPts val="1200"/>
              </a:spcAft>
              <a:buNone/>
            </a:pPr>
            <a:endParaRPr lang="en-US" b="1" dirty="0"/>
          </a:p>
          <a:p>
            <a:pPr indent="0" algn="ctr">
              <a:spcAft>
                <a:spcPts val="1200"/>
              </a:spcAft>
              <a:buNone/>
            </a:pPr>
            <a:endParaRPr lang="en-US" b="1" dirty="0" smtClean="0"/>
          </a:p>
          <a:p>
            <a:pPr indent="0" algn="ctr">
              <a:spcAft>
                <a:spcPts val="1200"/>
              </a:spcAft>
              <a:buNone/>
            </a:pPr>
            <a:r>
              <a:rPr lang="en-US" sz="3600" b="1" dirty="0" smtClean="0"/>
              <a:t>Questions? Comments?</a:t>
            </a: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600" y="253324"/>
            <a:ext cx="1798616" cy="2405232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4241293"/>
            <a:ext cx="1676400" cy="24643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9826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jacency">
  <a:themeElements>
    <a:clrScheme name="Adjacency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2562</TotalTime>
  <Words>519</Words>
  <Application>Microsoft Office PowerPoint</Application>
  <PresentationFormat>On-screen Show (4:3)</PresentationFormat>
  <Paragraphs>104</Paragraphs>
  <Slides>19</Slides>
  <Notes>15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Adjacency</vt:lpstr>
      <vt:lpstr>God &amp; Caesar: The ancient modern clash</vt:lpstr>
      <vt:lpstr>Welcome!</vt:lpstr>
      <vt:lpstr>Introduction</vt:lpstr>
      <vt:lpstr>Introduction</vt:lpstr>
      <vt:lpstr>Zionism</vt:lpstr>
      <vt:lpstr>Zionism</vt:lpstr>
      <vt:lpstr>Key Dates</vt:lpstr>
      <vt:lpstr>PowerPoint Presentation</vt:lpstr>
      <vt:lpstr>Key Dates</vt:lpstr>
      <vt:lpstr>PowerPoint Presentation</vt:lpstr>
      <vt:lpstr>Key Dates</vt:lpstr>
      <vt:lpstr>Key Dates</vt:lpstr>
      <vt:lpstr>Key Issues</vt:lpstr>
      <vt:lpstr>PowerPoint Presentation</vt:lpstr>
      <vt:lpstr>PowerPoint Presentation</vt:lpstr>
      <vt:lpstr>PowerPoint Presentation</vt:lpstr>
      <vt:lpstr>Key Issues</vt:lpstr>
      <vt:lpstr>Current Peace Efforts</vt:lpstr>
      <vt:lpstr>God &amp; Caesar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God &amp; Caesar: The ancient modern clash</dc:title>
  <dc:creator>James C. Wallace</dc:creator>
  <cp:lastModifiedBy>James C. Wallace</cp:lastModifiedBy>
  <cp:revision>86</cp:revision>
  <dcterms:created xsi:type="dcterms:W3CDTF">2010-09-19T00:31:34Z</dcterms:created>
  <dcterms:modified xsi:type="dcterms:W3CDTF">2012-07-30T18:17:26Z</dcterms:modified>
</cp:coreProperties>
</file>