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73" r:id="rId1"/>
  </p:sldMasterIdLst>
  <p:notesMasterIdLst>
    <p:notesMasterId r:id="rId14"/>
  </p:notesMasterIdLst>
  <p:sldIdLst>
    <p:sldId id="256" r:id="rId2"/>
    <p:sldId id="300" r:id="rId3"/>
    <p:sldId id="322" r:id="rId4"/>
    <p:sldId id="337" r:id="rId5"/>
    <p:sldId id="325" r:id="rId6"/>
    <p:sldId id="324" r:id="rId7"/>
    <p:sldId id="333" r:id="rId8"/>
    <p:sldId id="334" r:id="rId9"/>
    <p:sldId id="323" r:id="rId10"/>
    <p:sldId id="335" r:id="rId11"/>
    <p:sldId id="318" r:id="rId12"/>
    <p:sldId id="27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6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8904" autoAdjust="0"/>
  </p:normalViewPr>
  <p:slideViewPr>
    <p:cSldViewPr>
      <p:cViewPr varScale="1">
        <p:scale>
          <a:sx n="37" d="100"/>
          <a:sy n="37" d="100"/>
        </p:scale>
        <p:origin x="-14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B56001-6486-46F9-9E71-F50994D98636}" type="datetimeFigureOut">
              <a:rPr lang="en-US" smtClean="0"/>
              <a:t>7/30/2012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9F552E-9DF0-462F-B2B3-B7509D90E7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540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98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Email address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All materials available online – use link from e-blast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If don’t have it, then email me and I will send it to you</a:t>
            </a:r>
          </a:p>
          <a:p>
            <a:pPr marL="171450" indent="-171450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980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583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50D65-C64D-44FB-9152-4CC2DE0C9198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E64A4-35FB-42B6-9183-2C0CE0E36649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83B9-6ECA-47FA-93CF-B124A0FAC208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F66B-9476-4BB3-85E9-E01854F07F90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3FBD-8F7D-4F85-8085-67BFDB05CB71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789A-1220-4441-8676-44A034051BFD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A266-E364-4B5E-98DD-432668182E1E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F2040-9975-4642-A906-1DF87F8BE202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2B4A-BA08-4841-AB08-A0D822ABC34D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5EB0-D091-417E-ACD5-D65E1C7D8524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A09F9-C7D6-4C52-A7E8-5101239A0BA2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75D48070-6A81-47D0-9810-1540B9FEFF61}" type="datetime1">
              <a:rPr lang="en-US" smtClean="0"/>
              <a:pPr/>
              <a:t>7/30/2012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4" r:id="rId1"/>
    <p:sldLayoutId id="2147484175" r:id="rId2"/>
    <p:sldLayoutId id="2147484176" r:id="rId3"/>
    <p:sldLayoutId id="2147484177" r:id="rId4"/>
    <p:sldLayoutId id="2147484178" r:id="rId5"/>
    <p:sldLayoutId id="2147484179" r:id="rId6"/>
    <p:sldLayoutId id="2147484180" r:id="rId7"/>
    <p:sldLayoutId id="2147484181" r:id="rId8"/>
    <p:sldLayoutId id="2147484182" r:id="rId9"/>
    <p:sldLayoutId id="2147484183" r:id="rId10"/>
    <p:sldLayoutId id="2147484184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4495801"/>
            <a:ext cx="8686412" cy="1676399"/>
          </a:xfrm>
          <a:gradFill flip="none" rotWithShape="1">
            <a:gsLst>
              <a:gs pos="0">
                <a:schemeClr val="accent5">
                  <a:alpha val="75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 w="15875">
            <a:solidFill>
              <a:schemeClr val="accent6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soft" dir="t">
              <a:rot lat="0" lon="0" rev="2100000"/>
            </a:lightRig>
          </a:scene3d>
          <a:sp3d/>
        </p:spPr>
        <p:txBody>
          <a:bodyPr>
            <a:normAutofit fontScale="90000"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God &amp; Caesar:</a:t>
            </a:r>
            <a:b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The ancient modern clash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52400"/>
            <a:ext cx="2468048" cy="362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2713016" cy="362803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341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r>
              <a:rPr lang="en-US" sz="6000" dirty="0" smtClean="0"/>
              <a:t>Welcome!</a:t>
            </a:r>
            <a:endParaRPr lang="en-US" sz="6000" dirty="0"/>
          </a:p>
        </p:txBody>
      </p:sp>
      <p:pic>
        <p:nvPicPr>
          <p:cNvPr id="13" name="Picture 8" descr="C:\Users\Jim\AppData\Local\Microsoft\Windows\Temporary Internet Files\Content.IE5\JN1SUK73\MC9003892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54695">
            <a:off x="982258" y="1721661"/>
            <a:ext cx="2428079" cy="184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10"/>
          <p:cNvSpPr txBox="1">
            <a:spLocks/>
          </p:cNvSpPr>
          <p:nvPr/>
        </p:nvSpPr>
        <p:spPr>
          <a:xfrm>
            <a:off x="2971800" y="5303838"/>
            <a:ext cx="5522232" cy="63976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smtClean="0"/>
              <a:t>GodandCaesar@gmail.com </a:t>
            </a:r>
            <a:endParaRPr lang="en-US" sz="2800" dirty="0"/>
          </a:p>
        </p:txBody>
      </p:sp>
      <p:pic>
        <p:nvPicPr>
          <p:cNvPr id="8" name="Picture 2" descr="C:\Users\Jim\AppData\Local\Microsoft\Windows\Temporary Internet Files\Content.IE5\XM4805OF\MC90044145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895600"/>
            <a:ext cx="25908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13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Last Week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50292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3000" dirty="0" smtClean="0"/>
              <a:t>We looked at three views of war from a Christian perspective:</a:t>
            </a:r>
          </a:p>
          <a:p>
            <a:pPr marL="628650" indent="-514350">
              <a:buFont typeface="+mj-lt"/>
              <a:buAutoNum type="arabicPeriod"/>
            </a:pPr>
            <a:r>
              <a:rPr lang="en-US" sz="3000" dirty="0" smtClean="0"/>
              <a:t>Pacifist view</a:t>
            </a:r>
          </a:p>
          <a:p>
            <a:pPr marL="628650" indent="-514350">
              <a:buFont typeface="+mj-lt"/>
              <a:buAutoNum type="arabicPeriod"/>
            </a:pPr>
            <a:r>
              <a:rPr lang="en-US" sz="3000" dirty="0" smtClean="0"/>
              <a:t>“Just war” view</a:t>
            </a:r>
          </a:p>
          <a:p>
            <a:pPr marL="628650" indent="-514350">
              <a:buFont typeface="+mj-lt"/>
              <a:buAutoNum type="arabicPeriod"/>
            </a:pPr>
            <a:r>
              <a:rPr lang="en-US" sz="3000" dirty="0" smtClean="0"/>
              <a:t>“Holy war” view</a:t>
            </a:r>
          </a:p>
        </p:txBody>
      </p:sp>
    </p:spTree>
    <p:extLst>
      <p:ext uri="{BB962C8B-B14F-4D97-AF65-F5344CB8AC3E}">
        <p14:creationId xmlns:p14="http://schemas.microsoft.com/office/powerpoint/2010/main" val="275740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The Past Week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5029200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en-US" sz="3000" dirty="0" smtClean="0"/>
              <a:t>Do you have any thoughts or </a:t>
            </a:r>
            <a:br>
              <a:rPr lang="en-US" sz="3000" dirty="0" smtClean="0"/>
            </a:br>
            <a:r>
              <a:rPr lang="en-US" sz="3000" dirty="0" smtClean="0"/>
              <a:t>reflections on last week’s discussion on</a:t>
            </a:r>
            <a:br>
              <a:rPr lang="en-US" sz="3000" dirty="0" smtClean="0"/>
            </a:br>
            <a:r>
              <a:rPr lang="en-US" sz="3000" dirty="0" smtClean="0"/>
              <a:t>war &amp; violence in light of the events</a:t>
            </a:r>
            <a:br>
              <a:rPr lang="en-US" sz="3000" dirty="0" smtClean="0"/>
            </a:br>
            <a:r>
              <a:rPr lang="en-US" sz="3000" dirty="0" smtClean="0"/>
              <a:t>of last Sunday?</a:t>
            </a:r>
          </a:p>
          <a:p>
            <a:pPr marL="114300" indent="0" algn="ctr">
              <a:buNone/>
            </a:pPr>
            <a:endParaRPr lang="en-US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957" y="3810000"/>
            <a:ext cx="3356243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582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Death of Osama bin Laden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5029200"/>
          </a:xfrm>
        </p:spPr>
        <p:txBody>
          <a:bodyPr>
            <a:normAutofit/>
          </a:bodyPr>
          <a:lstStyle/>
          <a:p>
            <a:pPr marL="114300" lvl="0" indent="0">
              <a:buNone/>
            </a:pPr>
            <a:r>
              <a:rPr lang="en-US" sz="2400" dirty="0" smtClean="0"/>
              <a:t>Biblically, how are Christians to respond to </a:t>
            </a:r>
            <a:br>
              <a:rPr lang="en-US" sz="2400" dirty="0" smtClean="0"/>
            </a:br>
            <a:r>
              <a:rPr lang="en-US" sz="2400" dirty="0" smtClean="0"/>
              <a:t>the news of the death of Osama bin Laden?</a:t>
            </a:r>
          </a:p>
          <a:p>
            <a:pPr marL="114300" lvl="0" indent="0">
              <a:buNone/>
            </a:pPr>
            <a:endParaRPr lang="en-US" sz="24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/>
              <a:t>“As surely as I live, declares the Sovereign LORD, I take no pleasure in the death of the wicked, but rather that they turn from their ways and live.” </a:t>
            </a:r>
            <a:r>
              <a:rPr lang="en-US" sz="2400" dirty="0" smtClean="0"/>
              <a:t>– Ezekiel </a:t>
            </a:r>
            <a:r>
              <a:rPr lang="en-US" sz="2400" dirty="0"/>
              <a:t>33:11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/>
              <a:t>“Do not gloat when your </a:t>
            </a:r>
            <a:r>
              <a:rPr lang="en-US" sz="2400" dirty="0" smtClean="0"/>
              <a:t>enemy falls; </a:t>
            </a:r>
            <a:r>
              <a:rPr lang="en-US" sz="2400" dirty="0"/>
              <a:t>when </a:t>
            </a:r>
            <a:r>
              <a:rPr lang="en-US" sz="2400" dirty="0" smtClean="0"/>
              <a:t>he stumbles, </a:t>
            </a:r>
            <a:r>
              <a:rPr lang="en-US" sz="2400" dirty="0"/>
              <a:t>do not let your heart rejoice.” – Proverbs 24:17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/>
              <a:t>“But I tell you, love your enemies and pray for those who persecute you.” </a:t>
            </a:r>
            <a:r>
              <a:rPr lang="en-US" sz="2400" dirty="0" smtClean="0"/>
              <a:t>– Matthew </a:t>
            </a:r>
            <a:r>
              <a:rPr lang="en-US" sz="2400" dirty="0"/>
              <a:t>5:44</a:t>
            </a:r>
          </a:p>
          <a:p>
            <a:pPr marL="114300" lvl="0" indent="0">
              <a:spcBef>
                <a:spcPts val="0"/>
              </a:spcBef>
              <a:spcAft>
                <a:spcPts val="1200"/>
              </a:spcAft>
              <a:buNone/>
            </a:pPr>
            <a:endParaRPr lang="en-US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28600"/>
            <a:ext cx="1563565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163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Since 9/11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5029200"/>
          </a:xfrm>
        </p:spPr>
        <p:txBody>
          <a:bodyPr>
            <a:normAutofit/>
          </a:bodyPr>
          <a:lstStyle/>
          <a:p>
            <a:pPr lvl="0"/>
            <a:r>
              <a:rPr lang="en-US" sz="2400" b="1" dirty="0"/>
              <a:t>Governments –</a:t>
            </a:r>
            <a:r>
              <a:rPr lang="en-US" sz="2400" dirty="0"/>
              <a:t> </a:t>
            </a:r>
          </a:p>
          <a:p>
            <a:pPr lvl="1"/>
            <a:r>
              <a:rPr lang="en-US" dirty="0"/>
              <a:t>UN – Millennium Peace Initiative (2000); World Council of Religious Leaders</a:t>
            </a:r>
          </a:p>
          <a:p>
            <a:pPr lvl="1"/>
            <a:r>
              <a:rPr lang="en-US" dirty="0"/>
              <a:t>UN  - United Nations Alliance of Civilizations</a:t>
            </a:r>
          </a:p>
          <a:p>
            <a:pPr lvl="1"/>
            <a:r>
              <a:rPr lang="en-US" dirty="0"/>
              <a:t>EU – European Union Agency for Fundamental Rights</a:t>
            </a:r>
          </a:p>
          <a:p>
            <a:pPr lvl="1"/>
            <a:r>
              <a:rPr lang="en-US" dirty="0"/>
              <a:t>Saudi Arabia – Interfaith Dialogue in Madrid and with the UN</a:t>
            </a:r>
          </a:p>
          <a:p>
            <a:pPr lvl="1"/>
            <a:r>
              <a:rPr lang="en-US" dirty="0"/>
              <a:t>Jordan – </a:t>
            </a:r>
            <a:r>
              <a:rPr lang="en-US" i="1" dirty="0"/>
              <a:t>Common Word </a:t>
            </a:r>
            <a:r>
              <a:rPr lang="en-US" dirty="0"/>
              <a:t>Initiative</a:t>
            </a:r>
          </a:p>
          <a:p>
            <a:pPr lvl="1"/>
            <a:r>
              <a:rPr lang="en-US" dirty="0"/>
              <a:t>Qatar, UAE – U.S.-Islamic World Forum (Doha Initiative)</a:t>
            </a:r>
          </a:p>
          <a:p>
            <a:pPr lvl="1"/>
            <a:r>
              <a:rPr lang="en-US" dirty="0"/>
              <a:t>Morocco – Evangelical and Interfaith dialogues</a:t>
            </a:r>
          </a:p>
          <a:p>
            <a:pPr lvl="1"/>
            <a:r>
              <a:rPr lang="en-US" dirty="0"/>
              <a:t>Norway – Oslo Coalition on Freedom of Religion or </a:t>
            </a:r>
            <a:r>
              <a:rPr lang="en-US" dirty="0" smtClean="0"/>
              <a:t>Belief</a:t>
            </a:r>
          </a:p>
          <a:p>
            <a:pPr lvl="1"/>
            <a:r>
              <a:rPr lang="en-US" dirty="0" smtClean="0"/>
              <a:t>Canada – new Office of Religious Freedom in the Ministry of Foreign Affairs</a:t>
            </a:r>
            <a:endParaRPr lang="en-US" dirty="0"/>
          </a:p>
          <a:p>
            <a:pPr lvl="0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0721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Since 9/11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5029200"/>
          </a:xfrm>
        </p:spPr>
        <p:txBody>
          <a:bodyPr>
            <a:normAutofit/>
          </a:bodyPr>
          <a:lstStyle/>
          <a:p>
            <a:r>
              <a:rPr lang="en-US" sz="2400" b="1" dirty="0"/>
              <a:t>Think Tanks – </a:t>
            </a:r>
            <a:r>
              <a:rPr lang="en-US" sz="2400" dirty="0"/>
              <a:t>Council on Foreign Relations, The World Bank, World Economic Forum, Brookings Institution, Club of Madrid, Royal </a:t>
            </a:r>
            <a:r>
              <a:rPr lang="en-US" sz="2400" dirty="0" err="1"/>
              <a:t>Aal</a:t>
            </a:r>
            <a:r>
              <a:rPr lang="en-US" sz="2400" dirty="0"/>
              <a:t> al-</a:t>
            </a:r>
            <a:r>
              <a:rPr lang="en-US" sz="2400" dirty="0" err="1"/>
              <a:t>Bayt</a:t>
            </a:r>
            <a:r>
              <a:rPr lang="en-US" sz="2400" dirty="0"/>
              <a:t> Institute for Islamic Thought, Carnegie Council, Center for Strategic and International Studies, Social Science Research Council, Pew Forum on Religion and Public Life, Ethics &amp; Public Policy Institute, Hudson Institute, Institute for Global Engagement, International Center for Religion &amp; Diplomacy, Public Research Religion Institute</a:t>
            </a:r>
          </a:p>
          <a:p>
            <a:pPr lvl="0"/>
            <a:r>
              <a:rPr lang="en-US" sz="2400" b="1" dirty="0" smtClean="0"/>
              <a:t>Academic </a:t>
            </a:r>
            <a:r>
              <a:rPr lang="en-US" sz="2400" b="1" dirty="0"/>
              <a:t>Institutions – </a:t>
            </a:r>
            <a:r>
              <a:rPr lang="en-US" sz="2400" dirty="0"/>
              <a:t>Yale, Georgetown, Harvard, Boston University, Notre Dame, University of Virginia, Penn, Cambridge (UK), Al-</a:t>
            </a:r>
            <a:r>
              <a:rPr lang="en-US" sz="2400" dirty="0" err="1"/>
              <a:t>Azhar</a:t>
            </a:r>
            <a:r>
              <a:rPr lang="en-US" sz="2400" dirty="0"/>
              <a:t> (Cairo), Seton Hall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8338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Since 9/11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5029200"/>
          </a:xfrm>
        </p:spPr>
        <p:txBody>
          <a:bodyPr>
            <a:normAutofit/>
          </a:bodyPr>
          <a:lstStyle/>
          <a:p>
            <a:pPr lvl="0"/>
            <a:r>
              <a:rPr lang="en-US" sz="2400" b="1" dirty="0" smtClean="0"/>
              <a:t>Foundations </a:t>
            </a:r>
            <a:r>
              <a:rPr lang="en-US" sz="2400" b="1" dirty="0"/>
              <a:t>– </a:t>
            </a:r>
            <a:r>
              <a:rPr lang="en-US" sz="2400" dirty="0"/>
              <a:t>Henry Luce Foundation, Foundation for Dialogue among Civilizations, Clinton Global Initiative, Tony Blair Faith Foundation</a:t>
            </a:r>
          </a:p>
          <a:p>
            <a:pPr lvl="0"/>
            <a:r>
              <a:rPr lang="en-US" sz="2400" b="1" dirty="0"/>
              <a:t>Religious Institutions – </a:t>
            </a:r>
            <a:r>
              <a:rPr lang="en-US" sz="2400" dirty="0"/>
              <a:t>The Vatican, World Anglican Communion, Orthodox Church, World Council of Churches, World Evangelical Alliance</a:t>
            </a:r>
          </a:p>
          <a:p>
            <a:pPr lvl="0"/>
            <a:r>
              <a:rPr lang="en-US" sz="2400" b="1" dirty="0"/>
              <a:t>Events –</a:t>
            </a:r>
            <a:r>
              <a:rPr lang="en-US" sz="2400" dirty="0"/>
              <a:t> UN Millennium Goals and Dialogue of Civilizations, Council of 100 World Religious </a:t>
            </a:r>
            <a:r>
              <a:rPr lang="en-US" sz="2400" dirty="0" smtClean="0"/>
              <a:t>Leaders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1168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U.S. Government Departments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b="1" dirty="0"/>
              <a:t>1998 </a:t>
            </a:r>
            <a:r>
              <a:rPr lang="en-US" sz="2400" dirty="0"/>
              <a:t>– International Religious Freedoms Act (IRFA), Office of International Religious Freedom at the State Department, U.S. Commission on International Religious Freedom (USCIRF), National Security Council (Human rights, Multilateral affairs)</a:t>
            </a:r>
          </a:p>
          <a:p>
            <a:pPr lvl="0"/>
            <a:r>
              <a:rPr lang="en-US" sz="2400" b="1" dirty="0"/>
              <a:t>2000</a:t>
            </a:r>
            <a:r>
              <a:rPr lang="en-US" sz="2400" dirty="0"/>
              <a:t> – Office of Faith-based and Neighborhood Partnerships (extension offices in different departments/ministries of government)</a:t>
            </a:r>
          </a:p>
          <a:p>
            <a:pPr lvl="0"/>
            <a:r>
              <a:rPr lang="en-US" sz="2400" b="1" dirty="0" smtClean="0"/>
              <a:t>2003 – </a:t>
            </a:r>
            <a:r>
              <a:rPr lang="en-US" sz="2400" dirty="0" smtClean="0"/>
              <a:t>CIA – Political Islam Strategic Analysis Project (PISAP), Book: </a:t>
            </a:r>
            <a:r>
              <a:rPr lang="en-US" sz="2400" i="1" dirty="0" smtClean="0"/>
              <a:t>A Necessary Engagement, </a:t>
            </a:r>
            <a:r>
              <a:rPr lang="en-US" sz="2400" dirty="0" smtClean="0"/>
              <a:t>Emile </a:t>
            </a:r>
            <a:r>
              <a:rPr lang="en-US" sz="2400" dirty="0" err="1" smtClean="0"/>
              <a:t>Nakhleh</a:t>
            </a:r>
            <a:r>
              <a:rPr lang="en-US" sz="2400" dirty="0" smtClean="0"/>
              <a:t>; covert-ops (“The Search for a Moslem Billy Graham” [1951], “Occultism in High Places”)</a:t>
            </a:r>
          </a:p>
          <a:p>
            <a:pPr lvl="0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3005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U.S. Government Departments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b="1" dirty="0" smtClean="0"/>
              <a:t>Department </a:t>
            </a:r>
            <a:r>
              <a:rPr lang="en-US" sz="2400" b="1" dirty="0"/>
              <a:t>of Defense – </a:t>
            </a:r>
            <a:r>
              <a:rPr lang="en-US" sz="2400" dirty="0"/>
              <a:t>“Operation Minerva” (Research); COIN initiatives</a:t>
            </a:r>
          </a:p>
          <a:p>
            <a:pPr lvl="0"/>
            <a:r>
              <a:rPr lang="en-US" sz="2400" b="1" dirty="0"/>
              <a:t>Foreign Service Institute, USAID – </a:t>
            </a:r>
            <a:r>
              <a:rPr lang="en-US" sz="2400" dirty="0"/>
              <a:t>Training in religion as a part of cultural dynamics</a:t>
            </a:r>
          </a:p>
          <a:p>
            <a:pPr lvl="0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4747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Next Steps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/>
              <a:t>Need to become informed and learn the languages of religion and politics</a:t>
            </a:r>
          </a:p>
          <a:p>
            <a:pPr lvl="0"/>
            <a:r>
              <a:rPr lang="en-US" sz="2400" dirty="0"/>
              <a:t>Need to understand that religion is here-to-stay in international affairs</a:t>
            </a:r>
          </a:p>
          <a:p>
            <a:pPr lvl="0"/>
            <a:r>
              <a:rPr lang="en-US" sz="2400" dirty="0"/>
              <a:t>Need to make a “place at the table” for people of faith and faith-based organizations – a seat at the table does not mean that religion should control the agenda</a:t>
            </a:r>
          </a:p>
          <a:p>
            <a:pPr lvl="0"/>
            <a:r>
              <a:rPr lang="en-US" sz="2400" dirty="0"/>
              <a:t>Need to be “wise as a serpent and gentle as a dove” as we deal with leaders in positions of political power</a:t>
            </a:r>
          </a:p>
          <a:p>
            <a:pPr lvl="0"/>
            <a:r>
              <a:rPr lang="en-US" sz="2400" dirty="0"/>
              <a:t>Need to be prayerful, listening, and </a:t>
            </a:r>
            <a:r>
              <a:rPr lang="en-US" sz="2400" dirty="0" smtClean="0"/>
              <a:t>humble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3391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6000" dirty="0" smtClean="0"/>
              <a:t>God &amp; Caesar</a:t>
            </a:r>
            <a:endParaRPr lang="en-US" sz="6000" dirty="0"/>
          </a:p>
        </p:txBody>
      </p:sp>
      <p:sp>
        <p:nvSpPr>
          <p:cNvPr id="7" name="Content Placeholder 3"/>
          <p:cNvSpPr>
            <a:spLocks noGrp="1"/>
          </p:cNvSpPr>
          <p:nvPr>
            <p:ph sz="half" idx="1"/>
          </p:nvPr>
        </p:nvSpPr>
        <p:spPr>
          <a:xfrm>
            <a:off x="381000" y="1295400"/>
            <a:ext cx="8305800" cy="5029200"/>
          </a:xfrm>
        </p:spPr>
        <p:txBody>
          <a:bodyPr>
            <a:normAutofit/>
          </a:bodyPr>
          <a:lstStyle/>
          <a:p>
            <a:pPr indent="0">
              <a:spcAft>
                <a:spcPts val="1200"/>
              </a:spcAft>
              <a:buNone/>
            </a:pPr>
            <a:endParaRPr lang="en-US" b="1" dirty="0" smtClean="0"/>
          </a:p>
          <a:p>
            <a:pPr indent="0">
              <a:spcAft>
                <a:spcPts val="1200"/>
              </a:spcAft>
              <a:buNone/>
            </a:pPr>
            <a:endParaRPr lang="en-US" b="1" dirty="0"/>
          </a:p>
          <a:p>
            <a:pPr indent="0" algn="ctr">
              <a:spcAft>
                <a:spcPts val="1200"/>
              </a:spcAft>
              <a:buNone/>
            </a:pPr>
            <a:endParaRPr lang="en-US" b="1" dirty="0" smtClean="0"/>
          </a:p>
          <a:p>
            <a:pPr indent="0" algn="ctr">
              <a:spcAft>
                <a:spcPts val="1200"/>
              </a:spcAft>
              <a:buNone/>
            </a:pPr>
            <a:r>
              <a:rPr lang="en-US" sz="3600" b="1" dirty="0" smtClean="0"/>
              <a:t>Questions? Comments?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53324"/>
            <a:ext cx="1798616" cy="240523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241293"/>
            <a:ext cx="1676400" cy="2464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982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2561</TotalTime>
  <Words>583</Words>
  <Application>Microsoft Office PowerPoint</Application>
  <PresentationFormat>On-screen Show (4:3)</PresentationFormat>
  <Paragraphs>67</Paragraphs>
  <Slides>12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Adjacency</vt:lpstr>
      <vt:lpstr>God &amp; Caesar: The ancient modern clash</vt:lpstr>
      <vt:lpstr>Welcome!</vt:lpstr>
      <vt:lpstr>Last Week</vt:lpstr>
      <vt:lpstr>The Past Week</vt:lpstr>
      <vt:lpstr>Death of Osama bin Laden</vt:lpstr>
      <vt:lpstr>Since 9/11</vt:lpstr>
      <vt:lpstr>Since 9/11</vt:lpstr>
      <vt:lpstr>Since 9/11</vt:lpstr>
      <vt:lpstr>U.S. Government Departments</vt:lpstr>
      <vt:lpstr>U.S. Government Departments</vt:lpstr>
      <vt:lpstr>Next Steps</vt:lpstr>
      <vt:lpstr>God &amp; Caesar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 &amp; Caesar: The ancient modern clash</dc:title>
  <dc:creator>James C. Wallace</dc:creator>
  <cp:lastModifiedBy>James C. Wallace</cp:lastModifiedBy>
  <cp:revision>90</cp:revision>
  <dcterms:created xsi:type="dcterms:W3CDTF">2010-09-19T00:31:34Z</dcterms:created>
  <dcterms:modified xsi:type="dcterms:W3CDTF">2012-07-30T18:15:03Z</dcterms:modified>
</cp:coreProperties>
</file>