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73" r:id="rId1"/>
  </p:sldMasterIdLst>
  <p:notesMasterIdLst>
    <p:notesMasterId r:id="rId18"/>
  </p:notesMasterIdLst>
  <p:sldIdLst>
    <p:sldId id="256" r:id="rId2"/>
    <p:sldId id="300" r:id="rId3"/>
    <p:sldId id="322" r:id="rId4"/>
    <p:sldId id="325" r:id="rId5"/>
    <p:sldId id="330" r:id="rId6"/>
    <p:sldId id="331" r:id="rId7"/>
    <p:sldId id="332" r:id="rId8"/>
    <p:sldId id="326" r:id="rId9"/>
    <p:sldId id="336" r:id="rId10"/>
    <p:sldId id="324" r:id="rId11"/>
    <p:sldId id="333" r:id="rId12"/>
    <p:sldId id="334" r:id="rId13"/>
    <p:sldId id="323" r:id="rId14"/>
    <p:sldId id="335" r:id="rId15"/>
    <p:sldId id="318" r:id="rId16"/>
    <p:sldId id="273"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6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8904" autoAdjust="0"/>
  </p:normalViewPr>
  <p:slideViewPr>
    <p:cSldViewPr>
      <p:cViewPr varScale="1">
        <p:scale>
          <a:sx n="37" d="100"/>
          <a:sy n="37" d="100"/>
        </p:scale>
        <p:origin x="-1410"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B56001-6486-46F9-9E71-F50994D98636}" type="datetimeFigureOut">
              <a:rPr lang="en-US" smtClean="0"/>
              <a:t>7/30/2012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C9F552E-9DF0-462F-B2B3-B7509D90E732}" type="slidenum">
              <a:rPr lang="en-US" smtClean="0"/>
              <a:t>‹#›</a:t>
            </a:fld>
            <a:endParaRPr lang="en-US"/>
          </a:p>
        </p:txBody>
      </p:sp>
    </p:spTree>
    <p:extLst>
      <p:ext uri="{BB962C8B-B14F-4D97-AF65-F5344CB8AC3E}">
        <p14:creationId xmlns:p14="http://schemas.microsoft.com/office/powerpoint/2010/main" val="28455401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a:t>
            </a:fld>
            <a:endParaRPr lang="en-US"/>
          </a:p>
        </p:txBody>
      </p:sp>
    </p:spTree>
    <p:extLst>
      <p:ext uri="{BB962C8B-B14F-4D97-AF65-F5344CB8AC3E}">
        <p14:creationId xmlns:p14="http://schemas.microsoft.com/office/powerpoint/2010/main" val="12239988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baseline="0" dirty="0" smtClean="0"/>
              <a:t>Email address</a:t>
            </a:r>
          </a:p>
          <a:p>
            <a:pPr marL="171450" indent="-171450">
              <a:buFont typeface="Arial" pitchFamily="34" charset="0"/>
              <a:buChar char="•"/>
            </a:pPr>
            <a:r>
              <a:rPr lang="en-US" baseline="0" dirty="0" smtClean="0"/>
              <a:t>All materials available online – use link from e-blast</a:t>
            </a:r>
          </a:p>
          <a:p>
            <a:pPr marL="171450" indent="-171450">
              <a:buFont typeface="Arial" pitchFamily="34" charset="0"/>
              <a:buChar char="•"/>
            </a:pPr>
            <a:r>
              <a:rPr lang="en-US" baseline="0" dirty="0" smtClean="0"/>
              <a:t>If don’t have it, then email me and I will send it to you</a:t>
            </a:r>
          </a:p>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2</a:t>
            </a:fld>
            <a:endParaRPr lang="en-US"/>
          </a:p>
        </p:txBody>
      </p:sp>
    </p:spTree>
    <p:extLst>
      <p:ext uri="{BB962C8B-B14F-4D97-AF65-F5344CB8AC3E}">
        <p14:creationId xmlns:p14="http://schemas.microsoft.com/office/powerpoint/2010/main" val="2310980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3</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4</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5</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6</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7</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8</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9</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10</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11</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12</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13</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14</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15</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16</a:t>
            </a:fld>
            <a:endParaRPr lang="en-US"/>
          </a:p>
        </p:txBody>
      </p:sp>
    </p:spTree>
    <p:extLst>
      <p:ext uri="{BB962C8B-B14F-4D97-AF65-F5344CB8AC3E}">
        <p14:creationId xmlns:p14="http://schemas.microsoft.com/office/powerpoint/2010/main" val="7195832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F150D65-C64D-44FB-9152-4CC2DE0C9198}" type="datetime1">
              <a:rPr lang="en-US" smtClean="0"/>
              <a:pPr/>
              <a:t>7/30/2012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FFE64A4-35FB-42B6-9183-2C0CE0E36649}" type="datetime1">
              <a:rPr lang="en-US" smtClean="0"/>
              <a:pPr/>
              <a:t>7/30/2012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A2683B9-6ECA-47FA-93CF-B124A0FAC208}" type="datetime1">
              <a:rPr lang="en-US" smtClean="0"/>
              <a:pPr/>
              <a:t>7/30/2012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05FF66B-9476-4BB3-85E9-E01854F07F90}" type="datetime1">
              <a:rPr lang="en-US" smtClean="0"/>
              <a:pPr/>
              <a:t>7/30/2012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6B23FBD-8F7D-4F85-8085-67BFDB05CB71}" type="datetime1">
              <a:rPr lang="en-US" smtClean="0"/>
              <a:pPr/>
              <a:t>7/30/2012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65D789A-1220-4441-8676-44A034051BFD}" type="datetime1">
              <a:rPr lang="en-US" smtClean="0"/>
              <a:pPr/>
              <a:t>7/30/2012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98A266-E364-4B5E-98DD-432668182E1E}" type="datetime1">
              <a:rPr lang="en-US" smtClean="0"/>
              <a:pPr/>
              <a:t>7/30/2012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93F2040-9975-4642-A906-1DF87F8BE202}" type="datetime1">
              <a:rPr lang="en-US" smtClean="0"/>
              <a:pPr/>
              <a:t>7/30/2012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EBEB0A-9E3D-4B14-9782-E2AE3DA60D96}" type="slidenum">
              <a:rPr lang="en-US" smtClean="0"/>
              <a:pPr/>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51E52B4A-BA08-4841-AB08-A0D822ABC34D}" type="datetime1">
              <a:rPr lang="en-US" smtClean="0"/>
              <a:pPr/>
              <a:t>7/30/2012</a:t>
            </a:fld>
            <a:endParaRPr lang="en-US"/>
          </a:p>
        </p:txBody>
      </p:sp>
      <p:sp>
        <p:nvSpPr>
          <p:cNvPr id="9" name="Slide Number Placeholder 8"/>
          <p:cNvSpPr>
            <a:spLocks noGrp="1"/>
          </p:cNvSpPr>
          <p:nvPr>
            <p:ph type="sldNum" sz="quarter" idx="11"/>
          </p:nvPr>
        </p:nvSpPr>
        <p:spPr/>
        <p:txBody>
          <a:bodyPr/>
          <a:lstStyle/>
          <a:p>
            <a:fld id="{BFEBEB0A-9E3D-4B14-9782-E2AE3DA60D96}"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2635EB0-D091-417E-ACD5-D65E1C7D8524}" type="datetime1">
              <a:rPr lang="en-US" smtClean="0"/>
              <a:pPr/>
              <a:t>7/30/2012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CA09F9-C7D6-4C52-A7E8-5101239A0BA2}" type="datetime1">
              <a:rPr lang="en-US" smtClean="0"/>
              <a:pPr/>
              <a:t>7/30/2012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BFEBEB0A-9E3D-4B14-9782-E2AE3DA60D96}" type="slidenum">
              <a:rPr lang="en-US" smtClean="0"/>
              <a:pPr/>
              <a:t>‹#›</a:t>
            </a:fld>
            <a:endParaRPr lang="en-US" dirty="0"/>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dirty="0"/>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75D48070-6A81-47D0-9810-1540B9FEFF61}" type="datetime1">
              <a:rPr lang="en-US" smtClean="0"/>
              <a:pPr/>
              <a:t>7/30/2012</a:t>
            </a:fld>
            <a:endParaRPr lang="en-US"/>
          </a:p>
        </p:txBody>
      </p:sp>
    </p:spTree>
  </p:cSld>
  <p:clrMap bg1="lt1" tx1="dk1" bg2="lt2" tx2="dk2" accent1="accent1" accent2="accent2" accent3="accent3" accent4="accent4" accent5="accent5" accent6="accent6" hlink="hlink" folHlink="folHlink"/>
  <p:sldLayoutIdLst>
    <p:sldLayoutId id="2147484174" r:id="rId1"/>
    <p:sldLayoutId id="2147484175" r:id="rId2"/>
    <p:sldLayoutId id="2147484176" r:id="rId3"/>
    <p:sldLayoutId id="2147484177" r:id="rId4"/>
    <p:sldLayoutId id="2147484178" r:id="rId5"/>
    <p:sldLayoutId id="2147484179" r:id="rId6"/>
    <p:sldLayoutId id="2147484180" r:id="rId7"/>
    <p:sldLayoutId id="2147484181" r:id="rId8"/>
    <p:sldLayoutId id="2147484182" r:id="rId9"/>
    <p:sldLayoutId id="2147484183" r:id="rId10"/>
    <p:sldLayoutId id="2147484184" r:id="rId11"/>
  </p:sldLayoutIdLst>
  <p:hf hdr="0" ft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4495801"/>
            <a:ext cx="8686412" cy="1676399"/>
          </a:xfrm>
          <a:gradFill flip="none" rotWithShape="1">
            <a:gsLst>
              <a:gs pos="0">
                <a:schemeClr val="accent5">
                  <a:alpha val="75000"/>
                </a:schemeClr>
              </a:gs>
              <a:gs pos="50000">
                <a:schemeClr val="bg2">
                  <a:lumMod val="75000"/>
                </a:schemeClr>
              </a:gs>
              <a:gs pos="100000">
                <a:schemeClr val="bg1"/>
              </a:gs>
            </a:gsLst>
            <a:lin ang="5400000" scaled="1"/>
            <a:tileRect/>
          </a:gradFill>
          <a:ln w="15875">
            <a:solidFill>
              <a:schemeClr val="accent6">
                <a:lumMod val="75000"/>
              </a:schemeClr>
            </a:solidFill>
          </a:ln>
          <a:effectLst>
            <a:outerShdw blurRad="63500" sx="102000" sy="102000" algn="ctr" rotWithShape="0">
              <a:prstClr val="black">
                <a:alpha val="40000"/>
              </a:prstClr>
            </a:outerShdw>
          </a:effectLst>
          <a:scene3d>
            <a:camera prst="orthographicFront"/>
            <a:lightRig rig="soft" dir="t">
              <a:rot lat="0" lon="0" rev="2100000"/>
            </a:lightRig>
          </a:scene3d>
          <a:sp3d/>
        </p:spPr>
        <p:txBody>
          <a:bodyPr>
            <a:normAutofit fontScale="90000"/>
            <a:scene3d>
              <a:camera prst="orthographicFront"/>
              <a:lightRig rig="soft" dir="t">
                <a:rot lat="0" lon="0" rev="2100000"/>
              </a:lightRig>
            </a:scene3d>
            <a:sp3d prstMaterial="matte">
              <a:bevelT w="38100" h="38100"/>
              <a:contourClr>
                <a:srgbClr val="FFFFFF"/>
              </a:contourClr>
            </a:sp3d>
          </a:bodyPr>
          <a:lstStyle/>
          <a:p>
            <a:r>
              <a:rPr lang="en-US" dirty="0" smtClean="0">
                <a:solidFill>
                  <a:schemeClr val="accent6">
                    <a:lumMod val="75000"/>
                  </a:schemeClr>
                </a:solidFill>
              </a:rPr>
              <a:t>God &amp; Caesar:</a:t>
            </a:r>
            <a:br>
              <a:rPr lang="en-US" dirty="0" smtClean="0">
                <a:solidFill>
                  <a:schemeClr val="accent6">
                    <a:lumMod val="75000"/>
                  </a:schemeClr>
                </a:solidFill>
              </a:rPr>
            </a:br>
            <a:r>
              <a:rPr lang="en-US" dirty="0" smtClean="0">
                <a:solidFill>
                  <a:schemeClr val="accent6">
                    <a:lumMod val="75000"/>
                  </a:schemeClr>
                </a:solidFill>
              </a:rPr>
              <a:t>The ancient modern clash</a:t>
            </a:r>
            <a:endParaRPr lang="en-US" dirty="0">
              <a:solidFill>
                <a:schemeClr val="accent6">
                  <a:lumMod val="75000"/>
                </a:schemeClr>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000" y="152400"/>
            <a:ext cx="2468048" cy="3628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52400"/>
            <a:ext cx="2713016" cy="3628030"/>
          </a:xfrm>
          <a:prstGeom prst="rect">
            <a:avLst/>
          </a:prstGeom>
          <a:noFill/>
          <a:ln>
            <a:noFill/>
          </a:ln>
          <a:effectLst>
            <a:innerShdw blurRad="114300">
              <a:prstClr val="black"/>
            </a:inn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34197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chor="ctr" anchorCtr="0">
            <a:normAutofit/>
          </a:bodyPr>
          <a:lstStyle/>
          <a:p>
            <a:r>
              <a:rPr lang="en-US" sz="6000" dirty="0" smtClean="0"/>
              <a:t>Welcome!</a:t>
            </a:r>
            <a:endParaRPr lang="en-US" sz="6000" dirty="0"/>
          </a:p>
        </p:txBody>
      </p:sp>
      <p:pic>
        <p:nvPicPr>
          <p:cNvPr id="13" name="Picture 8" descr="C:\Users\Jim\AppData\Local\Microsoft\Windows\Temporary Internet Files\Content.IE5\JN1SUK73\MC900389216[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0554695">
            <a:off x="982258" y="1721661"/>
            <a:ext cx="2428079" cy="1843331"/>
          </a:xfrm>
          <a:prstGeom prst="rect">
            <a:avLst/>
          </a:prstGeom>
          <a:noFill/>
          <a:extLst>
            <a:ext uri="{909E8E84-426E-40DD-AFC4-6F175D3DCCD1}">
              <a14:hiddenFill xmlns:a14="http://schemas.microsoft.com/office/drawing/2010/main">
                <a:solidFill>
                  <a:srgbClr val="FFFFFF"/>
                </a:solidFill>
              </a14:hiddenFill>
            </a:ext>
          </a:extLst>
        </p:spPr>
      </p:pic>
      <p:sp>
        <p:nvSpPr>
          <p:cNvPr id="7" name="Text Placeholder 10"/>
          <p:cNvSpPr txBox="1">
            <a:spLocks/>
          </p:cNvSpPr>
          <p:nvPr/>
        </p:nvSpPr>
        <p:spPr>
          <a:xfrm>
            <a:off x="2971800" y="5303838"/>
            <a:ext cx="5522232" cy="639762"/>
          </a:xfrm>
          <a:prstGeom prst="rect">
            <a:avLst/>
          </a:prstGeom>
        </p:spPr>
        <p:txBody>
          <a:bodyPr vert="horz" lIns="91440" tIns="45720" rIns="91440" bIns="45720" rtlCol="0" anchor="t" anchorCtr="0">
            <a:normAutofit/>
          </a:bodyPr>
          <a:lstStyle>
            <a:lvl1pPr marL="0" indent="0" algn="ctr" defTabSz="914400" rtl="0" eaLnBrk="1" latinLnBrk="0" hangingPunct="1">
              <a:spcBef>
                <a:spcPct val="20000"/>
              </a:spcBef>
              <a:buClr>
                <a:schemeClr val="accent1"/>
              </a:buClr>
              <a:buFont typeface="Arial" pitchFamily="34" charset="0"/>
              <a:buNone/>
              <a:defRPr sz="2000" b="1" kern="1200">
                <a:solidFill>
                  <a:schemeClr val="tx2"/>
                </a:solidFill>
                <a:latin typeface="+mn-lt"/>
                <a:ea typeface="+mn-ea"/>
                <a:cs typeface="+mn-cs"/>
              </a:defRPr>
            </a:lvl1pPr>
            <a:lvl2pPr marL="457200" indent="0" algn="l" defTabSz="914400" rtl="0" eaLnBrk="1" latinLnBrk="0" hangingPunct="1">
              <a:spcBef>
                <a:spcPct val="20000"/>
              </a:spcBef>
              <a:buClr>
                <a:schemeClr val="accent2"/>
              </a:buClr>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Clr>
                <a:schemeClr val="accent3"/>
              </a:buClr>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Clr>
                <a:schemeClr val="accent4"/>
              </a:buClr>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Clr>
                <a:schemeClr val="accent5"/>
              </a:buClr>
              <a:buFont typeface="Arial" pitchFamily="34" charset="0"/>
              <a:buNone/>
              <a:defRPr sz="1600" b="1" kern="1200" baseline="0">
                <a:solidFill>
                  <a:schemeClr val="tx1"/>
                </a:solidFill>
                <a:latin typeface="+mn-lt"/>
                <a:ea typeface="+mn-ea"/>
                <a:cs typeface="+mn-cs"/>
              </a:defRPr>
            </a:lvl5pPr>
            <a:lvl6pPr marL="2286000" indent="0" algn="l" defTabSz="914400" rtl="0" eaLnBrk="1" latinLnBrk="0" hangingPunct="1">
              <a:spcBef>
                <a:spcPct val="20000"/>
              </a:spcBef>
              <a:buClr>
                <a:schemeClr val="accent1"/>
              </a:buClr>
              <a:buFont typeface="Arial" pitchFamily="34" charset="0"/>
              <a:buNone/>
              <a:defRPr sz="1600" b="1" kern="1200" baseline="0">
                <a:solidFill>
                  <a:schemeClr val="tx1"/>
                </a:solidFill>
                <a:latin typeface="+mn-lt"/>
                <a:ea typeface="+mn-ea"/>
                <a:cs typeface="+mn-cs"/>
              </a:defRPr>
            </a:lvl6pPr>
            <a:lvl7pPr marL="2743200" indent="0" algn="l" defTabSz="914400" rtl="0" eaLnBrk="1" latinLnBrk="0" hangingPunct="1">
              <a:spcBef>
                <a:spcPct val="20000"/>
              </a:spcBef>
              <a:buClr>
                <a:schemeClr val="accent2"/>
              </a:buClr>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Clr>
                <a:schemeClr val="accent3"/>
              </a:buClr>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Clr>
                <a:schemeClr val="accent4"/>
              </a:buClr>
              <a:buFont typeface="Arial" pitchFamily="34" charset="0"/>
              <a:buNone/>
              <a:defRPr sz="1600" b="1" kern="1200">
                <a:solidFill>
                  <a:schemeClr val="tx1"/>
                </a:solidFill>
                <a:latin typeface="+mn-lt"/>
                <a:ea typeface="+mn-ea"/>
                <a:cs typeface="+mn-cs"/>
              </a:defRPr>
            </a:lvl9pPr>
          </a:lstStyle>
          <a:p>
            <a:r>
              <a:rPr lang="en-US" sz="2800" dirty="0" smtClean="0"/>
              <a:t>GodandCaesar@gmail.com </a:t>
            </a:r>
            <a:endParaRPr lang="en-US" sz="2800" dirty="0"/>
          </a:p>
        </p:txBody>
      </p:sp>
      <p:pic>
        <p:nvPicPr>
          <p:cNvPr id="8" name="Picture 2" descr="C:\Users\Jim\AppData\Local\Microsoft\Windows\Temporary Internet Files\Content.IE5\XM4805OF\MC900441456[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2895600"/>
            <a:ext cx="25908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135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Opening Question</a:t>
            </a:r>
            <a:endParaRPr lang="en-US" sz="3600" dirty="0"/>
          </a:p>
        </p:txBody>
      </p:sp>
      <p:sp>
        <p:nvSpPr>
          <p:cNvPr id="6" name="Content Placeholder 5"/>
          <p:cNvSpPr>
            <a:spLocks noGrp="1"/>
          </p:cNvSpPr>
          <p:nvPr>
            <p:ph idx="1"/>
          </p:nvPr>
        </p:nvSpPr>
        <p:spPr>
          <a:xfrm>
            <a:off x="457200" y="1600200"/>
            <a:ext cx="7848600" cy="5029200"/>
          </a:xfrm>
        </p:spPr>
        <p:txBody>
          <a:bodyPr>
            <a:normAutofit/>
          </a:bodyPr>
          <a:lstStyle/>
          <a:p>
            <a:pPr marL="114300" indent="0" algn="ctr">
              <a:buNone/>
            </a:pPr>
            <a:endParaRPr lang="en-US" sz="2800" dirty="0"/>
          </a:p>
          <a:p>
            <a:pPr marL="114300" indent="0" algn="ctr">
              <a:buNone/>
            </a:pPr>
            <a:r>
              <a:rPr lang="en-US" sz="3000" dirty="0" smtClean="0"/>
              <a:t>Do </a:t>
            </a:r>
            <a:r>
              <a:rPr lang="en-US" sz="3000" dirty="0"/>
              <a:t>you think extreme and violent </a:t>
            </a:r>
            <a:r>
              <a:rPr lang="en-US" sz="3000" dirty="0" smtClean="0"/>
              <a:t>reactions</a:t>
            </a:r>
            <a:br>
              <a:rPr lang="en-US" sz="3000" dirty="0" smtClean="0"/>
            </a:br>
            <a:r>
              <a:rPr lang="en-US" sz="3000" dirty="0" smtClean="0"/>
              <a:t>to </a:t>
            </a:r>
            <a:r>
              <a:rPr lang="en-US" sz="3000" dirty="0"/>
              <a:t>world events and social changes </a:t>
            </a:r>
            <a:r>
              <a:rPr lang="en-US" sz="3000" dirty="0" smtClean="0"/>
              <a:t/>
            </a:r>
            <a:br>
              <a:rPr lang="en-US" sz="3000" dirty="0" smtClean="0"/>
            </a:br>
            <a:r>
              <a:rPr lang="en-US" sz="3000" dirty="0" smtClean="0"/>
              <a:t>are </a:t>
            </a:r>
            <a:r>
              <a:rPr lang="en-US" sz="3000" dirty="0"/>
              <a:t>ever justified by the Bible</a:t>
            </a:r>
            <a:r>
              <a:rPr lang="en-US" sz="3000" dirty="0" smtClean="0"/>
              <a:t>?</a:t>
            </a:r>
          </a:p>
          <a:p>
            <a:pPr marL="114300" indent="0" algn="ctr">
              <a:buNone/>
            </a:pPr>
            <a:r>
              <a:rPr lang="en-US" sz="3000" dirty="0" smtClean="0"/>
              <a:t/>
            </a:r>
            <a:br>
              <a:rPr lang="en-US" sz="3000" dirty="0" smtClean="0"/>
            </a:br>
            <a:r>
              <a:rPr lang="en-US" sz="3000" dirty="0" smtClean="0"/>
              <a:t>If </a:t>
            </a:r>
            <a:r>
              <a:rPr lang="en-US" sz="3000" dirty="0"/>
              <a:t>so, what scripture verses do you use </a:t>
            </a:r>
            <a:r>
              <a:rPr lang="en-US" sz="3000" dirty="0" smtClean="0"/>
              <a:t/>
            </a:r>
            <a:br>
              <a:rPr lang="en-US" sz="3000" dirty="0" smtClean="0"/>
            </a:br>
            <a:r>
              <a:rPr lang="en-US" sz="3000" dirty="0" smtClean="0"/>
              <a:t>to </a:t>
            </a:r>
            <a:r>
              <a:rPr lang="en-US" sz="3000" dirty="0"/>
              <a:t>support your point-of-view?</a:t>
            </a:r>
          </a:p>
          <a:p>
            <a:pPr lvl="0"/>
            <a:endParaRPr lang="en-US" sz="2400" dirty="0"/>
          </a:p>
        </p:txBody>
      </p:sp>
    </p:spTree>
    <p:extLst>
      <p:ext uri="{BB962C8B-B14F-4D97-AF65-F5344CB8AC3E}">
        <p14:creationId xmlns:p14="http://schemas.microsoft.com/office/powerpoint/2010/main" val="2757407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Effect transition="in" filter="fade">
                                      <p:cBhvr>
                                        <p:cTn id="11"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Christian Views of War</a:t>
            </a:r>
            <a:endParaRPr lang="en-US" sz="3600" dirty="0"/>
          </a:p>
        </p:txBody>
      </p:sp>
      <p:sp>
        <p:nvSpPr>
          <p:cNvPr id="6" name="Content Placeholder 5"/>
          <p:cNvSpPr>
            <a:spLocks noGrp="1"/>
          </p:cNvSpPr>
          <p:nvPr>
            <p:ph idx="1"/>
          </p:nvPr>
        </p:nvSpPr>
        <p:spPr>
          <a:xfrm>
            <a:off x="457200" y="1600200"/>
            <a:ext cx="7848600" cy="5029200"/>
          </a:xfrm>
        </p:spPr>
        <p:txBody>
          <a:bodyPr>
            <a:normAutofit/>
          </a:bodyPr>
          <a:lstStyle/>
          <a:p>
            <a:pPr lvl="0"/>
            <a:r>
              <a:rPr lang="en-US" sz="2400" b="1" dirty="0"/>
              <a:t>Pacifist view</a:t>
            </a:r>
            <a:r>
              <a:rPr lang="en-US" sz="2400" dirty="0"/>
              <a:t>:  </a:t>
            </a:r>
            <a:r>
              <a:rPr lang="en-US" sz="2400" dirty="0" smtClean="0"/>
              <a:t/>
            </a:r>
            <a:br>
              <a:rPr lang="en-US" sz="2400" dirty="0" smtClean="0"/>
            </a:br>
            <a:r>
              <a:rPr lang="en-US" sz="2400" dirty="0" smtClean="0"/>
              <a:t>Based </a:t>
            </a:r>
            <a:r>
              <a:rPr lang="en-US" sz="2400" dirty="0"/>
              <a:t>on the Sermon on the Mount (Matthew 5-7), especially Matt. 5:9 (‘blessed are the peacemakers’), </a:t>
            </a:r>
            <a:r>
              <a:rPr lang="en-US" sz="2400" dirty="0" smtClean="0"/>
              <a:t/>
            </a:r>
            <a:br>
              <a:rPr lang="en-US" sz="2400" dirty="0" smtClean="0"/>
            </a:br>
            <a:r>
              <a:rPr lang="en-US" sz="2400" dirty="0" smtClean="0"/>
              <a:t>5:38-39 </a:t>
            </a:r>
            <a:r>
              <a:rPr lang="en-US" sz="2400" dirty="0"/>
              <a:t>(‘turn your cheek’), and 5:44 (‘love your enemies’). Also, Isaiah 2:4, 11:6-9</a:t>
            </a:r>
            <a:r>
              <a:rPr lang="en-US" sz="2400" dirty="0" smtClean="0"/>
              <a:t>.</a:t>
            </a:r>
          </a:p>
          <a:p>
            <a:pPr lvl="0"/>
            <a:endParaRPr lang="en-US" sz="2400" dirty="0"/>
          </a:p>
          <a:p>
            <a:r>
              <a:rPr lang="en-US" sz="2400" i="1" dirty="0"/>
              <a:t>NOTE: Pacifism was the official teaching and practice of the Christian church until the Roman Emperor Constantine made Christianity the official religion of the Roman Empire (312 AD).</a:t>
            </a:r>
            <a:endParaRPr lang="en-US" sz="2400" dirty="0"/>
          </a:p>
          <a:p>
            <a:pPr lvl="0"/>
            <a:endParaRPr lang="en-US" sz="2400" dirty="0"/>
          </a:p>
        </p:txBody>
      </p:sp>
    </p:spTree>
    <p:extLst>
      <p:ext uri="{BB962C8B-B14F-4D97-AF65-F5344CB8AC3E}">
        <p14:creationId xmlns:p14="http://schemas.microsoft.com/office/powerpoint/2010/main" val="3051639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Christian Views of War</a:t>
            </a:r>
            <a:endParaRPr lang="en-US" sz="3600" dirty="0"/>
          </a:p>
        </p:txBody>
      </p:sp>
      <p:sp>
        <p:nvSpPr>
          <p:cNvPr id="6" name="Content Placeholder 5"/>
          <p:cNvSpPr>
            <a:spLocks noGrp="1"/>
          </p:cNvSpPr>
          <p:nvPr>
            <p:ph idx="1"/>
          </p:nvPr>
        </p:nvSpPr>
        <p:spPr>
          <a:xfrm>
            <a:off x="457200" y="1600200"/>
            <a:ext cx="7848600" cy="5029200"/>
          </a:xfrm>
        </p:spPr>
        <p:txBody>
          <a:bodyPr>
            <a:normAutofit/>
          </a:bodyPr>
          <a:lstStyle/>
          <a:p>
            <a:pPr marL="114300" lvl="0" indent="0">
              <a:buNone/>
            </a:pPr>
            <a:endParaRPr lang="en-US" sz="2400" i="1" dirty="0" smtClean="0"/>
          </a:p>
          <a:p>
            <a:pPr marL="114300" lvl="0" indent="0">
              <a:buNone/>
            </a:pPr>
            <a:r>
              <a:rPr lang="en-US" sz="2400" i="1" dirty="0" smtClean="0"/>
              <a:t>“Please do not allow extreme Liberal churchmen to advise you that war is the ultimate evil. </a:t>
            </a:r>
            <a:r>
              <a:rPr lang="en-US" sz="2400" b="1" i="1" dirty="0" smtClean="0"/>
              <a:t>There is absolutely no foundation in the Bible for such a Pacifist view. </a:t>
            </a:r>
            <a:r>
              <a:rPr lang="en-US" sz="2400" i="1" dirty="0" smtClean="0"/>
              <a:t>The Scripture teaches that  is good government is from God. When we stand on the side of moral justice we can be assured that God is with us.”</a:t>
            </a:r>
          </a:p>
          <a:p>
            <a:pPr marL="114300" lvl="0" indent="0">
              <a:buNone/>
            </a:pPr>
            <a:endParaRPr lang="en-US" sz="2400" i="1" dirty="0" smtClean="0"/>
          </a:p>
          <a:p>
            <a:pPr marL="777240" lvl="2" indent="0">
              <a:buNone/>
            </a:pPr>
            <a:r>
              <a:rPr lang="en-US" sz="2000" i="1" dirty="0" smtClean="0"/>
              <a:t>-- </a:t>
            </a:r>
            <a:r>
              <a:rPr lang="en-US" sz="2000" dirty="0" smtClean="0"/>
              <a:t>Billy Graham in letter to President Eisenhower, March 2, 1959</a:t>
            </a:r>
            <a:endParaRPr lang="en-US" sz="2000" dirty="0"/>
          </a:p>
        </p:txBody>
      </p:sp>
    </p:spTree>
    <p:extLst>
      <p:ext uri="{BB962C8B-B14F-4D97-AF65-F5344CB8AC3E}">
        <p14:creationId xmlns:p14="http://schemas.microsoft.com/office/powerpoint/2010/main" val="19865420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fade">
                                      <p:cBhvr>
                                        <p:cTn id="1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Christian Views of War</a:t>
            </a:r>
            <a:endParaRPr lang="en-US" sz="3600" dirty="0"/>
          </a:p>
        </p:txBody>
      </p:sp>
      <p:sp>
        <p:nvSpPr>
          <p:cNvPr id="6" name="Content Placeholder 5"/>
          <p:cNvSpPr>
            <a:spLocks noGrp="1"/>
          </p:cNvSpPr>
          <p:nvPr>
            <p:ph idx="1"/>
          </p:nvPr>
        </p:nvSpPr>
        <p:spPr>
          <a:xfrm>
            <a:off x="457200" y="1600200"/>
            <a:ext cx="7848600" cy="5029200"/>
          </a:xfrm>
        </p:spPr>
        <p:txBody>
          <a:bodyPr>
            <a:normAutofit/>
          </a:bodyPr>
          <a:lstStyle/>
          <a:p>
            <a:pPr lvl="0"/>
            <a:r>
              <a:rPr lang="en-US" sz="2400" b="1" dirty="0" smtClean="0"/>
              <a:t>‘Just War’ View</a:t>
            </a:r>
            <a:r>
              <a:rPr lang="en-US" sz="2400" dirty="0" smtClean="0"/>
              <a:t>:  </a:t>
            </a:r>
            <a:br>
              <a:rPr lang="en-US" sz="2400" dirty="0" smtClean="0"/>
            </a:br>
            <a:r>
              <a:rPr lang="en-US" sz="2400" dirty="0"/>
              <a:t>Based on Roman philosophical military ethics and the moral, ethical, and philosophical teachings of the Roman Catholic Church.  Cicero, St. Augustine of Hippo, St. Thomas Aquinas. Principles as those found in Deuteronomy 20:10-20.</a:t>
            </a:r>
          </a:p>
          <a:p>
            <a:r>
              <a:rPr lang="en-US" sz="2400" dirty="0"/>
              <a:t>Overriding principle of </a:t>
            </a:r>
            <a:r>
              <a:rPr lang="en-US" sz="2400" b="1" dirty="0"/>
              <a:t>prudential judgment</a:t>
            </a:r>
            <a:r>
              <a:rPr lang="en-US" sz="2400" dirty="0"/>
              <a:t> – Civil authorities bear the responsibility for making sure that a war is ‘just’ before they go to war</a:t>
            </a:r>
            <a:r>
              <a:rPr lang="en-US" sz="2400" dirty="0" smtClean="0"/>
              <a:t>.</a:t>
            </a:r>
            <a:endParaRPr lang="en-US" sz="2400" dirty="0"/>
          </a:p>
        </p:txBody>
      </p:sp>
    </p:spTree>
    <p:extLst>
      <p:ext uri="{BB962C8B-B14F-4D97-AF65-F5344CB8AC3E}">
        <p14:creationId xmlns:p14="http://schemas.microsoft.com/office/powerpoint/2010/main" val="2286373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Christian Views of War</a:t>
            </a:r>
            <a:endParaRPr lang="en-US" sz="3600" dirty="0"/>
          </a:p>
        </p:txBody>
      </p:sp>
      <p:sp>
        <p:nvSpPr>
          <p:cNvPr id="6" name="Content Placeholder 5"/>
          <p:cNvSpPr>
            <a:spLocks noGrp="1"/>
          </p:cNvSpPr>
          <p:nvPr>
            <p:ph idx="1"/>
          </p:nvPr>
        </p:nvSpPr>
        <p:spPr>
          <a:xfrm>
            <a:off x="457200" y="1600200"/>
            <a:ext cx="7848600" cy="5029200"/>
          </a:xfrm>
        </p:spPr>
        <p:txBody>
          <a:bodyPr>
            <a:normAutofit/>
          </a:bodyPr>
          <a:lstStyle/>
          <a:p>
            <a:r>
              <a:rPr lang="en-US" sz="2600" b="1" dirty="0" smtClean="0"/>
              <a:t>‘Just War’ View</a:t>
            </a:r>
            <a:r>
              <a:rPr lang="en-US" sz="2600" dirty="0" smtClean="0"/>
              <a:t>:  </a:t>
            </a:r>
            <a:br>
              <a:rPr lang="en-US" sz="2600" dirty="0" smtClean="0"/>
            </a:br>
            <a:r>
              <a:rPr lang="en-US" b="1" i="1" dirty="0"/>
              <a:t>Jus ad bellum</a:t>
            </a:r>
            <a:r>
              <a:rPr lang="en-US" dirty="0"/>
              <a:t>  (justice before war; right reasons for going to war)</a:t>
            </a:r>
          </a:p>
          <a:p>
            <a:pPr lvl="2"/>
            <a:r>
              <a:rPr lang="en-US" dirty="0"/>
              <a:t>Just cause</a:t>
            </a:r>
          </a:p>
          <a:p>
            <a:pPr lvl="2"/>
            <a:r>
              <a:rPr lang="en-US" dirty="0"/>
              <a:t>Legitimate authority</a:t>
            </a:r>
          </a:p>
          <a:p>
            <a:pPr lvl="2"/>
            <a:r>
              <a:rPr lang="en-US" dirty="0"/>
              <a:t>Right intention</a:t>
            </a:r>
          </a:p>
          <a:p>
            <a:pPr lvl="2"/>
            <a:r>
              <a:rPr lang="en-US" dirty="0"/>
              <a:t>Probability of success</a:t>
            </a:r>
          </a:p>
          <a:p>
            <a:pPr lvl="2"/>
            <a:r>
              <a:rPr lang="en-US" dirty="0"/>
              <a:t>Last resort</a:t>
            </a:r>
          </a:p>
          <a:p>
            <a:pPr lvl="2"/>
            <a:r>
              <a:rPr lang="en-US" dirty="0"/>
              <a:t>Comparative justice</a:t>
            </a:r>
          </a:p>
          <a:p>
            <a:pPr lvl="2"/>
            <a:r>
              <a:rPr lang="en-US" dirty="0"/>
              <a:t>Proportionality</a:t>
            </a:r>
          </a:p>
          <a:p>
            <a:pPr lvl="1"/>
            <a:r>
              <a:rPr lang="en-US" b="1" i="1" dirty="0"/>
              <a:t>Jus in bello </a:t>
            </a:r>
            <a:r>
              <a:rPr lang="en-US" dirty="0"/>
              <a:t>(justice in war; right conduct during war)</a:t>
            </a:r>
          </a:p>
          <a:p>
            <a:pPr lvl="2"/>
            <a:r>
              <a:rPr lang="en-US" dirty="0"/>
              <a:t>Distinction – War directed at combatants, not civilians</a:t>
            </a:r>
          </a:p>
          <a:p>
            <a:pPr lvl="2"/>
            <a:r>
              <a:rPr lang="en-US" dirty="0"/>
              <a:t>Proportionality </a:t>
            </a:r>
          </a:p>
          <a:p>
            <a:pPr lvl="2"/>
            <a:r>
              <a:rPr lang="en-US" dirty="0"/>
              <a:t>Military </a:t>
            </a:r>
            <a:r>
              <a:rPr lang="en-US" dirty="0" smtClean="0"/>
              <a:t>necessity</a:t>
            </a:r>
            <a:endParaRPr lang="en-US" dirty="0"/>
          </a:p>
        </p:txBody>
      </p:sp>
    </p:spTree>
    <p:extLst>
      <p:ext uri="{BB962C8B-B14F-4D97-AF65-F5344CB8AC3E}">
        <p14:creationId xmlns:p14="http://schemas.microsoft.com/office/powerpoint/2010/main" val="10206693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fade">
                                      <p:cBhvr>
                                        <p:cTn id="13" dur="500"/>
                                        <p:tgtEl>
                                          <p:spTgt spid="6">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6">
                                            <p:txEl>
                                              <p:pRg st="3" end="3"/>
                                            </p:txEl>
                                          </p:spTgt>
                                        </p:tgtEl>
                                        <p:attrNameLst>
                                          <p:attrName>style.visibility</p:attrName>
                                        </p:attrNameLst>
                                      </p:cBhvr>
                                      <p:to>
                                        <p:strVal val="visible"/>
                                      </p:to>
                                    </p:set>
                                    <p:animEffect transition="in" filter="fade">
                                      <p:cBhvr>
                                        <p:cTn id="16" dur="500"/>
                                        <p:tgtEl>
                                          <p:spTgt spid="6">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500"/>
                                        <p:tgtEl>
                                          <p:spTgt spid="6">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500"/>
                                        <p:tgtEl>
                                          <p:spTgt spid="6">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animEffect transition="in" filter="fade">
                                      <p:cBhvr>
                                        <p:cTn id="25" dur="500"/>
                                        <p:tgtEl>
                                          <p:spTgt spid="6">
                                            <p:txEl>
                                              <p:pRg st="6" end="6"/>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6">
                                            <p:txEl>
                                              <p:pRg st="7" end="7"/>
                                            </p:txEl>
                                          </p:spTgt>
                                        </p:tgtEl>
                                        <p:attrNameLst>
                                          <p:attrName>style.visibility</p:attrName>
                                        </p:attrNameLst>
                                      </p:cBhvr>
                                      <p:to>
                                        <p:strVal val="visible"/>
                                      </p:to>
                                    </p:set>
                                    <p:animEffect transition="in" filter="fade">
                                      <p:cBhvr>
                                        <p:cTn id="28" dur="500"/>
                                        <p:tgtEl>
                                          <p:spTgt spid="6">
                                            <p:txEl>
                                              <p:pRg st="7" end="7"/>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6">
                                            <p:txEl>
                                              <p:pRg st="8" end="8"/>
                                            </p:txEl>
                                          </p:spTgt>
                                        </p:tgtEl>
                                        <p:attrNameLst>
                                          <p:attrName>style.visibility</p:attrName>
                                        </p:attrNameLst>
                                      </p:cBhvr>
                                      <p:to>
                                        <p:strVal val="visible"/>
                                      </p:to>
                                    </p:set>
                                    <p:animEffect transition="in" filter="fade">
                                      <p:cBhvr>
                                        <p:cTn id="33" dur="500"/>
                                        <p:tgtEl>
                                          <p:spTgt spid="6">
                                            <p:txEl>
                                              <p:pRg st="8" end="8"/>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6">
                                            <p:txEl>
                                              <p:pRg st="9" end="9"/>
                                            </p:txEl>
                                          </p:spTgt>
                                        </p:tgtEl>
                                        <p:attrNameLst>
                                          <p:attrName>style.visibility</p:attrName>
                                        </p:attrNameLst>
                                      </p:cBhvr>
                                      <p:to>
                                        <p:strVal val="visible"/>
                                      </p:to>
                                    </p:set>
                                    <p:animEffect transition="in" filter="fade">
                                      <p:cBhvr>
                                        <p:cTn id="36" dur="500"/>
                                        <p:tgtEl>
                                          <p:spTgt spid="6">
                                            <p:txEl>
                                              <p:pRg st="9" end="9"/>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6">
                                            <p:txEl>
                                              <p:pRg st="10" end="10"/>
                                            </p:txEl>
                                          </p:spTgt>
                                        </p:tgtEl>
                                        <p:attrNameLst>
                                          <p:attrName>style.visibility</p:attrName>
                                        </p:attrNameLst>
                                      </p:cBhvr>
                                      <p:to>
                                        <p:strVal val="visible"/>
                                      </p:to>
                                    </p:set>
                                    <p:animEffect transition="in" filter="fade">
                                      <p:cBhvr>
                                        <p:cTn id="39" dur="500"/>
                                        <p:tgtEl>
                                          <p:spTgt spid="6">
                                            <p:txEl>
                                              <p:pRg st="10" end="10"/>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6">
                                            <p:txEl>
                                              <p:pRg st="11" end="11"/>
                                            </p:txEl>
                                          </p:spTgt>
                                        </p:tgtEl>
                                        <p:attrNameLst>
                                          <p:attrName>style.visibility</p:attrName>
                                        </p:attrNameLst>
                                      </p:cBhvr>
                                      <p:to>
                                        <p:strVal val="visible"/>
                                      </p:to>
                                    </p:set>
                                    <p:animEffect transition="in" filter="fade">
                                      <p:cBhvr>
                                        <p:cTn id="42" dur="500"/>
                                        <p:tgtEl>
                                          <p:spTgt spid="6">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Christian Views of War</a:t>
            </a:r>
            <a:endParaRPr lang="en-US" sz="3600" dirty="0"/>
          </a:p>
        </p:txBody>
      </p:sp>
      <p:sp>
        <p:nvSpPr>
          <p:cNvPr id="6" name="Content Placeholder 5"/>
          <p:cNvSpPr>
            <a:spLocks noGrp="1"/>
          </p:cNvSpPr>
          <p:nvPr>
            <p:ph idx="1"/>
          </p:nvPr>
        </p:nvSpPr>
        <p:spPr>
          <a:xfrm>
            <a:off x="457200" y="1600200"/>
            <a:ext cx="7848600" cy="5029200"/>
          </a:xfrm>
        </p:spPr>
        <p:txBody>
          <a:bodyPr>
            <a:normAutofit/>
          </a:bodyPr>
          <a:lstStyle/>
          <a:p>
            <a:pPr lvl="0"/>
            <a:r>
              <a:rPr lang="en-US" sz="2400" b="1" dirty="0"/>
              <a:t>‘Holy War’ view</a:t>
            </a:r>
            <a:r>
              <a:rPr lang="en-US" sz="2400" dirty="0"/>
              <a:t>:  </a:t>
            </a:r>
            <a:r>
              <a:rPr lang="en-US" sz="2400" dirty="0" smtClean="0"/>
              <a:t/>
            </a:r>
            <a:br>
              <a:rPr lang="en-US" sz="2400" dirty="0" smtClean="0"/>
            </a:br>
            <a:r>
              <a:rPr lang="en-US" sz="2400" dirty="0" smtClean="0"/>
              <a:t>Based </a:t>
            </a:r>
            <a:r>
              <a:rPr lang="en-US" sz="2400" dirty="0"/>
              <a:t>on biblical accounts, particularly the account of the destruction of Jericho (Joshua 6) and the destruction of the Amalekites (1 Samuel 15:1-3). </a:t>
            </a:r>
          </a:p>
          <a:p>
            <a:r>
              <a:rPr lang="en-US" sz="2400" dirty="0"/>
              <a:t>In 1095, at the Council of Clermont, Pope Urban 11 declared that some wars are not only </a:t>
            </a:r>
            <a:r>
              <a:rPr lang="en-US" sz="2400" i="1" dirty="0"/>
              <a:t>bellum </a:t>
            </a:r>
            <a:r>
              <a:rPr lang="en-US" sz="2400" i="1" dirty="0" err="1"/>
              <a:t>iustim</a:t>
            </a:r>
            <a:r>
              <a:rPr lang="en-US" sz="2400" i="1" dirty="0"/>
              <a:t> </a:t>
            </a:r>
            <a:r>
              <a:rPr lang="en-US" sz="2400" dirty="0"/>
              <a:t>(just war), but that some rose to the level of </a:t>
            </a:r>
            <a:r>
              <a:rPr lang="en-US" sz="2400" i="1" dirty="0"/>
              <a:t>bellum sacrum</a:t>
            </a:r>
            <a:r>
              <a:rPr lang="en-US" sz="2400" dirty="0"/>
              <a:t> (holy war).  Pope </a:t>
            </a:r>
            <a:r>
              <a:rPr lang="en-US" sz="2400" dirty="0" err="1"/>
              <a:t>Urban’s</a:t>
            </a:r>
            <a:r>
              <a:rPr lang="en-US" sz="2400" dirty="0"/>
              <a:t> speech to the Council on November 27 marked the beginning of the First Crusade</a:t>
            </a:r>
            <a:r>
              <a:rPr lang="en-US" sz="2400" dirty="0" smtClean="0"/>
              <a:t>.</a:t>
            </a:r>
          </a:p>
          <a:p>
            <a:endParaRPr lang="en-US" sz="2400" dirty="0"/>
          </a:p>
        </p:txBody>
      </p:sp>
    </p:spTree>
    <p:extLst>
      <p:ext uri="{BB962C8B-B14F-4D97-AF65-F5344CB8AC3E}">
        <p14:creationId xmlns:p14="http://schemas.microsoft.com/office/powerpoint/2010/main" val="37980009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Christian Views of War</a:t>
            </a:r>
            <a:endParaRPr lang="en-US" sz="3600" dirty="0"/>
          </a:p>
        </p:txBody>
      </p:sp>
      <p:sp>
        <p:nvSpPr>
          <p:cNvPr id="6" name="Content Placeholder 5"/>
          <p:cNvSpPr>
            <a:spLocks noGrp="1"/>
          </p:cNvSpPr>
          <p:nvPr>
            <p:ph idx="1"/>
          </p:nvPr>
        </p:nvSpPr>
        <p:spPr>
          <a:xfrm>
            <a:off x="457200" y="1600200"/>
            <a:ext cx="7848600" cy="5029200"/>
          </a:xfrm>
        </p:spPr>
        <p:txBody>
          <a:bodyPr>
            <a:normAutofit/>
          </a:bodyPr>
          <a:lstStyle/>
          <a:p>
            <a:pPr marL="114300" indent="0" algn="ctr">
              <a:buNone/>
            </a:pPr>
            <a:endParaRPr lang="en-US" sz="3200" dirty="0" smtClean="0"/>
          </a:p>
          <a:p>
            <a:pPr marL="114300" indent="0" algn="ctr">
              <a:buNone/>
            </a:pPr>
            <a:endParaRPr lang="en-US" sz="3200" dirty="0" smtClean="0"/>
          </a:p>
          <a:p>
            <a:pPr marL="114300" indent="0" algn="ctr">
              <a:buNone/>
            </a:pPr>
            <a:r>
              <a:rPr lang="en-US" sz="3600" dirty="0" smtClean="0"/>
              <a:t>Did </a:t>
            </a:r>
            <a:r>
              <a:rPr lang="en-US" sz="3600" dirty="0"/>
              <a:t>the wars in Afghanistan (2001) </a:t>
            </a:r>
            <a:r>
              <a:rPr lang="en-US" sz="3600" dirty="0" smtClean="0"/>
              <a:t/>
            </a:r>
            <a:br>
              <a:rPr lang="en-US" sz="3600" dirty="0" smtClean="0"/>
            </a:br>
            <a:r>
              <a:rPr lang="en-US" sz="3600" dirty="0" smtClean="0"/>
              <a:t>and </a:t>
            </a:r>
            <a:r>
              <a:rPr lang="en-US" sz="3600" dirty="0"/>
              <a:t>Iraq (2003) </a:t>
            </a:r>
            <a:r>
              <a:rPr lang="en-US" sz="3600" dirty="0" smtClean="0"/>
              <a:t/>
            </a:r>
            <a:br>
              <a:rPr lang="en-US" sz="3600" dirty="0" smtClean="0"/>
            </a:br>
            <a:r>
              <a:rPr lang="en-US" sz="3600" dirty="0" smtClean="0"/>
              <a:t>meet </a:t>
            </a:r>
            <a:r>
              <a:rPr lang="en-US" sz="3600" dirty="0"/>
              <a:t>the criteria of ‘Just War’?</a:t>
            </a:r>
            <a:endParaRPr lang="en-US" sz="3200" dirty="0"/>
          </a:p>
          <a:p>
            <a:pPr lvl="0"/>
            <a:endParaRPr lang="en-US" sz="2400" dirty="0"/>
          </a:p>
        </p:txBody>
      </p:sp>
    </p:spTree>
    <p:extLst>
      <p:ext uri="{BB962C8B-B14F-4D97-AF65-F5344CB8AC3E}">
        <p14:creationId xmlns:p14="http://schemas.microsoft.com/office/powerpoint/2010/main" val="40670916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Since 9/11</a:t>
            </a:r>
            <a:endParaRPr lang="en-US" sz="3600" dirty="0"/>
          </a:p>
        </p:txBody>
      </p:sp>
      <p:sp>
        <p:nvSpPr>
          <p:cNvPr id="6" name="Content Placeholder 5"/>
          <p:cNvSpPr>
            <a:spLocks noGrp="1"/>
          </p:cNvSpPr>
          <p:nvPr>
            <p:ph idx="1"/>
          </p:nvPr>
        </p:nvSpPr>
        <p:spPr>
          <a:xfrm>
            <a:off x="457200" y="1600200"/>
            <a:ext cx="7848600" cy="5029200"/>
          </a:xfrm>
        </p:spPr>
        <p:txBody>
          <a:bodyPr>
            <a:normAutofit/>
          </a:bodyPr>
          <a:lstStyle/>
          <a:p>
            <a:pPr lvl="0"/>
            <a:r>
              <a:rPr lang="en-US" sz="2400" b="1" dirty="0"/>
              <a:t>Governments –</a:t>
            </a:r>
            <a:r>
              <a:rPr lang="en-US" sz="2400" dirty="0"/>
              <a:t> </a:t>
            </a:r>
          </a:p>
          <a:p>
            <a:pPr lvl="1"/>
            <a:r>
              <a:rPr lang="en-US" dirty="0"/>
              <a:t>UN – Millennium Peace Initiative (2000); World Council of Religious Leaders</a:t>
            </a:r>
          </a:p>
          <a:p>
            <a:pPr lvl="1"/>
            <a:r>
              <a:rPr lang="en-US" dirty="0"/>
              <a:t>UN  - United Nations Alliance of Civilizations</a:t>
            </a:r>
          </a:p>
          <a:p>
            <a:pPr lvl="1"/>
            <a:r>
              <a:rPr lang="en-US" dirty="0"/>
              <a:t>EU – European Union Agency for Fundamental Rights</a:t>
            </a:r>
          </a:p>
          <a:p>
            <a:pPr lvl="1"/>
            <a:r>
              <a:rPr lang="en-US" dirty="0"/>
              <a:t>Saudi Arabia – Interfaith Dialogue in Madrid and with the UN</a:t>
            </a:r>
          </a:p>
          <a:p>
            <a:pPr lvl="1"/>
            <a:r>
              <a:rPr lang="en-US" dirty="0"/>
              <a:t>Jordan – </a:t>
            </a:r>
            <a:r>
              <a:rPr lang="en-US" i="1" dirty="0"/>
              <a:t>Common Word </a:t>
            </a:r>
            <a:r>
              <a:rPr lang="en-US" dirty="0"/>
              <a:t>Initiative</a:t>
            </a:r>
          </a:p>
          <a:p>
            <a:pPr lvl="1"/>
            <a:r>
              <a:rPr lang="en-US" dirty="0"/>
              <a:t>Qatar, UAE – U.S.-Islamic World Forum (Doha Initiative)</a:t>
            </a:r>
          </a:p>
          <a:p>
            <a:pPr lvl="1"/>
            <a:r>
              <a:rPr lang="en-US" dirty="0"/>
              <a:t>Morocco – Evangelical and Interfaith dialogues</a:t>
            </a:r>
          </a:p>
          <a:p>
            <a:pPr lvl="1"/>
            <a:r>
              <a:rPr lang="en-US" dirty="0"/>
              <a:t>Norway – Oslo Coalition on Freedom of Religion or Belief</a:t>
            </a:r>
          </a:p>
          <a:p>
            <a:pPr lvl="0"/>
            <a:endParaRPr lang="en-US" sz="2400" dirty="0"/>
          </a:p>
        </p:txBody>
      </p:sp>
    </p:spTree>
    <p:extLst>
      <p:ext uri="{BB962C8B-B14F-4D97-AF65-F5344CB8AC3E}">
        <p14:creationId xmlns:p14="http://schemas.microsoft.com/office/powerpoint/2010/main" val="1607214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fade">
                                      <p:cBhvr>
                                        <p:cTn id="13" dur="500"/>
                                        <p:tgtEl>
                                          <p:spTgt spid="6">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6">
                                            <p:txEl>
                                              <p:pRg st="3" end="3"/>
                                            </p:txEl>
                                          </p:spTgt>
                                        </p:tgtEl>
                                        <p:attrNameLst>
                                          <p:attrName>style.visibility</p:attrName>
                                        </p:attrNameLst>
                                      </p:cBhvr>
                                      <p:to>
                                        <p:strVal val="visible"/>
                                      </p:to>
                                    </p:set>
                                    <p:animEffect transition="in" filter="fade">
                                      <p:cBhvr>
                                        <p:cTn id="16" dur="500"/>
                                        <p:tgtEl>
                                          <p:spTgt spid="6">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500"/>
                                        <p:tgtEl>
                                          <p:spTgt spid="6">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500"/>
                                        <p:tgtEl>
                                          <p:spTgt spid="6">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animEffect transition="in" filter="fade">
                                      <p:cBhvr>
                                        <p:cTn id="25" dur="500"/>
                                        <p:tgtEl>
                                          <p:spTgt spid="6">
                                            <p:txEl>
                                              <p:pRg st="6" end="6"/>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6">
                                            <p:txEl>
                                              <p:pRg st="7" end="7"/>
                                            </p:txEl>
                                          </p:spTgt>
                                        </p:tgtEl>
                                        <p:attrNameLst>
                                          <p:attrName>style.visibility</p:attrName>
                                        </p:attrNameLst>
                                      </p:cBhvr>
                                      <p:to>
                                        <p:strVal val="visible"/>
                                      </p:to>
                                    </p:set>
                                    <p:animEffect transition="in" filter="fade">
                                      <p:cBhvr>
                                        <p:cTn id="28" dur="500"/>
                                        <p:tgtEl>
                                          <p:spTgt spid="6">
                                            <p:txEl>
                                              <p:pRg st="7" end="7"/>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6">
                                            <p:txEl>
                                              <p:pRg st="8" end="8"/>
                                            </p:txEl>
                                          </p:spTgt>
                                        </p:tgtEl>
                                        <p:attrNameLst>
                                          <p:attrName>style.visibility</p:attrName>
                                        </p:attrNameLst>
                                      </p:cBhvr>
                                      <p:to>
                                        <p:strVal val="visible"/>
                                      </p:to>
                                    </p:set>
                                    <p:animEffect transition="in" filter="fade">
                                      <p:cBhvr>
                                        <p:cTn id="31"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Since 9/11</a:t>
            </a:r>
            <a:endParaRPr lang="en-US" sz="3600" dirty="0"/>
          </a:p>
        </p:txBody>
      </p:sp>
      <p:sp>
        <p:nvSpPr>
          <p:cNvPr id="6" name="Content Placeholder 5"/>
          <p:cNvSpPr>
            <a:spLocks noGrp="1"/>
          </p:cNvSpPr>
          <p:nvPr>
            <p:ph idx="1"/>
          </p:nvPr>
        </p:nvSpPr>
        <p:spPr>
          <a:xfrm>
            <a:off x="457200" y="1600200"/>
            <a:ext cx="7848600" cy="5029200"/>
          </a:xfrm>
        </p:spPr>
        <p:txBody>
          <a:bodyPr>
            <a:normAutofit/>
          </a:bodyPr>
          <a:lstStyle/>
          <a:p>
            <a:r>
              <a:rPr lang="en-US" sz="2400" b="1" dirty="0"/>
              <a:t>Think Tanks – </a:t>
            </a:r>
            <a:r>
              <a:rPr lang="en-US" sz="2400" dirty="0"/>
              <a:t>Council on Foreign Relations, The World Bank, World Economic Forum, Brookings Institution, Club of Madrid, Royal </a:t>
            </a:r>
            <a:r>
              <a:rPr lang="en-US" sz="2400" dirty="0" err="1"/>
              <a:t>Aal</a:t>
            </a:r>
            <a:r>
              <a:rPr lang="en-US" sz="2400" dirty="0"/>
              <a:t> al-</a:t>
            </a:r>
            <a:r>
              <a:rPr lang="en-US" sz="2400" dirty="0" err="1"/>
              <a:t>Bayt</a:t>
            </a:r>
            <a:r>
              <a:rPr lang="en-US" sz="2400" dirty="0"/>
              <a:t> Institute for Islamic Thought, Carnegie Council, Center for Strategic and International Studies, Social Science Research Council, Pew Forum on Religion and Public Life, Ethics &amp; Public Policy Institute, Hudson Institute, Institute for Global Engagement, International Center for Religion &amp; Diplomacy, Public Research Religion Institute</a:t>
            </a:r>
          </a:p>
          <a:p>
            <a:pPr lvl="0"/>
            <a:r>
              <a:rPr lang="en-US" sz="2400" b="1" dirty="0" smtClean="0"/>
              <a:t>Academic </a:t>
            </a:r>
            <a:r>
              <a:rPr lang="en-US" sz="2400" b="1" dirty="0"/>
              <a:t>Institutions – </a:t>
            </a:r>
            <a:r>
              <a:rPr lang="en-US" sz="2400" dirty="0"/>
              <a:t>Yale, Georgetown, Harvard, Boston University, Notre Dame, University of Virginia, Penn, Cambridge (UK), Al-</a:t>
            </a:r>
            <a:r>
              <a:rPr lang="en-US" sz="2400" dirty="0" err="1"/>
              <a:t>Azhar</a:t>
            </a:r>
            <a:r>
              <a:rPr lang="en-US" sz="2400" dirty="0"/>
              <a:t> (Cairo), Seton Hall</a:t>
            </a:r>
            <a:r>
              <a:rPr lang="en-US" sz="2400" dirty="0" smtClean="0"/>
              <a:t>.</a:t>
            </a:r>
            <a:endParaRPr lang="en-US" sz="2400" dirty="0"/>
          </a:p>
        </p:txBody>
      </p:sp>
    </p:spTree>
    <p:extLst>
      <p:ext uri="{BB962C8B-B14F-4D97-AF65-F5344CB8AC3E}">
        <p14:creationId xmlns:p14="http://schemas.microsoft.com/office/powerpoint/2010/main" val="16833888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Since 9/11</a:t>
            </a:r>
            <a:endParaRPr lang="en-US" sz="3600" dirty="0"/>
          </a:p>
        </p:txBody>
      </p:sp>
      <p:sp>
        <p:nvSpPr>
          <p:cNvPr id="6" name="Content Placeholder 5"/>
          <p:cNvSpPr>
            <a:spLocks noGrp="1"/>
          </p:cNvSpPr>
          <p:nvPr>
            <p:ph idx="1"/>
          </p:nvPr>
        </p:nvSpPr>
        <p:spPr>
          <a:xfrm>
            <a:off x="457200" y="1600200"/>
            <a:ext cx="7848600" cy="5029200"/>
          </a:xfrm>
        </p:spPr>
        <p:txBody>
          <a:bodyPr>
            <a:normAutofit/>
          </a:bodyPr>
          <a:lstStyle/>
          <a:p>
            <a:pPr lvl="0"/>
            <a:r>
              <a:rPr lang="en-US" sz="2400" b="1" dirty="0" smtClean="0"/>
              <a:t>Foundations </a:t>
            </a:r>
            <a:r>
              <a:rPr lang="en-US" sz="2400" b="1" dirty="0"/>
              <a:t>– </a:t>
            </a:r>
            <a:r>
              <a:rPr lang="en-US" sz="2400" dirty="0"/>
              <a:t>Henry Luce Foundation, Foundation for Dialogue among Civilizations, Clinton Global Initiative, Tony Blair Faith Foundation</a:t>
            </a:r>
          </a:p>
          <a:p>
            <a:pPr lvl="0"/>
            <a:r>
              <a:rPr lang="en-US" sz="2400" b="1" dirty="0"/>
              <a:t>Religious Institutions – </a:t>
            </a:r>
            <a:r>
              <a:rPr lang="en-US" sz="2400" dirty="0"/>
              <a:t>The Vatican, World Anglican Communion, Orthodox Church, World Council of Churches, World Evangelical Alliance</a:t>
            </a:r>
          </a:p>
          <a:p>
            <a:pPr lvl="0"/>
            <a:r>
              <a:rPr lang="en-US" sz="2400" b="1" dirty="0"/>
              <a:t>Events –</a:t>
            </a:r>
            <a:r>
              <a:rPr lang="en-US" sz="2400" dirty="0"/>
              <a:t> UN Millennium Goals and Dialogue of Civilizations, Council of 100 World Religious </a:t>
            </a:r>
            <a:r>
              <a:rPr lang="en-US" sz="2400" dirty="0" smtClean="0"/>
              <a:t>Leaders</a:t>
            </a:r>
            <a:endParaRPr lang="en-US" sz="2400" dirty="0"/>
          </a:p>
        </p:txBody>
      </p:sp>
    </p:spTree>
    <p:extLst>
      <p:ext uri="{BB962C8B-B14F-4D97-AF65-F5344CB8AC3E}">
        <p14:creationId xmlns:p14="http://schemas.microsoft.com/office/powerpoint/2010/main" val="5116817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U.S. Government Departments</a:t>
            </a:r>
            <a:endParaRPr lang="en-US" sz="3600" dirty="0"/>
          </a:p>
        </p:txBody>
      </p:sp>
      <p:sp>
        <p:nvSpPr>
          <p:cNvPr id="6" name="Content Placeholder 5"/>
          <p:cNvSpPr>
            <a:spLocks noGrp="1"/>
          </p:cNvSpPr>
          <p:nvPr>
            <p:ph idx="1"/>
          </p:nvPr>
        </p:nvSpPr>
        <p:spPr/>
        <p:txBody>
          <a:bodyPr>
            <a:normAutofit/>
          </a:bodyPr>
          <a:lstStyle/>
          <a:p>
            <a:pPr lvl="0"/>
            <a:r>
              <a:rPr lang="en-US" sz="2400" b="1" dirty="0"/>
              <a:t>1998 </a:t>
            </a:r>
            <a:r>
              <a:rPr lang="en-US" sz="2400" dirty="0"/>
              <a:t>– International Religious Freedoms Act (IRFA), Office of International Religious Freedom at the State Department, U.S. Commission on International Religious Freedom (USCIRF), National Security Council (Human rights, Multilateral affairs)</a:t>
            </a:r>
          </a:p>
          <a:p>
            <a:pPr lvl="0"/>
            <a:r>
              <a:rPr lang="en-US" sz="2400" b="1" dirty="0"/>
              <a:t>2000</a:t>
            </a:r>
            <a:r>
              <a:rPr lang="en-US" sz="2400" dirty="0"/>
              <a:t> – Office of Faith-based and Neighborhood Partnerships (extension offices in different departments/ministries of government)</a:t>
            </a:r>
          </a:p>
          <a:p>
            <a:pPr lvl="0"/>
            <a:r>
              <a:rPr lang="en-US" sz="2400" b="1" dirty="0" smtClean="0"/>
              <a:t>2003 – </a:t>
            </a:r>
            <a:r>
              <a:rPr lang="en-US" sz="2400" dirty="0" smtClean="0"/>
              <a:t>CIA – Political Islam Strategic Analysis Project (PISAP), Book: </a:t>
            </a:r>
            <a:r>
              <a:rPr lang="en-US" sz="2400" i="1" dirty="0" smtClean="0"/>
              <a:t>A Necessary Engagement, </a:t>
            </a:r>
            <a:r>
              <a:rPr lang="en-US" sz="2400" dirty="0" smtClean="0"/>
              <a:t>Emile </a:t>
            </a:r>
            <a:r>
              <a:rPr lang="en-US" sz="2400" dirty="0" err="1" smtClean="0"/>
              <a:t>Nakhleh</a:t>
            </a:r>
            <a:r>
              <a:rPr lang="en-US" sz="2400" dirty="0" smtClean="0"/>
              <a:t>; covert-ops (“The Search for a Moslem Billy Graham” [1951], “Occultism in High Places”)</a:t>
            </a:r>
          </a:p>
          <a:p>
            <a:pPr lvl="0"/>
            <a:endParaRPr lang="en-US" sz="2400" dirty="0"/>
          </a:p>
        </p:txBody>
      </p:sp>
    </p:spTree>
    <p:extLst>
      <p:ext uri="{BB962C8B-B14F-4D97-AF65-F5344CB8AC3E}">
        <p14:creationId xmlns:p14="http://schemas.microsoft.com/office/powerpoint/2010/main" val="1930058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U.S. Government Departments</a:t>
            </a:r>
            <a:endParaRPr lang="en-US" sz="3600" dirty="0"/>
          </a:p>
        </p:txBody>
      </p:sp>
      <p:sp>
        <p:nvSpPr>
          <p:cNvPr id="6" name="Content Placeholder 5"/>
          <p:cNvSpPr>
            <a:spLocks noGrp="1"/>
          </p:cNvSpPr>
          <p:nvPr>
            <p:ph idx="1"/>
          </p:nvPr>
        </p:nvSpPr>
        <p:spPr/>
        <p:txBody>
          <a:bodyPr>
            <a:normAutofit/>
          </a:bodyPr>
          <a:lstStyle/>
          <a:p>
            <a:pPr lvl="0"/>
            <a:r>
              <a:rPr lang="en-US" sz="2400" b="1" dirty="0" smtClean="0"/>
              <a:t>Department </a:t>
            </a:r>
            <a:r>
              <a:rPr lang="en-US" sz="2400" b="1" dirty="0"/>
              <a:t>of Defense – </a:t>
            </a:r>
            <a:r>
              <a:rPr lang="en-US" sz="2400" dirty="0"/>
              <a:t>“Operation Minerva” (Research); COIN initiatives</a:t>
            </a:r>
          </a:p>
          <a:p>
            <a:pPr lvl="0"/>
            <a:r>
              <a:rPr lang="en-US" sz="2400" b="1" dirty="0"/>
              <a:t>Foreign Service Institute, USAID – </a:t>
            </a:r>
            <a:r>
              <a:rPr lang="en-US" sz="2400" dirty="0"/>
              <a:t>Training in religion as a part of cultural dynamics</a:t>
            </a:r>
          </a:p>
          <a:p>
            <a:pPr lvl="0"/>
            <a:endParaRPr lang="en-US" sz="2400" dirty="0"/>
          </a:p>
        </p:txBody>
      </p:sp>
    </p:spTree>
    <p:extLst>
      <p:ext uri="{BB962C8B-B14F-4D97-AF65-F5344CB8AC3E}">
        <p14:creationId xmlns:p14="http://schemas.microsoft.com/office/powerpoint/2010/main" val="38474712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Next Steps</a:t>
            </a:r>
            <a:endParaRPr lang="en-US" sz="3600" dirty="0"/>
          </a:p>
        </p:txBody>
      </p:sp>
      <p:sp>
        <p:nvSpPr>
          <p:cNvPr id="6" name="Content Placeholder 5"/>
          <p:cNvSpPr>
            <a:spLocks noGrp="1"/>
          </p:cNvSpPr>
          <p:nvPr>
            <p:ph idx="1"/>
          </p:nvPr>
        </p:nvSpPr>
        <p:spPr/>
        <p:txBody>
          <a:bodyPr>
            <a:normAutofit/>
          </a:bodyPr>
          <a:lstStyle/>
          <a:p>
            <a:pPr lvl="0"/>
            <a:r>
              <a:rPr lang="en-US" sz="2400" dirty="0"/>
              <a:t>Need to become informed and learn the languages of religion and politics</a:t>
            </a:r>
          </a:p>
          <a:p>
            <a:pPr lvl="0"/>
            <a:r>
              <a:rPr lang="en-US" sz="2400" dirty="0"/>
              <a:t>Need to understand that religion is here-to-stay in international affairs</a:t>
            </a:r>
          </a:p>
          <a:p>
            <a:pPr lvl="0"/>
            <a:r>
              <a:rPr lang="en-US" sz="2400" dirty="0"/>
              <a:t>Need to make a “place at the table” for people of faith and faith-based organizations – a seat at the table does not mean that religion should control the agenda</a:t>
            </a:r>
          </a:p>
          <a:p>
            <a:pPr lvl="0"/>
            <a:r>
              <a:rPr lang="en-US" sz="2400" dirty="0"/>
              <a:t>Need to be “wise as a serpent and gentle as a dove” as we deal with leaders in positions of political power</a:t>
            </a:r>
          </a:p>
          <a:p>
            <a:pPr lvl="0"/>
            <a:r>
              <a:rPr lang="en-US" sz="2400" dirty="0"/>
              <a:t>Need to be prayerful, listening, and </a:t>
            </a:r>
            <a:r>
              <a:rPr lang="en-US" sz="2400" dirty="0" smtClean="0"/>
              <a:t>humble</a:t>
            </a:r>
            <a:endParaRPr lang="en-US" sz="2400" dirty="0"/>
          </a:p>
        </p:txBody>
      </p:sp>
    </p:spTree>
    <p:extLst>
      <p:ext uri="{BB962C8B-B14F-4D97-AF65-F5344CB8AC3E}">
        <p14:creationId xmlns:p14="http://schemas.microsoft.com/office/powerpoint/2010/main" val="1733916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God &amp; Caesar</a:t>
            </a:r>
            <a:endParaRPr lang="en-US" sz="6000" dirty="0"/>
          </a:p>
        </p:txBody>
      </p:sp>
      <p:sp>
        <p:nvSpPr>
          <p:cNvPr id="7" name="Content Placeholder 3"/>
          <p:cNvSpPr>
            <a:spLocks noGrp="1"/>
          </p:cNvSpPr>
          <p:nvPr>
            <p:ph sz="half" idx="1"/>
          </p:nvPr>
        </p:nvSpPr>
        <p:spPr>
          <a:xfrm>
            <a:off x="381000" y="1295400"/>
            <a:ext cx="8305800" cy="5029200"/>
          </a:xfrm>
        </p:spPr>
        <p:txBody>
          <a:bodyPr>
            <a:normAutofit/>
          </a:bodyPr>
          <a:lstStyle/>
          <a:p>
            <a:pPr indent="0">
              <a:spcAft>
                <a:spcPts val="1200"/>
              </a:spcAft>
              <a:buNone/>
            </a:pPr>
            <a:endParaRPr lang="en-US" b="1" dirty="0" smtClean="0"/>
          </a:p>
          <a:p>
            <a:pPr indent="0">
              <a:spcAft>
                <a:spcPts val="1200"/>
              </a:spcAft>
              <a:buNone/>
            </a:pPr>
            <a:endParaRPr lang="en-US" b="1" dirty="0"/>
          </a:p>
          <a:p>
            <a:pPr indent="0" algn="ctr">
              <a:spcAft>
                <a:spcPts val="1200"/>
              </a:spcAft>
              <a:buNone/>
            </a:pPr>
            <a:endParaRPr lang="en-US" b="1" dirty="0" smtClean="0"/>
          </a:p>
          <a:p>
            <a:pPr indent="0" algn="ctr">
              <a:spcAft>
                <a:spcPts val="1200"/>
              </a:spcAft>
              <a:buNone/>
            </a:pPr>
            <a:r>
              <a:rPr lang="en-US" sz="3600" b="1" dirty="0" smtClean="0"/>
              <a:t>Questions? Comments?</a:t>
            </a:r>
          </a:p>
        </p:txBody>
      </p:sp>
      <p:pic>
        <p:nvPicPr>
          <p:cNvPr id="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86600" y="253324"/>
            <a:ext cx="1798616" cy="2405232"/>
          </a:xfrm>
          <a:prstGeom prst="rect">
            <a:avLst/>
          </a:prstGeom>
          <a:noFill/>
          <a:ln>
            <a:noFill/>
          </a:ln>
          <a:effectLst>
            <a:innerShdw blurRad="114300">
              <a:prstClr val="black"/>
            </a:inn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4800" y="4241293"/>
            <a:ext cx="1676400" cy="2464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9826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2541</TotalTime>
  <Words>663</Words>
  <Application>Microsoft Office PowerPoint</Application>
  <PresentationFormat>On-screen Show (4:3)</PresentationFormat>
  <Paragraphs>93</Paragraphs>
  <Slides>16</Slides>
  <Notes>16</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Adjacency</vt:lpstr>
      <vt:lpstr>God &amp; Caesar: The ancient modern clash</vt:lpstr>
      <vt:lpstr>Welcome!</vt:lpstr>
      <vt:lpstr>Opening Question</vt:lpstr>
      <vt:lpstr>Christian Views of War</vt:lpstr>
      <vt:lpstr>Christian Views of War</vt:lpstr>
      <vt:lpstr>Christian Views of War</vt:lpstr>
      <vt:lpstr>Christian Views of War</vt:lpstr>
      <vt:lpstr>Christian Views of War</vt:lpstr>
      <vt:lpstr>Christian Views of War</vt:lpstr>
      <vt:lpstr>Since 9/11</vt:lpstr>
      <vt:lpstr>Since 9/11</vt:lpstr>
      <vt:lpstr>Since 9/11</vt:lpstr>
      <vt:lpstr>U.S. Government Departments</vt:lpstr>
      <vt:lpstr>U.S. Government Departments</vt:lpstr>
      <vt:lpstr>Next Steps</vt:lpstr>
      <vt:lpstr>God &amp; Caesar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God &amp; Caesar: The ancient modern clash</dc:title>
  <dc:creator>James C. Wallace</dc:creator>
  <cp:lastModifiedBy>James C. Wallace</cp:lastModifiedBy>
  <cp:revision>88</cp:revision>
  <dcterms:created xsi:type="dcterms:W3CDTF">2010-09-19T00:31:34Z</dcterms:created>
  <dcterms:modified xsi:type="dcterms:W3CDTF">2012-07-30T18:12:31Z</dcterms:modified>
</cp:coreProperties>
</file>