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73" r:id="rId1"/>
  </p:sldMasterIdLst>
  <p:notesMasterIdLst>
    <p:notesMasterId r:id="rId15"/>
  </p:notesMasterIdLst>
  <p:sldIdLst>
    <p:sldId id="256" r:id="rId2"/>
    <p:sldId id="300" r:id="rId3"/>
    <p:sldId id="296" r:id="rId4"/>
    <p:sldId id="326" r:id="rId5"/>
    <p:sldId id="324" r:id="rId6"/>
    <p:sldId id="327" r:id="rId7"/>
    <p:sldId id="330" r:id="rId8"/>
    <p:sldId id="325" r:id="rId9"/>
    <p:sldId id="317" r:id="rId10"/>
    <p:sldId id="321" r:id="rId11"/>
    <p:sldId id="322" r:id="rId12"/>
    <p:sldId id="331" r:id="rId13"/>
    <p:sldId id="27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6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8904" autoAdjust="0"/>
  </p:normalViewPr>
  <p:slideViewPr>
    <p:cSldViewPr>
      <p:cViewPr varScale="1">
        <p:scale>
          <a:sx n="37" d="100"/>
          <a:sy n="37" d="100"/>
        </p:scale>
        <p:origin x="-14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56001-6486-46F9-9E71-F50994D98636}" type="datetimeFigureOut">
              <a:rPr lang="en-US" smtClean="0"/>
              <a:t>7/30/2012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9F552E-9DF0-462F-B2B3-B7509D90E7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540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98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Email address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All materials available online – use link from e-blast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If don’t have it, then email me and I will send it to you</a:t>
            </a:r>
          </a:p>
          <a:p>
            <a:pPr marL="171450" indent="-171450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980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583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0D65-C64D-44FB-9152-4CC2DE0C9198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F66B-9476-4BB3-85E9-E01854F07F90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3FBD-8F7D-4F85-8085-67BFDB05CB71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789A-1220-4441-8676-44A034051BFD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A266-E364-4B5E-98DD-432668182E1E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F2040-9975-4642-A906-1DF87F8BE202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2B4A-BA08-4841-AB08-A0D822ABC34D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5EB0-D091-417E-ACD5-D65E1C7D8524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09F9-C7D6-4C52-A7E8-5101239A0BA2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5D48070-6A81-47D0-9810-1540B9FEFF61}" type="datetime1">
              <a:rPr lang="en-US" smtClean="0"/>
              <a:pPr/>
              <a:t>7/30/2012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4" r:id="rId1"/>
    <p:sldLayoutId id="2147484175" r:id="rId2"/>
    <p:sldLayoutId id="2147484176" r:id="rId3"/>
    <p:sldLayoutId id="2147484177" r:id="rId4"/>
    <p:sldLayoutId id="2147484178" r:id="rId5"/>
    <p:sldLayoutId id="2147484179" r:id="rId6"/>
    <p:sldLayoutId id="2147484180" r:id="rId7"/>
    <p:sldLayoutId id="2147484181" r:id="rId8"/>
    <p:sldLayoutId id="2147484182" r:id="rId9"/>
    <p:sldLayoutId id="2147484183" r:id="rId10"/>
    <p:sldLayoutId id="2147484184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495801"/>
            <a:ext cx="8686412" cy="1676399"/>
          </a:xfrm>
          <a:gradFill flip="none" rotWithShape="1">
            <a:gsLst>
              <a:gs pos="0">
                <a:schemeClr val="accent5">
                  <a:alpha val="75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15875">
            <a:solidFill>
              <a:schemeClr val="accent6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soft" dir="t">
              <a:rot lat="0" lon="0" rev="2100000"/>
            </a:lightRig>
          </a:scene3d>
          <a:sp3d/>
        </p:spPr>
        <p:txBody>
          <a:bodyPr>
            <a:normAutofit fontScale="90000"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God &amp; Caesar:</a:t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The ancient modern clash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52400"/>
            <a:ext cx="2468048" cy="36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2713016" cy="362803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341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US" sz="6000" dirty="0" smtClean="0"/>
              <a:t>Welcome!</a:t>
            </a:r>
            <a:endParaRPr lang="en-US" sz="6000" dirty="0"/>
          </a:p>
        </p:txBody>
      </p:sp>
      <p:pic>
        <p:nvPicPr>
          <p:cNvPr id="13" name="Picture 8" descr="C:\Users\Jim\AppData\Local\Microsoft\Windows\Temporary Internet Files\Content.IE5\JN1SUK73\MC9003892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54695">
            <a:off x="982258" y="1721661"/>
            <a:ext cx="2428079" cy="184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10"/>
          <p:cNvSpPr txBox="1">
            <a:spLocks/>
          </p:cNvSpPr>
          <p:nvPr/>
        </p:nvSpPr>
        <p:spPr>
          <a:xfrm>
            <a:off x="2971800" y="5303838"/>
            <a:ext cx="5522232" cy="63976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/>
              <a:t>GodandCaesar@gmail.com </a:t>
            </a:r>
            <a:endParaRPr lang="en-US" sz="2800" dirty="0"/>
          </a:p>
        </p:txBody>
      </p:sp>
      <p:pic>
        <p:nvPicPr>
          <p:cNvPr id="8" name="Picture 2" descr="C:\Users\Jim\AppData\Local\Microsoft\Windows\Temporary Internet Files\Content.IE5\XM4805OF\MC90044145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895600"/>
            <a:ext cx="25908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13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Answering Questions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 smtClean="0"/>
              <a:t>What is Islamic finance or Shariah-compliant finance?</a:t>
            </a:r>
          </a:p>
          <a:p>
            <a:pPr lvl="1"/>
            <a:r>
              <a:rPr lang="en-US" dirty="0" smtClean="0"/>
              <a:t>A form of ethical investing in keeping with the Qur’an</a:t>
            </a:r>
          </a:p>
          <a:p>
            <a:pPr lvl="1"/>
            <a:r>
              <a:rPr lang="en-US" dirty="0" smtClean="0"/>
              <a:t>Creates “asset-based” financing arrangements as a shareholder versus a “debt-instrument” relationship as a borrower</a:t>
            </a:r>
          </a:p>
          <a:p>
            <a:pPr lvl="1"/>
            <a:r>
              <a:rPr lang="en-US" dirty="0" smtClean="0"/>
              <a:t>“Return” is linked to tangible results versus a speculation on return</a:t>
            </a:r>
          </a:p>
          <a:p>
            <a:pPr lvl="2"/>
            <a:r>
              <a:rPr lang="en-US" i="1" dirty="0" err="1" smtClean="0"/>
              <a:t>Murabaha</a:t>
            </a:r>
            <a:r>
              <a:rPr lang="en-US" i="1" dirty="0" smtClean="0"/>
              <a:t> – </a:t>
            </a:r>
            <a:r>
              <a:rPr lang="en-US" dirty="0" smtClean="0"/>
              <a:t>buy-sell-back arrangement between a customer and the bank with set return</a:t>
            </a:r>
          </a:p>
          <a:p>
            <a:pPr lvl="2"/>
            <a:r>
              <a:rPr lang="en-US" i="1" dirty="0" err="1" smtClean="0"/>
              <a:t>Musharaka</a:t>
            </a:r>
            <a:r>
              <a:rPr lang="en-US" i="1" dirty="0" smtClean="0"/>
              <a:t> – </a:t>
            </a:r>
            <a:r>
              <a:rPr lang="en-US" dirty="0" smtClean="0"/>
              <a:t>lease-to-purchase arrangement</a:t>
            </a:r>
          </a:p>
          <a:p>
            <a:pPr lvl="2"/>
            <a:r>
              <a:rPr lang="en-US" i="1" dirty="0" smtClean="0"/>
              <a:t>Takaful – </a:t>
            </a:r>
            <a:r>
              <a:rPr lang="en-US" dirty="0" smtClean="0"/>
              <a:t>a mutual insurance arrangement where policyholder is share holder</a:t>
            </a:r>
          </a:p>
          <a:p>
            <a:pPr lvl="2"/>
            <a:r>
              <a:rPr lang="en-US" i="1" dirty="0" smtClean="0"/>
              <a:t>Sukuk – </a:t>
            </a:r>
            <a:r>
              <a:rPr lang="en-US" dirty="0" smtClean="0"/>
              <a:t>Asset-based Islamic bonds</a:t>
            </a:r>
          </a:p>
          <a:p>
            <a:pPr lvl="2"/>
            <a:r>
              <a:rPr lang="en-US" i="1" dirty="0" err="1" smtClean="0"/>
              <a:t>Twarruq</a:t>
            </a:r>
            <a:r>
              <a:rPr lang="en-US" i="1" dirty="0" smtClean="0"/>
              <a:t> – </a:t>
            </a:r>
            <a:r>
              <a:rPr lang="en-US" dirty="0" smtClean="0"/>
              <a:t>A three way commodity monetization arrangement between a customer, the bank, and a commodities dealer</a:t>
            </a:r>
            <a:endParaRPr lang="en-US" i="1" dirty="0" smtClean="0"/>
          </a:p>
        </p:txBody>
      </p:sp>
    </p:spTree>
    <p:extLst>
      <p:ext uri="{BB962C8B-B14F-4D97-AF65-F5344CB8AC3E}">
        <p14:creationId xmlns:p14="http://schemas.microsoft.com/office/powerpoint/2010/main" val="362128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Answering Questions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 smtClean="0"/>
              <a:t>What is Islamic finance or Shariah-compliant finance?</a:t>
            </a:r>
          </a:p>
          <a:p>
            <a:pPr lvl="1"/>
            <a:r>
              <a:rPr lang="en-US" dirty="0" smtClean="0"/>
              <a:t>Growing at a rate of 20% per year</a:t>
            </a:r>
          </a:p>
          <a:p>
            <a:pPr lvl="1"/>
            <a:r>
              <a:rPr lang="en-US" dirty="0" smtClean="0"/>
              <a:t>$2 trillion dollars in 2010</a:t>
            </a:r>
          </a:p>
          <a:p>
            <a:pPr lvl="1"/>
            <a:r>
              <a:rPr lang="en-US" dirty="0"/>
              <a:t>international Western financial institutions like UBS, HSBC, Barclays, Deutsche Bank, Goldman Sachs, Citigroup, J.P. Morgan Chase, AIG, Lloyds TSB, Standard Chartered, and Swiss Re have developed Islamic finance departments or </a:t>
            </a:r>
            <a:r>
              <a:rPr lang="en-US" dirty="0" smtClean="0"/>
              <a:t>divisions</a:t>
            </a:r>
          </a:p>
          <a:p>
            <a:pPr lvl="1"/>
            <a:r>
              <a:rPr lang="en-US" dirty="0"/>
              <a:t>In 1999, the Dow Jones Islamic Market Index (DJIMI) was launched and today it encompasses over 70 sub-indices tracking international equity products around the world that are fully </a:t>
            </a:r>
            <a:r>
              <a:rPr lang="en-US" i="1" dirty="0" smtClean="0"/>
              <a:t>Shariah</a:t>
            </a:r>
            <a:r>
              <a:rPr lang="en-US" dirty="0" smtClean="0"/>
              <a:t>–compliant</a:t>
            </a:r>
          </a:p>
          <a:p>
            <a:pPr lvl="1"/>
            <a:r>
              <a:rPr lang="en-US" dirty="0"/>
              <a:t>Since the early 1990s, the U.S. Treasury Department, the World Bank and the International Monetary Fund have targeted serious programs </a:t>
            </a:r>
            <a:r>
              <a:rPr lang="en-US" dirty="0" smtClean="0"/>
              <a:t>towards </a:t>
            </a:r>
            <a:r>
              <a:rPr lang="en-US" dirty="0"/>
              <a:t>SCF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4280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Answering Questions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 smtClean="0"/>
              <a:t>How was your week in Washington, DC?</a:t>
            </a:r>
          </a:p>
          <a:p>
            <a:pPr lvl="1"/>
            <a:r>
              <a:rPr lang="en-US" dirty="0" smtClean="0"/>
              <a:t>U.S.-Islamic World Forum</a:t>
            </a:r>
          </a:p>
          <a:p>
            <a:pPr lvl="1"/>
            <a:r>
              <a:rPr lang="en-US" dirty="0" smtClean="0"/>
              <a:t>U.S. State Department, Brookings Institution, and the government of Qatar</a:t>
            </a:r>
          </a:p>
          <a:p>
            <a:pPr lvl="1"/>
            <a:r>
              <a:rPr lang="en-US" dirty="0" smtClean="0"/>
              <a:t>Leaders from government, political, business, finance, NGO and religious sectors</a:t>
            </a:r>
          </a:p>
          <a:p>
            <a:pPr lvl="1"/>
            <a:r>
              <a:rPr lang="en-US" dirty="0" smtClean="0"/>
              <a:t>How to improve understanding and engagement between the U.S. and Islamic worlds</a:t>
            </a:r>
          </a:p>
          <a:p>
            <a:pPr lvl="1"/>
            <a:r>
              <a:rPr lang="en-US" dirty="0" smtClean="0"/>
              <a:t>Discussions focused on the MENA region and the ‘Arab Spring’</a:t>
            </a:r>
          </a:p>
        </p:txBody>
      </p:sp>
    </p:spTree>
    <p:extLst>
      <p:ext uri="{BB962C8B-B14F-4D97-AF65-F5344CB8AC3E}">
        <p14:creationId xmlns:p14="http://schemas.microsoft.com/office/powerpoint/2010/main" val="141095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Discussion Question from Last Week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ctr">
              <a:buNone/>
            </a:pPr>
            <a:endParaRPr lang="en-US" sz="2800" dirty="0" smtClean="0"/>
          </a:p>
          <a:p>
            <a:pPr marL="114300" indent="0" algn="ctr">
              <a:buNone/>
            </a:pPr>
            <a:r>
              <a:rPr lang="en-US" sz="2800" dirty="0" smtClean="0"/>
              <a:t>After </a:t>
            </a:r>
            <a:r>
              <a:rPr lang="en-US" sz="2800" dirty="0"/>
              <a:t>viewing the various arrangements of religion-state relations in the different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nation-states</a:t>
            </a:r>
            <a:r>
              <a:rPr lang="en-US" sz="2800" dirty="0"/>
              <a:t>, are you satisfied with the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current </a:t>
            </a:r>
            <a:r>
              <a:rPr lang="en-US" sz="2800" dirty="0"/>
              <a:t>way religion is dealt with in the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United </a:t>
            </a:r>
            <a:r>
              <a:rPr lang="en-US" sz="2800" dirty="0"/>
              <a:t>States or do you wish it was different? </a:t>
            </a:r>
            <a:br>
              <a:rPr lang="en-US" sz="2800" dirty="0"/>
            </a:br>
            <a:endParaRPr lang="en-US" sz="2800" dirty="0" smtClean="0"/>
          </a:p>
          <a:p>
            <a:pPr marL="114300" indent="0" algn="ctr">
              <a:buNone/>
            </a:pPr>
            <a:r>
              <a:rPr lang="en-US" sz="2800" dirty="0" smtClean="0"/>
              <a:t>If </a:t>
            </a:r>
            <a:r>
              <a:rPr lang="en-US" sz="2800" dirty="0"/>
              <a:t>so, how would you change it?</a:t>
            </a:r>
          </a:p>
          <a:p>
            <a:pPr lvl="0"/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53666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Opening Question for This Week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ctr">
              <a:buNone/>
            </a:pPr>
            <a:endParaRPr lang="en-US" sz="2800" dirty="0" smtClean="0"/>
          </a:p>
          <a:p>
            <a:pPr marL="114300" indent="0" algn="ctr">
              <a:buNone/>
            </a:pPr>
            <a:r>
              <a:rPr lang="en-US" sz="2800" dirty="0" smtClean="0"/>
              <a:t>From </a:t>
            </a:r>
            <a:r>
              <a:rPr lang="en-US" sz="2800" dirty="0"/>
              <a:t>the perspective of religion-state relations,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do </a:t>
            </a:r>
            <a:r>
              <a:rPr lang="en-US" sz="2800" dirty="0"/>
              <a:t>you think 9/11 changed the perception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of </a:t>
            </a:r>
            <a:r>
              <a:rPr lang="en-US" sz="2800" dirty="0"/>
              <a:t>the importance of religion in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international </a:t>
            </a:r>
            <a:r>
              <a:rPr lang="en-US" sz="2800" dirty="0"/>
              <a:t>affairs? </a:t>
            </a:r>
            <a:endParaRPr lang="en-US" sz="2800" dirty="0" smtClean="0"/>
          </a:p>
          <a:p>
            <a:pPr marL="114300" indent="0" algn="ctr">
              <a:buNone/>
            </a:pPr>
            <a:r>
              <a:rPr lang="en-US" sz="2800" dirty="0" smtClean="0"/>
              <a:t>If </a:t>
            </a:r>
            <a:r>
              <a:rPr lang="en-US" sz="2800" dirty="0"/>
              <a:t>so, is the ‘change’ a matter of perception only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or </a:t>
            </a:r>
            <a:r>
              <a:rPr lang="en-US" sz="2800" dirty="0"/>
              <a:t>a matter of actual real-time activities?</a:t>
            </a:r>
          </a:p>
          <a:p>
            <a:pPr marL="114300" indent="0" algn="ctr"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01589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Scriptures to Consider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 smtClean="0"/>
              <a:t>In the light of 9/11, different scriptures were used to frame the discussion of our current global situation:</a:t>
            </a:r>
          </a:p>
          <a:p>
            <a:pPr lvl="1"/>
            <a:r>
              <a:rPr lang="en-US" sz="2400" dirty="0" smtClean="0"/>
              <a:t>Ephesians 6:10-13</a:t>
            </a:r>
          </a:p>
          <a:p>
            <a:pPr lvl="1"/>
            <a:r>
              <a:rPr lang="en-US" sz="2400" dirty="0" smtClean="0"/>
              <a:t>Matthew 24:4-8</a:t>
            </a:r>
          </a:p>
          <a:p>
            <a:pPr lvl="1"/>
            <a:r>
              <a:rPr lang="en-US" sz="2400" dirty="0" smtClean="0"/>
              <a:t>Isaiah 9:6-7</a:t>
            </a:r>
          </a:p>
        </p:txBody>
      </p:sp>
    </p:spTree>
    <p:extLst>
      <p:ext uri="{BB962C8B-B14F-4D97-AF65-F5344CB8AC3E}">
        <p14:creationId xmlns:p14="http://schemas.microsoft.com/office/powerpoint/2010/main" val="237823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A Clash of Civilizations?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en-US" sz="2400" b="1" dirty="0"/>
              <a:t>Samuel P. </a:t>
            </a:r>
            <a:r>
              <a:rPr lang="en-US" sz="2400" b="1" dirty="0" smtClean="0"/>
              <a:t>Huntington (deceased), </a:t>
            </a:r>
            <a:r>
              <a:rPr lang="en-US" sz="2400" b="1" dirty="0"/>
              <a:t>Director of Harvard University’s Weatherhead Center for International Affairs</a:t>
            </a:r>
          </a:p>
          <a:p>
            <a:pPr lvl="0"/>
            <a:r>
              <a:rPr lang="en-US" sz="2400" dirty="0"/>
              <a:t>Early 90s debates over post-Cold War configuration of the world</a:t>
            </a:r>
          </a:p>
          <a:p>
            <a:pPr lvl="0"/>
            <a:r>
              <a:rPr lang="en-US" sz="2400" dirty="0"/>
              <a:t>Francis Fukuyama, </a:t>
            </a:r>
            <a:r>
              <a:rPr lang="en-US" sz="2400" i="1" dirty="0"/>
              <a:t>The End of History and the Last Man </a:t>
            </a:r>
            <a:r>
              <a:rPr lang="en-US" sz="2400" dirty="0"/>
              <a:t>(1992)</a:t>
            </a:r>
          </a:p>
          <a:p>
            <a:pPr lvl="0"/>
            <a:r>
              <a:rPr lang="en-US" sz="2400" dirty="0" smtClean="0"/>
              <a:t>Article: </a:t>
            </a:r>
            <a:r>
              <a:rPr lang="en-US" sz="2400" i="1" dirty="0" smtClean="0"/>
              <a:t>“The </a:t>
            </a:r>
            <a:r>
              <a:rPr lang="en-US" sz="2400" i="1" dirty="0"/>
              <a:t>Clash of Civilizations?, ” Foreign Affairs </a:t>
            </a:r>
            <a:r>
              <a:rPr lang="en-US" sz="2400" dirty="0"/>
              <a:t>journal  (Summer 1993)</a:t>
            </a:r>
          </a:p>
          <a:p>
            <a:pPr lvl="0"/>
            <a:r>
              <a:rPr lang="en-US" sz="2400" dirty="0"/>
              <a:t>Debate over what will control and “order” the world with the fall of Communism</a:t>
            </a:r>
          </a:p>
          <a:p>
            <a:pPr lvl="0"/>
            <a:r>
              <a:rPr lang="en-US" sz="2400" dirty="0"/>
              <a:t>Book: </a:t>
            </a:r>
            <a:r>
              <a:rPr lang="en-US" sz="2400" i="1" dirty="0"/>
              <a:t>“The Clash of Civilizations and the Remaking of the World Order” </a:t>
            </a:r>
            <a:r>
              <a:rPr lang="en-US" sz="2400" dirty="0"/>
              <a:t>(1996)</a:t>
            </a:r>
          </a:p>
          <a:p>
            <a:pPr lvl="0"/>
            <a:r>
              <a:rPr lang="en-US" sz="2400" dirty="0"/>
              <a:t>Hotly debated issue is the role of ideology (including religion) in shaping the world order</a:t>
            </a:r>
          </a:p>
          <a:p>
            <a:pPr lvl="0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6632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Impact of 9/11</a:t>
            </a:r>
            <a:endParaRPr lang="en-US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380164"/>
            <a:ext cx="2471738" cy="31156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151" y="1447800"/>
            <a:ext cx="2834649" cy="28346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3538538"/>
            <a:ext cx="2786063" cy="3167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18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Framing the debate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pPr marL="114300" lvl="0" indent="0" algn="ctr">
              <a:buNone/>
            </a:pPr>
            <a:endParaRPr lang="en-US" sz="2400" b="1" dirty="0" smtClean="0"/>
          </a:p>
          <a:p>
            <a:pPr marL="114300" lvl="0" indent="0" algn="ctr">
              <a:buNone/>
            </a:pPr>
            <a:endParaRPr lang="en-US" sz="2400" b="1" dirty="0"/>
          </a:p>
          <a:p>
            <a:pPr marL="114300" indent="0" algn="ctr">
              <a:buNone/>
            </a:pPr>
            <a:r>
              <a:rPr lang="en-US" sz="2800" b="1" dirty="0" smtClean="0"/>
              <a:t>Global war on terrorism</a:t>
            </a:r>
          </a:p>
          <a:p>
            <a:pPr marL="114300" indent="0" algn="ctr">
              <a:buNone/>
            </a:pPr>
            <a:r>
              <a:rPr lang="en-US" sz="2800" dirty="0" smtClean="0"/>
              <a:t>versus</a:t>
            </a:r>
          </a:p>
          <a:p>
            <a:pPr marL="114300" indent="0" algn="ctr">
              <a:buNone/>
            </a:pPr>
            <a:r>
              <a:rPr lang="en-US" sz="2800" b="1" dirty="0" smtClean="0"/>
              <a:t>War with Islam</a:t>
            </a:r>
          </a:p>
          <a:p>
            <a:pPr marL="114300" indent="0" algn="ctr">
              <a:buNone/>
            </a:pPr>
            <a:r>
              <a:rPr lang="en-US" sz="2800" dirty="0" smtClean="0"/>
              <a:t>versus</a:t>
            </a:r>
          </a:p>
          <a:p>
            <a:pPr marL="114300" indent="0" algn="ctr">
              <a:buNone/>
            </a:pPr>
            <a:r>
              <a:rPr lang="en-US" sz="2800" b="1" dirty="0" smtClean="0"/>
              <a:t>War with religious extremism</a:t>
            </a:r>
          </a:p>
        </p:txBody>
      </p:sp>
    </p:spTree>
    <p:extLst>
      <p:ext uri="{BB962C8B-B14F-4D97-AF65-F5344CB8AC3E}">
        <p14:creationId xmlns:p14="http://schemas.microsoft.com/office/powerpoint/2010/main" val="275740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Group Discussion Questions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en-US" sz="2400" dirty="0"/>
              <a:t>Since 9/11 has the United States been “at war” against terror or against radical Islam? How do you view the current U.S. initiatives in this regard (Iraq, Afghanistan, and Homeland Security)?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/>
              <a:t>Is the primary threat radical Islam or all forms of extremist, violent religious fundamentalism? Can you think of examples of radical, violent Christian fundamentalism? 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/>
              <a:t>Do you think extreme and violent reactions to world events and social changes are ever justified by the Bible? If so, what scripture verses do you use to support your point-of-view</a:t>
            </a:r>
            <a:r>
              <a:rPr lang="en-US" sz="2400" dirty="0" smtClean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4890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God &amp; Caesar</a:t>
            </a:r>
            <a:endParaRPr lang="en-US" sz="6000"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1"/>
          </p:nvPr>
        </p:nvSpPr>
        <p:spPr>
          <a:xfrm>
            <a:off x="381000" y="1295400"/>
            <a:ext cx="8305800" cy="5029200"/>
          </a:xfrm>
        </p:spPr>
        <p:txBody>
          <a:bodyPr>
            <a:normAutofit/>
          </a:bodyPr>
          <a:lstStyle/>
          <a:p>
            <a:pPr indent="0">
              <a:spcAft>
                <a:spcPts val="1200"/>
              </a:spcAft>
              <a:buNone/>
            </a:pPr>
            <a:endParaRPr lang="en-US" b="1" dirty="0" smtClean="0"/>
          </a:p>
          <a:p>
            <a:pPr indent="0">
              <a:spcAft>
                <a:spcPts val="1200"/>
              </a:spcAft>
              <a:buNone/>
            </a:pPr>
            <a:endParaRPr lang="en-US" b="1" dirty="0"/>
          </a:p>
          <a:p>
            <a:pPr indent="0" algn="ctr">
              <a:spcAft>
                <a:spcPts val="1200"/>
              </a:spcAft>
              <a:buNone/>
            </a:pPr>
            <a:endParaRPr lang="en-US" b="1" dirty="0" smtClean="0"/>
          </a:p>
          <a:p>
            <a:pPr indent="0" algn="ctr">
              <a:spcAft>
                <a:spcPts val="1200"/>
              </a:spcAft>
              <a:buNone/>
            </a:pPr>
            <a:r>
              <a:rPr lang="en-US" sz="3600" b="1" dirty="0" smtClean="0"/>
              <a:t>Comments?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53324"/>
            <a:ext cx="1798616" cy="240523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241293"/>
            <a:ext cx="1676400" cy="2464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2567</TotalTime>
  <Words>638</Words>
  <Application>Microsoft Office PowerPoint</Application>
  <PresentationFormat>On-screen Show (4:3)</PresentationFormat>
  <Paragraphs>82</Paragraphs>
  <Slides>13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Adjacency</vt:lpstr>
      <vt:lpstr>God &amp; Caesar: The ancient modern clash</vt:lpstr>
      <vt:lpstr>Welcome!</vt:lpstr>
      <vt:lpstr>Answering Questions</vt:lpstr>
      <vt:lpstr>Answering Questions</vt:lpstr>
      <vt:lpstr>Answering Questions</vt:lpstr>
      <vt:lpstr>Discussion Question from Last Week</vt:lpstr>
      <vt:lpstr>Opening Question for This Week</vt:lpstr>
      <vt:lpstr>Scriptures to Consider</vt:lpstr>
      <vt:lpstr>A Clash of Civilizations?</vt:lpstr>
      <vt:lpstr>Impact of 9/11</vt:lpstr>
      <vt:lpstr>Framing the debate</vt:lpstr>
      <vt:lpstr>Group Discussion Questions</vt:lpstr>
      <vt:lpstr>God &amp; Caesar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&amp; Caesar: The ancient modern clash</dc:title>
  <dc:creator>James C. Wallace</dc:creator>
  <cp:lastModifiedBy>James C. Wallace</cp:lastModifiedBy>
  <cp:revision>84</cp:revision>
  <dcterms:created xsi:type="dcterms:W3CDTF">2010-09-19T00:31:34Z</dcterms:created>
  <dcterms:modified xsi:type="dcterms:W3CDTF">2012-07-30T18:08:37Z</dcterms:modified>
</cp:coreProperties>
</file>