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73" r:id="rId1"/>
  </p:sldMasterIdLst>
  <p:notesMasterIdLst>
    <p:notesMasterId r:id="rId24"/>
  </p:notesMasterIdLst>
  <p:sldIdLst>
    <p:sldId id="256" r:id="rId2"/>
    <p:sldId id="300" r:id="rId3"/>
    <p:sldId id="293" r:id="rId4"/>
    <p:sldId id="313" r:id="rId5"/>
    <p:sldId id="320" r:id="rId6"/>
    <p:sldId id="321" r:id="rId7"/>
    <p:sldId id="322" r:id="rId8"/>
    <p:sldId id="323" r:id="rId9"/>
    <p:sldId id="324" r:id="rId10"/>
    <p:sldId id="325" r:id="rId11"/>
    <p:sldId id="296" r:id="rId12"/>
    <p:sldId id="317" r:id="rId13"/>
    <p:sldId id="318" r:id="rId14"/>
    <p:sldId id="316" r:id="rId15"/>
    <p:sldId id="315" r:id="rId16"/>
    <p:sldId id="319" r:id="rId17"/>
    <p:sldId id="306" r:id="rId18"/>
    <p:sldId id="327" r:id="rId19"/>
    <p:sldId id="326" r:id="rId20"/>
    <p:sldId id="328" r:id="rId21"/>
    <p:sldId id="329" r:id="rId22"/>
    <p:sldId id="27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37" d="100"/>
          <a:sy n="37" d="100"/>
        </p:scale>
        <p:origin x="-1410"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7/30/2012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baseline="0" dirty="0" smtClean="0"/>
              <a:t>Email address</a:t>
            </a:r>
          </a:p>
          <a:p>
            <a:pPr marL="171450" indent="-171450">
              <a:buFont typeface="Arial" pitchFamily="34" charset="0"/>
              <a:buChar char="•"/>
            </a:pPr>
            <a:r>
              <a:rPr lang="en-US" baseline="0" dirty="0" smtClean="0"/>
              <a:t>All materials available online – use link from e-blast</a:t>
            </a:r>
          </a:p>
          <a:p>
            <a:pPr marL="171450" indent="-171450">
              <a:buFont typeface="Arial" pitchFamily="34" charset="0"/>
              <a:buChar char="•"/>
            </a:pPr>
            <a:r>
              <a:rPr lang="en-US" baseline="0" dirty="0" smtClean="0"/>
              <a:t>If don’t have it, then email me and I will send it to you</a:t>
            </a:r>
          </a:p>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310980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State Churches – Britain</a:t>
            </a:r>
            <a:r>
              <a:rPr lang="en-US" baseline="0" dirty="0" smtClean="0"/>
              <a:t> (Anglican), Germany, Denmark, Scandinavian countries (Lutheran), Russia, Baltic states (Orthodox), Islamic states (Islam)</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22</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F150D65-C64D-44FB-9152-4CC2DE0C9198}"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FE64A4-35FB-42B6-9183-2C0CE0E36649}"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2683B9-6ECA-47FA-93CF-B124A0FAC208}"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05FF66B-9476-4BB3-85E9-E01854F07F90}" type="datetime1">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6B23FBD-8F7D-4F85-8085-67BFDB05CB71}" type="datetime1">
              <a:rPr lang="en-US" smtClean="0"/>
              <a:pPr/>
              <a:t>7/30/2012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5D789A-1220-4441-8676-44A034051BFD}" type="datetime1">
              <a:rPr lang="en-US" smtClean="0"/>
              <a:pPr/>
              <a:t>7/30/2012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A266-E364-4B5E-98DD-432668182E1E}" type="datetime1">
              <a:rPr lang="en-US" smtClean="0"/>
              <a:pPr/>
              <a:t>7/30/2012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93F2040-9975-4642-A906-1DF87F8BE202}" type="datetime1">
              <a:rPr lang="en-US" smtClean="0"/>
              <a:pPr/>
              <a:t>7/30/2012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51E52B4A-BA08-4841-AB08-A0D822ABC34D}" type="datetime1">
              <a:rPr lang="en-US" smtClean="0"/>
              <a:pPr/>
              <a:t>7/30/2012</a:t>
            </a:fld>
            <a:endParaRPr lang="en-US"/>
          </a:p>
        </p:txBody>
      </p:sp>
      <p:sp>
        <p:nvSpPr>
          <p:cNvPr id="9" name="Slide Number Placeholder 8"/>
          <p:cNvSpPr>
            <a:spLocks noGrp="1"/>
          </p:cNvSpPr>
          <p:nvPr>
            <p:ph type="sldNum" sz="quarter" idx="11"/>
          </p:nvPr>
        </p:nvSpPr>
        <p:spPr/>
        <p:txBody>
          <a:bodyPr/>
          <a:lstStyle/>
          <a:p>
            <a:fld id="{BFEBEB0A-9E3D-4B14-9782-E2AE3DA60D96}"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7/30/2012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BFEBEB0A-9E3D-4B14-9782-E2AE3DA60D96}" type="slidenum">
              <a:rPr lang="en-US" smtClean="0"/>
              <a:pPr/>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75D48070-6A81-47D0-9810-1540B9FEFF61}" type="datetime1">
              <a:rPr lang="en-US" smtClean="0"/>
              <a:pPr/>
              <a:t>7/30/2012</a:t>
            </a:fld>
            <a:endParaRPr lang="en-US"/>
          </a:p>
        </p:txBody>
      </p:sp>
    </p:spTree>
  </p:cSld>
  <p:clrMap bg1="lt1" tx1="dk1" bg2="lt2" tx2="dk2" accent1="accent1" accent2="accent2" accent3="accent3" accent4="accent4" accent5="accent5" accent6="accent6" hlink="hlink" folHlink="folHlink"/>
  <p:sldLayoutIdLst>
    <p:sldLayoutId id="2147484174" r:id="rId1"/>
    <p:sldLayoutId id="2147484175" r:id="rId2"/>
    <p:sldLayoutId id="2147484176" r:id="rId3"/>
    <p:sldLayoutId id="2147484177" r:id="rId4"/>
    <p:sldLayoutId id="2147484178" r:id="rId5"/>
    <p:sldLayoutId id="2147484179" r:id="rId6"/>
    <p:sldLayoutId id="2147484180" r:id="rId7"/>
    <p:sldLayoutId id="2147484181" r:id="rId8"/>
    <p:sldLayoutId id="2147484182" r:id="rId9"/>
    <p:sldLayoutId id="2147484183" r:id="rId10"/>
    <p:sldLayoutId id="2147484184" r:id="rId11"/>
  </p:sldLayoutIdLst>
  <p:hf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4.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495801"/>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normAutofit fontScale="90000"/>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God &amp; Caesar:</a:t>
            </a:r>
            <a:br>
              <a:rPr lang="en-US" dirty="0" smtClean="0">
                <a:solidFill>
                  <a:schemeClr val="accent6">
                    <a:lumMod val="75000"/>
                  </a:schemeClr>
                </a:solidFill>
              </a:rPr>
            </a:br>
            <a:r>
              <a:rPr lang="en-US" dirty="0" smtClean="0">
                <a:solidFill>
                  <a:schemeClr val="accent6">
                    <a:lumMod val="75000"/>
                  </a:schemeClr>
                </a:solidFill>
              </a:rPr>
              <a:t>The ancient modern clash</a:t>
            </a:r>
            <a:endParaRPr lang="en-US" dirty="0">
              <a:solidFill>
                <a:schemeClr val="accent6">
                  <a:lumMod val="75000"/>
                </a:schemeClr>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152400"/>
            <a:ext cx="2468048" cy="3628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713016" cy="3628030"/>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Welcome!</a:t>
            </a:r>
            <a:endParaRPr lang="en-US" sz="6000" dirty="0"/>
          </a:p>
        </p:txBody>
      </p:sp>
      <p:pic>
        <p:nvPicPr>
          <p:cNvPr id="13" name="Picture 8" descr="C:\Users\Jim\AppData\Local\Microsoft\Windows\Temporary Internet Files\Content.IE5\JN1SUK73\MC90038921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554695">
            <a:off x="982258" y="1721661"/>
            <a:ext cx="2428079" cy="1843331"/>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10"/>
          <p:cNvSpPr txBox="1">
            <a:spLocks/>
          </p:cNvSpPr>
          <p:nvPr/>
        </p:nvSpPr>
        <p:spPr>
          <a:xfrm>
            <a:off x="2971800" y="5303838"/>
            <a:ext cx="5522232" cy="639762"/>
          </a:xfrm>
          <a:prstGeom prst="rect">
            <a:avLst/>
          </a:prstGeom>
        </p:spPr>
        <p:txBody>
          <a:bodyPr vert="horz" lIns="91440" tIns="45720" rIns="91440" bIns="45720" rtlCol="0" anchor="t" anchorCtr="0">
            <a:normAutofit/>
          </a:bodyPr>
          <a:lstStyle>
            <a:lvl1pPr marL="0" indent="0" algn="ctr" defTabSz="914400" rtl="0" eaLnBrk="1" latinLnBrk="0" hangingPunct="1">
              <a:spcBef>
                <a:spcPct val="20000"/>
              </a:spcBef>
              <a:buClr>
                <a:schemeClr val="accent1"/>
              </a:buClr>
              <a:buFont typeface="Arial" pitchFamily="34" charset="0"/>
              <a:buNone/>
              <a:defRPr sz="2000" b="1" kern="1200">
                <a:solidFill>
                  <a:schemeClr val="tx2"/>
                </a:solidFill>
                <a:latin typeface="+mn-lt"/>
                <a:ea typeface="+mn-ea"/>
                <a:cs typeface="+mn-cs"/>
              </a:defRPr>
            </a:lvl1pPr>
            <a:lvl2pPr marL="457200" indent="0" algn="l" defTabSz="914400" rtl="0" eaLnBrk="1" latinLnBrk="0" hangingPunct="1">
              <a:spcBef>
                <a:spcPct val="20000"/>
              </a:spcBef>
              <a:buClr>
                <a:schemeClr val="accent2"/>
              </a:buClr>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Clr>
                <a:schemeClr val="accent3"/>
              </a:buClr>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Clr>
                <a:schemeClr val="accent4"/>
              </a:buClr>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Clr>
                <a:schemeClr val="accent5"/>
              </a:buClr>
              <a:buFont typeface="Arial" pitchFamily="34" charset="0"/>
              <a:buNone/>
              <a:defRPr sz="1600" b="1" kern="1200" baseline="0">
                <a:solidFill>
                  <a:schemeClr val="tx1"/>
                </a:solidFill>
                <a:latin typeface="+mn-lt"/>
                <a:ea typeface="+mn-ea"/>
                <a:cs typeface="+mn-cs"/>
              </a:defRPr>
            </a:lvl5pPr>
            <a:lvl6pPr marL="2286000" indent="0" algn="l" defTabSz="914400" rtl="0" eaLnBrk="1" latinLnBrk="0" hangingPunct="1">
              <a:spcBef>
                <a:spcPct val="20000"/>
              </a:spcBef>
              <a:buClr>
                <a:schemeClr val="accent1"/>
              </a:buClr>
              <a:buFont typeface="Arial" pitchFamily="34" charset="0"/>
              <a:buNone/>
              <a:defRPr sz="1600" b="1" kern="1200" baseline="0">
                <a:solidFill>
                  <a:schemeClr val="tx1"/>
                </a:solidFill>
                <a:latin typeface="+mn-lt"/>
                <a:ea typeface="+mn-ea"/>
                <a:cs typeface="+mn-cs"/>
              </a:defRPr>
            </a:lvl6pPr>
            <a:lvl7pPr marL="2743200" indent="0" algn="l" defTabSz="914400" rtl="0" eaLnBrk="1" latinLnBrk="0" hangingPunct="1">
              <a:spcBef>
                <a:spcPct val="20000"/>
              </a:spcBef>
              <a:buClr>
                <a:schemeClr val="accent2"/>
              </a:buClr>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Clr>
                <a:schemeClr val="accent3"/>
              </a:buClr>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Clr>
                <a:schemeClr val="accent4"/>
              </a:buClr>
              <a:buFont typeface="Arial" pitchFamily="34" charset="0"/>
              <a:buNone/>
              <a:defRPr sz="1600" b="1" kern="1200">
                <a:solidFill>
                  <a:schemeClr val="tx1"/>
                </a:solidFill>
                <a:latin typeface="+mn-lt"/>
                <a:ea typeface="+mn-ea"/>
                <a:cs typeface="+mn-cs"/>
              </a:defRPr>
            </a:lvl9pPr>
          </a:lstStyle>
          <a:p>
            <a:r>
              <a:rPr lang="en-US" sz="2800" dirty="0" smtClean="0"/>
              <a:t>GodandCaesar@gmail.com </a:t>
            </a:r>
            <a:endParaRPr lang="en-US" sz="2800" dirty="0"/>
          </a:p>
        </p:txBody>
      </p:sp>
      <p:pic>
        <p:nvPicPr>
          <p:cNvPr id="8" name="Picture 2" descr="C:\Users\Jim\AppData\Local\Microsoft\Windows\Temporary Internet Files\Content.IE5\XM4805OF\MC900441456[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200" y="28956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135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noAutofit/>
          </a:bodyPr>
          <a:lstStyle/>
          <a:p>
            <a:pPr algn="l"/>
            <a:r>
              <a:rPr lang="en-US" sz="5000" dirty="0" smtClean="0"/>
              <a:t>Follow-up on Last Week</a:t>
            </a:r>
            <a:endParaRPr lang="en-US" sz="5000" dirty="0"/>
          </a:p>
        </p:txBody>
      </p:sp>
      <p:sp>
        <p:nvSpPr>
          <p:cNvPr id="7" name="Content Placeholder 2"/>
          <p:cNvSpPr>
            <a:spLocks noGrp="1"/>
          </p:cNvSpPr>
          <p:nvPr>
            <p:ph sz="half" idx="2"/>
          </p:nvPr>
        </p:nvSpPr>
        <p:spPr>
          <a:xfrm>
            <a:off x="381000" y="1524000"/>
            <a:ext cx="7467600" cy="4590288"/>
          </a:xfrm>
        </p:spPr>
        <p:txBody>
          <a:bodyPr>
            <a:normAutofit lnSpcReduction="10000"/>
          </a:bodyPr>
          <a:lstStyle/>
          <a:p>
            <a:pPr lvl="0"/>
            <a:r>
              <a:rPr lang="en-US" dirty="0"/>
              <a:t>If prayer was returned to public schools, what prayers should be said in large portions of Dearborn, Michigan which are Muslim-majority? What should Christian students do who attend these schools? </a:t>
            </a:r>
          </a:p>
          <a:p>
            <a:r>
              <a:rPr lang="en-US" dirty="0"/>
              <a:t>What about in Alabama, which is dominantly evangelical Christian, what should Jewish students do?</a:t>
            </a:r>
          </a:p>
          <a:p>
            <a:r>
              <a:rPr lang="en-US" dirty="0"/>
              <a:t>Should the dominant religion of a community determine what kind of prayers are said in public schools?</a:t>
            </a:r>
          </a:p>
          <a:p>
            <a:pPr marL="114300" indent="0">
              <a:buNone/>
            </a:pPr>
            <a:endParaRPr lang="en-US" dirty="0"/>
          </a:p>
        </p:txBody>
      </p:sp>
    </p:spTree>
    <p:extLst>
      <p:ext uri="{BB962C8B-B14F-4D97-AF65-F5344CB8AC3E}">
        <p14:creationId xmlns:p14="http://schemas.microsoft.com/office/powerpoint/2010/main" val="1284396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chorCtr="0">
            <a:noAutofit/>
          </a:bodyPr>
          <a:lstStyle/>
          <a:p>
            <a:pPr algn="l"/>
            <a:r>
              <a:rPr lang="en-US" sz="5000" dirty="0" smtClean="0"/>
              <a:t>Follow-up on Last Week</a:t>
            </a:r>
            <a:endParaRPr lang="en-US" sz="5000" dirty="0"/>
          </a:p>
        </p:txBody>
      </p:sp>
      <p:sp>
        <p:nvSpPr>
          <p:cNvPr id="7" name="Content Placeholder 2"/>
          <p:cNvSpPr>
            <a:spLocks noGrp="1"/>
          </p:cNvSpPr>
          <p:nvPr>
            <p:ph sz="half" idx="2"/>
          </p:nvPr>
        </p:nvSpPr>
        <p:spPr>
          <a:xfrm>
            <a:off x="381000" y="1524000"/>
            <a:ext cx="7467600" cy="4590288"/>
          </a:xfrm>
        </p:spPr>
        <p:txBody>
          <a:bodyPr>
            <a:normAutofit/>
          </a:bodyPr>
          <a:lstStyle/>
          <a:p>
            <a:pPr lvl="0"/>
            <a:r>
              <a:rPr lang="en-US" dirty="0"/>
              <a:t>If tax deductions are allowed for interest paid on funds borrowed (mortgages, business, etc.), should special tax allowances be made in order to avoid double taxation for “Islamic finance” which outlaws interest? </a:t>
            </a:r>
          </a:p>
          <a:p>
            <a:r>
              <a:rPr lang="en-US" dirty="0"/>
              <a:t>If not, how does one justify other laws that remove double-taxation? Is this religious discrimination?</a:t>
            </a:r>
          </a:p>
          <a:p>
            <a:pPr marL="114300" indent="0">
              <a:buNone/>
            </a:pPr>
            <a:endParaRPr lang="en-US" dirty="0"/>
          </a:p>
        </p:txBody>
      </p:sp>
    </p:spTree>
    <p:extLst>
      <p:ext uri="{BB962C8B-B14F-4D97-AF65-F5344CB8AC3E}">
        <p14:creationId xmlns:p14="http://schemas.microsoft.com/office/powerpoint/2010/main" val="2974841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r>
              <a:rPr lang="en-US" b="1" dirty="0" smtClean="0"/>
              <a:t>Separation of Church and State </a:t>
            </a:r>
            <a:r>
              <a:rPr lang="en-US" dirty="0" smtClean="0"/>
              <a:t>– The United States</a:t>
            </a:r>
          </a:p>
          <a:p>
            <a:pPr lvl="1"/>
            <a:r>
              <a:rPr lang="en-US" dirty="0"/>
              <a:t>First Amendment of the U.S. Constitution</a:t>
            </a:r>
          </a:p>
          <a:p>
            <a:pPr lvl="2"/>
            <a:r>
              <a:rPr lang="en-US" i="1" dirty="0"/>
              <a:t>Congress shall make no law respecting an establishment of religion, or prohibiting the free exercise thereof; or abridging the freedom of speech, or of the press; or the right of the people peaceably to assemble, and to petition the Government for a redress of grievances.</a:t>
            </a:r>
            <a:endParaRPr lang="en-US" dirty="0"/>
          </a:p>
          <a:p>
            <a:pPr lvl="1"/>
            <a:r>
              <a:rPr lang="en-US" dirty="0"/>
              <a:t>Six core principles</a:t>
            </a:r>
          </a:p>
          <a:p>
            <a:pPr lvl="2"/>
            <a:r>
              <a:rPr lang="en-US" dirty="0"/>
              <a:t>Liberty of conscience</a:t>
            </a:r>
          </a:p>
          <a:p>
            <a:pPr lvl="2"/>
            <a:r>
              <a:rPr lang="en-US" dirty="0"/>
              <a:t>Free exercise of religion</a:t>
            </a:r>
          </a:p>
          <a:p>
            <a:pPr lvl="2"/>
            <a:r>
              <a:rPr lang="en-US" dirty="0"/>
              <a:t>Religious pluralism</a:t>
            </a:r>
          </a:p>
          <a:p>
            <a:pPr lvl="2"/>
            <a:r>
              <a:rPr lang="en-US" dirty="0"/>
              <a:t>Religious equality</a:t>
            </a:r>
          </a:p>
          <a:p>
            <a:pPr lvl="2"/>
            <a:r>
              <a:rPr lang="en-US" dirty="0"/>
              <a:t>Separation of church and state</a:t>
            </a:r>
          </a:p>
          <a:p>
            <a:pPr lvl="2"/>
            <a:r>
              <a:rPr lang="en-US" dirty="0"/>
              <a:t>Disestablishment of religion</a:t>
            </a:r>
          </a:p>
          <a:p>
            <a:endParaRPr lang="en-US" b="1" dirty="0" smtClean="0"/>
          </a:p>
        </p:txBody>
      </p:sp>
    </p:spTree>
    <p:extLst>
      <p:ext uri="{BB962C8B-B14F-4D97-AF65-F5344CB8AC3E}">
        <p14:creationId xmlns:p14="http://schemas.microsoft.com/office/powerpoint/2010/main" val="1074049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500"/>
                                        <p:tgtEl>
                                          <p:spTgt spid="6">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Effect transition="in" filter="fade">
                                      <p:cBhvr>
                                        <p:cTn id="18" dur="500"/>
                                        <p:tgtEl>
                                          <p:spTgt spid="6">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animEffect transition="in" filter="fade">
                                      <p:cBhvr>
                                        <p:cTn id="21" dur="500"/>
                                        <p:tgtEl>
                                          <p:spTgt spid="6">
                                            <p:txEl>
                                              <p:pRg st="5" end="5"/>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animEffect transition="in" filter="fade">
                                      <p:cBhvr>
                                        <p:cTn id="24" dur="500"/>
                                        <p:tgtEl>
                                          <p:spTgt spid="6">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6">
                                            <p:txEl>
                                              <p:pRg st="7" end="7"/>
                                            </p:txEl>
                                          </p:spTgt>
                                        </p:tgtEl>
                                        <p:attrNameLst>
                                          <p:attrName>style.visibility</p:attrName>
                                        </p:attrNameLst>
                                      </p:cBhvr>
                                      <p:to>
                                        <p:strVal val="visible"/>
                                      </p:to>
                                    </p:set>
                                    <p:animEffect transition="in" filter="fade">
                                      <p:cBhvr>
                                        <p:cTn id="27" dur="500"/>
                                        <p:tgtEl>
                                          <p:spTgt spid="6">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6">
                                            <p:txEl>
                                              <p:pRg st="8" end="8"/>
                                            </p:txEl>
                                          </p:spTgt>
                                        </p:tgtEl>
                                        <p:attrNameLst>
                                          <p:attrName>style.visibility</p:attrName>
                                        </p:attrNameLst>
                                      </p:cBhvr>
                                      <p:to>
                                        <p:strVal val="visible"/>
                                      </p:to>
                                    </p:set>
                                    <p:animEffect transition="in" filter="fade">
                                      <p:cBhvr>
                                        <p:cTn id="30" dur="500"/>
                                        <p:tgtEl>
                                          <p:spTgt spid="6">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6">
                                            <p:txEl>
                                              <p:pRg st="9" end="9"/>
                                            </p:txEl>
                                          </p:spTgt>
                                        </p:tgtEl>
                                        <p:attrNameLst>
                                          <p:attrName>style.visibility</p:attrName>
                                        </p:attrNameLst>
                                      </p:cBhvr>
                                      <p:to>
                                        <p:strVal val="visible"/>
                                      </p:to>
                                    </p:set>
                                    <p:animEffect transition="in" filter="fade">
                                      <p:cBhvr>
                                        <p:cTn id="33" dur="5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r>
              <a:rPr lang="en-US" b="1" dirty="0" smtClean="0"/>
              <a:t>Separation of Church and State </a:t>
            </a:r>
            <a:r>
              <a:rPr lang="en-US" dirty="0" smtClean="0"/>
              <a:t>– The United States</a:t>
            </a:r>
          </a:p>
          <a:p>
            <a:pPr lvl="1"/>
            <a:r>
              <a:rPr lang="en-US" dirty="0"/>
              <a:t>“Wall of separation”</a:t>
            </a:r>
          </a:p>
          <a:p>
            <a:pPr lvl="2"/>
            <a:r>
              <a:rPr lang="en-US" dirty="0"/>
              <a:t>John Locke, </a:t>
            </a:r>
            <a:r>
              <a:rPr lang="en-US" dirty="0" smtClean="0"/>
              <a:t>Richard Hooker, Roger </a:t>
            </a:r>
            <a:r>
              <a:rPr lang="en-US" dirty="0"/>
              <a:t>Williams, Thomas Jefferson</a:t>
            </a:r>
          </a:p>
          <a:p>
            <a:pPr lvl="2"/>
            <a:r>
              <a:rPr lang="en-US" dirty="0"/>
              <a:t>Danbury Baptists (1802) </a:t>
            </a:r>
          </a:p>
          <a:p>
            <a:pPr lvl="2"/>
            <a:r>
              <a:rPr lang="en-US" i="1" dirty="0"/>
              <a:t>Everson v. Board of Education </a:t>
            </a:r>
            <a:r>
              <a:rPr lang="en-US" dirty="0"/>
              <a:t>(1947)</a:t>
            </a:r>
          </a:p>
          <a:p>
            <a:pPr lvl="3"/>
            <a:r>
              <a:rPr lang="en-US" dirty="0"/>
              <a:t>Formally incorporated the First Amendment disestablishment clause into the Fourteenth Amendment due process clause and applied it to the states.</a:t>
            </a:r>
          </a:p>
          <a:p>
            <a:pPr lvl="3"/>
            <a:r>
              <a:rPr lang="en-US" dirty="0"/>
              <a:t>Justice Hugo Black writing for the court: </a:t>
            </a:r>
            <a:r>
              <a:rPr lang="en-US" i="1" dirty="0"/>
              <a:t>“Neither a state nor the Federal Government can, openly or secretly, participate in the affairs of any religious organization or groups, or vice versa. </a:t>
            </a:r>
            <a:r>
              <a:rPr lang="en-US" b="1" i="1" dirty="0"/>
              <a:t>In the words of Jefferson, the clause against establishment of religion by law was intended to erect ‘a wall of separation between church and state.’ . . . That wall must be kept high and impregnable. We could not approve the slightest breach.</a:t>
            </a:r>
            <a:r>
              <a:rPr lang="en-US" i="1" dirty="0"/>
              <a:t>”</a:t>
            </a:r>
            <a:endParaRPr lang="en-US" dirty="0"/>
          </a:p>
          <a:p>
            <a:endParaRPr lang="en-US" b="1" dirty="0" smtClean="0"/>
          </a:p>
        </p:txBody>
      </p:sp>
    </p:spTree>
    <p:extLst>
      <p:ext uri="{BB962C8B-B14F-4D97-AF65-F5344CB8AC3E}">
        <p14:creationId xmlns:p14="http://schemas.microsoft.com/office/powerpoint/2010/main" val="2850490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5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6">
                                            <p:txEl>
                                              <p:pRg st="5" end="5"/>
                                            </p:txEl>
                                          </p:spTgt>
                                        </p:tgtEl>
                                        <p:attrNameLst>
                                          <p:attrName>style.visibility</p:attrName>
                                        </p:attrNameLst>
                                      </p:cBhvr>
                                      <p:to>
                                        <p:strVal val="visible"/>
                                      </p:to>
                                    </p:set>
                                    <p:animEffect transition="in" filter="fade">
                                      <p:cBhvr>
                                        <p:cTn id="20" dur="500"/>
                                        <p:tgtEl>
                                          <p:spTgt spid="6">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a:xfrm>
            <a:off x="457200" y="1600200"/>
            <a:ext cx="7620000" cy="4876800"/>
          </a:xfrm>
        </p:spPr>
        <p:txBody>
          <a:bodyPr>
            <a:normAutofit fontScale="92500" lnSpcReduction="10000"/>
          </a:bodyPr>
          <a:lstStyle/>
          <a:p>
            <a:r>
              <a:rPr lang="en-US" b="1" dirty="0" smtClean="0"/>
              <a:t>Official State Church </a:t>
            </a:r>
            <a:r>
              <a:rPr lang="en-US" dirty="0" smtClean="0"/>
              <a:t>– United Kingdom</a:t>
            </a:r>
          </a:p>
          <a:p>
            <a:pPr lvl="1"/>
            <a:r>
              <a:rPr lang="en-US" dirty="0" smtClean="0"/>
              <a:t>Henry </a:t>
            </a:r>
            <a:r>
              <a:rPr lang="en-US" dirty="0"/>
              <a:t>VIII separated the Church of England from the Roman Catholic Church in 1534 by the Act of Supremacy; made the monarch the “Supreme Head” of the Church of England</a:t>
            </a:r>
          </a:p>
          <a:p>
            <a:pPr lvl="1"/>
            <a:r>
              <a:rPr lang="en-US" dirty="0"/>
              <a:t>Henry’s Act of Supremacy was repealed by his Catholic daughter, Mary 1, in 1554</a:t>
            </a:r>
          </a:p>
          <a:p>
            <a:pPr lvl="1"/>
            <a:r>
              <a:rPr lang="en-US" dirty="0"/>
              <a:t>A revised Act of Supremacy was reinstated by Elizabeth 1 in 1558 when she ascended to the throne</a:t>
            </a:r>
          </a:p>
          <a:p>
            <a:pPr lvl="1"/>
            <a:r>
              <a:rPr lang="en-US" dirty="0"/>
              <a:t>Monarch is “Supreme Governor” of the church; cannot be or marry a Catholic</a:t>
            </a:r>
          </a:p>
          <a:p>
            <a:pPr lvl="1"/>
            <a:r>
              <a:rPr lang="en-US" dirty="0"/>
              <a:t>Required an “Oath of Supremacy” of anyone taking public office or church office</a:t>
            </a:r>
          </a:p>
          <a:p>
            <a:pPr lvl="1"/>
            <a:r>
              <a:rPr lang="en-US" dirty="0"/>
              <a:t>Official Church of England appointments are Crown appointments</a:t>
            </a:r>
          </a:p>
          <a:p>
            <a:pPr lvl="1"/>
            <a:r>
              <a:rPr lang="en-US" dirty="0"/>
              <a:t>High church officials have seats in the House of Lords</a:t>
            </a:r>
          </a:p>
          <a:p>
            <a:pPr lvl="1"/>
            <a:r>
              <a:rPr lang="en-US" dirty="0"/>
              <a:t>England has no written constitution; there is no constitutional principle of freedom of religion, although in practice, this is the </a:t>
            </a:r>
            <a:r>
              <a:rPr lang="en-US" dirty="0" smtClean="0"/>
              <a:t>case</a:t>
            </a:r>
            <a:endParaRPr lang="en-US" b="1" dirty="0" smtClean="0"/>
          </a:p>
        </p:txBody>
      </p:sp>
    </p:spTree>
    <p:extLst>
      <p:ext uri="{BB962C8B-B14F-4D97-AF65-F5344CB8AC3E}">
        <p14:creationId xmlns:p14="http://schemas.microsoft.com/office/powerpoint/2010/main" val="1302530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a:xfrm>
            <a:off x="457200" y="1600200"/>
            <a:ext cx="7620000" cy="4876800"/>
          </a:xfrm>
        </p:spPr>
        <p:txBody>
          <a:bodyPr>
            <a:normAutofit/>
          </a:bodyPr>
          <a:lstStyle/>
          <a:p>
            <a:r>
              <a:rPr lang="en-US" b="1" dirty="0" smtClean="0"/>
              <a:t>Official State Church </a:t>
            </a:r>
            <a:r>
              <a:rPr lang="en-US" dirty="0" smtClean="0"/>
              <a:t>– Germany</a:t>
            </a:r>
          </a:p>
          <a:p>
            <a:pPr lvl="1"/>
            <a:r>
              <a:rPr lang="en-US" dirty="0"/>
              <a:t>Freedom of religion is guaranteed in the German constitution (German Basic Law</a:t>
            </a:r>
            <a:r>
              <a:rPr lang="en-US" dirty="0" smtClean="0"/>
              <a:t>): Article 4 – Freedom of Faith and Conscience</a:t>
            </a:r>
            <a:endParaRPr lang="en-US" dirty="0"/>
          </a:p>
          <a:p>
            <a:pPr lvl="1"/>
            <a:r>
              <a:rPr lang="en-US" dirty="0" smtClean="0"/>
              <a:t>According </a:t>
            </a:r>
            <a:r>
              <a:rPr lang="en-US" dirty="0"/>
              <a:t>to the German constitution, religious instruction may be taught in state-run schools </a:t>
            </a:r>
            <a:r>
              <a:rPr lang="en-US" dirty="0" smtClean="0"/>
              <a:t>: Article 7, Section 3</a:t>
            </a:r>
            <a:endParaRPr lang="en-US" dirty="0"/>
          </a:p>
          <a:p>
            <a:pPr lvl="1"/>
            <a:r>
              <a:rPr lang="en-US" dirty="0" smtClean="0"/>
              <a:t>Article </a:t>
            </a:r>
            <a:r>
              <a:rPr lang="en-US" dirty="0"/>
              <a:t>140 of the German constitution affirms the rights of religious groups and denominations, including </a:t>
            </a:r>
            <a:r>
              <a:rPr lang="en-US" i="1" dirty="0"/>
              <a:t>Sunday and holidays </a:t>
            </a:r>
            <a:r>
              <a:rPr lang="en-US" i="1" dirty="0" err="1"/>
              <a:t>recognised</a:t>
            </a:r>
            <a:r>
              <a:rPr lang="en-US" i="1" dirty="0"/>
              <a:t> by the state shall remain protected by law as days of rest from work and of spiritual improvement</a:t>
            </a:r>
            <a:endParaRPr lang="en-US" dirty="0"/>
          </a:p>
          <a:p>
            <a:pPr lvl="1"/>
            <a:r>
              <a:rPr lang="en-US" dirty="0"/>
              <a:t>Under the constitution, religious societies have the right to levy an 8-9% tax on its </a:t>
            </a:r>
            <a:r>
              <a:rPr lang="en-US" u="sng" dirty="0"/>
              <a:t>members</a:t>
            </a:r>
            <a:r>
              <a:rPr lang="en-US" dirty="0"/>
              <a:t> through the state income tax revenue collection process.  70% of church revenues in Germany come via the state collections process.</a:t>
            </a:r>
          </a:p>
          <a:p>
            <a:pPr lvl="1"/>
            <a:endParaRPr lang="en-US" dirty="0" smtClean="0"/>
          </a:p>
        </p:txBody>
      </p:sp>
    </p:spTree>
    <p:extLst>
      <p:ext uri="{BB962C8B-B14F-4D97-AF65-F5344CB8AC3E}">
        <p14:creationId xmlns:p14="http://schemas.microsoft.com/office/powerpoint/2010/main" val="2290440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a:xfrm>
            <a:off x="457200" y="1600200"/>
            <a:ext cx="7620000" cy="4876800"/>
          </a:xfrm>
        </p:spPr>
        <p:txBody>
          <a:bodyPr>
            <a:normAutofit fontScale="92500" lnSpcReduction="10000"/>
          </a:bodyPr>
          <a:lstStyle/>
          <a:p>
            <a:r>
              <a:rPr lang="en-US" b="1" dirty="0" smtClean="0"/>
              <a:t>Official State Church </a:t>
            </a:r>
            <a:r>
              <a:rPr lang="en-US" dirty="0" smtClean="0"/>
              <a:t>– Norway</a:t>
            </a:r>
          </a:p>
          <a:p>
            <a:pPr lvl="1"/>
            <a:r>
              <a:rPr lang="en-US" dirty="0"/>
              <a:t>According to the Constitution of the Kingdom of Norway, the church has an official state church – the Evangelical-Lutheran Church – while still guaranteeing the free exercise of religion. The King is the head of state and the church. He must profess the state religion.</a:t>
            </a:r>
          </a:p>
          <a:p>
            <a:pPr lvl="1"/>
            <a:r>
              <a:rPr lang="en-US" i="1" dirty="0"/>
              <a:t>Article 2 - </a:t>
            </a:r>
            <a:r>
              <a:rPr lang="en-US" i="1" dirty="0" smtClean="0"/>
              <a:t>All </a:t>
            </a:r>
            <a:r>
              <a:rPr lang="en-US" i="1" dirty="0"/>
              <a:t>inhabitants of the Realm shall have the right to free exercise of their </a:t>
            </a:r>
            <a:r>
              <a:rPr lang="en-US" i="1" dirty="0" err="1"/>
              <a:t>religion.The</a:t>
            </a:r>
            <a:r>
              <a:rPr lang="en-US" i="1" dirty="0"/>
              <a:t> Evangelical-Lutheran religion shall remain the official religion of the State. The inhabitants professing it are bound to bring up their children in the same.</a:t>
            </a:r>
            <a:endParaRPr lang="en-US" dirty="0"/>
          </a:p>
          <a:p>
            <a:pPr lvl="1"/>
            <a:r>
              <a:rPr lang="en-US" i="1" dirty="0"/>
              <a:t>Article 4 - </a:t>
            </a:r>
            <a:r>
              <a:rPr lang="en-US" i="1" dirty="0" smtClean="0"/>
              <a:t>The </a:t>
            </a:r>
            <a:r>
              <a:rPr lang="en-US" i="1" dirty="0"/>
              <a:t>King shall at all times profess the Evangelical-Lutheran religion, and uphold and protect the same.</a:t>
            </a:r>
            <a:endParaRPr lang="en-US" dirty="0"/>
          </a:p>
          <a:p>
            <a:pPr lvl="1"/>
            <a:r>
              <a:rPr lang="en-US" i="1" dirty="0"/>
              <a:t>Article 12 - </a:t>
            </a:r>
            <a:r>
              <a:rPr lang="en-US" i="1" dirty="0" smtClean="0"/>
              <a:t>The </a:t>
            </a:r>
            <a:r>
              <a:rPr lang="en-US" i="1" dirty="0"/>
              <a:t>King himself chooses a Council from among Norwegian citizens who are entitled to vote. This Council shall consist of a Prime Minister and at least seven other Members. More than half the number of the Members of the Council of State shall profess the official religion of the State.</a:t>
            </a:r>
            <a:endParaRPr lang="en-US" dirty="0"/>
          </a:p>
          <a:p>
            <a:pPr lvl="1"/>
            <a:endParaRPr lang="en-US" dirty="0" smtClean="0"/>
          </a:p>
        </p:txBody>
      </p:sp>
    </p:spTree>
    <p:extLst>
      <p:ext uri="{BB962C8B-B14F-4D97-AF65-F5344CB8AC3E}">
        <p14:creationId xmlns:p14="http://schemas.microsoft.com/office/powerpoint/2010/main" val="4105487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a:xfrm>
            <a:off x="457200" y="1600200"/>
            <a:ext cx="7620000" cy="4876800"/>
          </a:xfrm>
        </p:spPr>
        <p:txBody>
          <a:bodyPr>
            <a:normAutofit/>
          </a:bodyPr>
          <a:lstStyle/>
          <a:p>
            <a:r>
              <a:rPr lang="en-US" b="1" dirty="0" smtClean="0"/>
              <a:t>Official State Church </a:t>
            </a:r>
            <a:r>
              <a:rPr lang="en-US" dirty="0" smtClean="0"/>
              <a:t>– Other Countries and varieties</a:t>
            </a:r>
          </a:p>
          <a:p>
            <a:pPr lvl="1"/>
            <a:r>
              <a:rPr lang="en-US" b="1" dirty="0"/>
              <a:t>Denmark – </a:t>
            </a:r>
            <a:r>
              <a:rPr lang="en-US" dirty="0"/>
              <a:t>Evangelical-Luther Church is the official state church; the King is required to be a member; church tax of 1.5%; government contributes an additional 13% to support the state church.</a:t>
            </a:r>
          </a:p>
          <a:p>
            <a:pPr lvl="1"/>
            <a:r>
              <a:rPr lang="en-US" b="1" dirty="0"/>
              <a:t>Switzerland – </a:t>
            </a:r>
            <a:r>
              <a:rPr lang="en-US" dirty="0"/>
              <a:t>There is no official state church; however each of the 26 cantons (states) supports at least one of the three official denominations (Catholic, Old Catholic, Evangelical Reformed) with funds collected through taxation.</a:t>
            </a:r>
          </a:p>
          <a:p>
            <a:endParaRPr lang="en-US" dirty="0" smtClean="0"/>
          </a:p>
        </p:txBody>
      </p:sp>
    </p:spTree>
    <p:extLst>
      <p:ext uri="{BB962C8B-B14F-4D97-AF65-F5344CB8AC3E}">
        <p14:creationId xmlns:p14="http://schemas.microsoft.com/office/powerpoint/2010/main" val="4055506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a:spcBef>
                <a:spcPts val="0"/>
              </a:spcBef>
              <a:spcAft>
                <a:spcPts val="1200"/>
              </a:spcAft>
            </a:pPr>
            <a:r>
              <a:rPr lang="en-US" sz="2400" b="1" i="1" dirty="0"/>
              <a:t>Laïcité </a:t>
            </a:r>
            <a:r>
              <a:rPr lang="en-US" sz="2400" dirty="0"/>
              <a:t>– France</a:t>
            </a:r>
          </a:p>
          <a:p>
            <a:pPr lvl="1">
              <a:spcBef>
                <a:spcPts val="0"/>
              </a:spcBef>
              <a:spcAft>
                <a:spcPts val="1200"/>
              </a:spcAft>
            </a:pPr>
            <a:r>
              <a:rPr lang="en-US" sz="2400" i="1" dirty="0"/>
              <a:t>Le France </a:t>
            </a:r>
            <a:r>
              <a:rPr lang="en-US" sz="2400" i="1" dirty="0" err="1"/>
              <a:t>est</a:t>
            </a:r>
            <a:r>
              <a:rPr lang="en-US" sz="2400" i="1" dirty="0"/>
              <a:t> </a:t>
            </a:r>
            <a:r>
              <a:rPr lang="en-US" sz="2400" i="1" dirty="0" err="1"/>
              <a:t>une</a:t>
            </a:r>
            <a:r>
              <a:rPr lang="en-US" sz="2400" i="1" dirty="0"/>
              <a:t> </a:t>
            </a:r>
            <a:r>
              <a:rPr lang="en-US" sz="2400" i="1" dirty="0" err="1"/>
              <a:t>République</a:t>
            </a:r>
            <a:r>
              <a:rPr lang="en-US" sz="2400" i="1" dirty="0"/>
              <a:t> indivisible, laïque, </a:t>
            </a:r>
            <a:r>
              <a:rPr lang="en-US" sz="2400" i="1" dirty="0" err="1"/>
              <a:t>démocratique</a:t>
            </a:r>
            <a:r>
              <a:rPr lang="en-US" sz="2400" i="1" dirty="0"/>
              <a:t>, et </a:t>
            </a:r>
            <a:r>
              <a:rPr lang="en-US" sz="2400" i="1" dirty="0" err="1" smtClean="0"/>
              <a:t>sociale</a:t>
            </a:r>
            <a:endParaRPr lang="en-US" sz="2400" i="1" dirty="0" smtClean="0"/>
          </a:p>
          <a:p>
            <a:pPr lvl="1">
              <a:spcBef>
                <a:spcPts val="0"/>
              </a:spcBef>
              <a:spcAft>
                <a:spcPts val="1200"/>
              </a:spcAft>
            </a:pPr>
            <a:r>
              <a:rPr lang="en-US" sz="2400" dirty="0" smtClean="0"/>
              <a:t>“</a:t>
            </a:r>
            <a:r>
              <a:rPr lang="en-US" sz="2400" dirty="0"/>
              <a:t>France is an indivisible, secular, democratic, and social </a:t>
            </a:r>
            <a:r>
              <a:rPr lang="en-US" sz="2400" dirty="0" smtClean="0"/>
              <a:t>Republic”</a:t>
            </a:r>
            <a:endParaRPr lang="en-US" sz="2800" dirty="0"/>
          </a:p>
          <a:p>
            <a:r>
              <a:rPr lang="en-US" sz="2400" dirty="0" smtClean="0"/>
              <a:t>How did France get to this point and what does it mean?</a:t>
            </a:r>
          </a:p>
        </p:txBody>
      </p:sp>
    </p:spTree>
    <p:extLst>
      <p:ext uri="{BB962C8B-B14F-4D97-AF65-F5344CB8AC3E}">
        <p14:creationId xmlns:p14="http://schemas.microsoft.com/office/powerpoint/2010/main" val="3621280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2" end="2"/>
                                            </p:txEl>
                                          </p:spTgt>
                                        </p:tgtEl>
                                        <p:attrNameLst>
                                          <p:attrName>style.visibility</p:attrName>
                                        </p:attrNameLst>
                                      </p:cBhvr>
                                      <p:to>
                                        <p:strVal val="visible"/>
                                      </p:to>
                                    </p:set>
                                    <p:animEffect transition="in" filter="fade">
                                      <p:cBhvr>
                                        <p:cTn id="10" dur="500"/>
                                        <p:tgtEl>
                                          <p:spTgt spid="6">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hangingPunct="0"/>
            <a:r>
              <a:rPr lang="en-US" sz="2400" dirty="0"/>
              <a:t>Freedom of religion (Declaration of the Rights of Man and the Citizen) and freedom of conscience (law of 1795)</a:t>
            </a:r>
          </a:p>
          <a:p>
            <a:pPr lvl="0" hangingPunct="0"/>
            <a:r>
              <a:rPr lang="en-US" sz="2400" dirty="0"/>
              <a:t>Religion must limit its expression and activity in public spaces </a:t>
            </a:r>
            <a:r>
              <a:rPr lang="en-US" sz="2400" dirty="0" smtClean="0"/>
              <a:t>(</a:t>
            </a:r>
            <a:r>
              <a:rPr lang="en-US" sz="2400" dirty="0"/>
              <a:t>laws of 1795 and 1905)</a:t>
            </a:r>
          </a:p>
          <a:p>
            <a:pPr lvl="0" hangingPunct="0"/>
            <a:r>
              <a:rPr lang="en-US" sz="2400" dirty="0"/>
              <a:t>Religion must be limited and operate within boundaries established by the state (Concordats of 1801, 1802 and 1807)</a:t>
            </a:r>
          </a:p>
          <a:p>
            <a:pPr lvl="0" hangingPunct="0"/>
            <a:r>
              <a:rPr lang="en-US" sz="2400" dirty="0"/>
              <a:t>The disassociation of the public calendar from religion (law of 1880)</a:t>
            </a:r>
            <a:r>
              <a:rPr lang="en-US" sz="2400" i="1" dirty="0"/>
              <a:t> </a:t>
            </a:r>
            <a:endParaRPr lang="en-US" sz="2400" dirty="0"/>
          </a:p>
          <a:p>
            <a:pPr lvl="0">
              <a:spcBef>
                <a:spcPts val="0"/>
              </a:spcBef>
              <a:spcAft>
                <a:spcPts val="1200"/>
              </a:spcAft>
            </a:pPr>
            <a:endParaRPr lang="en-US" sz="2400" dirty="0" smtClean="0"/>
          </a:p>
        </p:txBody>
      </p:sp>
    </p:spTree>
    <p:extLst>
      <p:ext uri="{BB962C8B-B14F-4D97-AF65-F5344CB8AC3E}">
        <p14:creationId xmlns:p14="http://schemas.microsoft.com/office/powerpoint/2010/main" val="2066321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hangingPunct="0"/>
            <a:r>
              <a:rPr lang="en-US" sz="2400" dirty="0" smtClean="0"/>
              <a:t>A </a:t>
            </a:r>
            <a:r>
              <a:rPr lang="en-US" sz="2400" dirty="0"/>
              <a:t>secular education system (law of 1882) and the prohibition for members of religious orders teaching in the public school system (law of 1904)</a:t>
            </a:r>
          </a:p>
          <a:p>
            <a:pPr lvl="0" hangingPunct="0"/>
            <a:r>
              <a:rPr lang="en-US" sz="2400" dirty="0"/>
              <a:t>Private citizens allowed to form voluntary associations (law of 1901</a:t>
            </a:r>
            <a:r>
              <a:rPr lang="en-US" sz="2400" dirty="0" smtClean="0"/>
              <a:t>) - </a:t>
            </a:r>
            <a:r>
              <a:rPr lang="en-US" sz="2400" i="1" dirty="0"/>
              <a:t>associations </a:t>
            </a:r>
            <a:r>
              <a:rPr lang="en-US" sz="2400" i="1" dirty="0" err="1" smtClean="0"/>
              <a:t>culturelles</a:t>
            </a:r>
            <a:endParaRPr lang="en-US" sz="2400" dirty="0"/>
          </a:p>
          <a:p>
            <a:pPr lvl="0" hangingPunct="0"/>
            <a:r>
              <a:rPr lang="en-US" sz="2400" dirty="0"/>
              <a:t>Churches were no longer considered public institutions, but allowed to reorganize as private associations </a:t>
            </a:r>
            <a:r>
              <a:rPr lang="en-US" sz="2400" dirty="0" smtClean="0"/>
              <a:t/>
            </a:r>
            <a:br>
              <a:rPr lang="en-US" sz="2400" dirty="0" smtClean="0"/>
            </a:br>
            <a:r>
              <a:rPr lang="en-US" sz="2400" dirty="0" smtClean="0"/>
              <a:t>(</a:t>
            </a:r>
            <a:r>
              <a:rPr lang="en-US" sz="2400" dirty="0"/>
              <a:t>law of 1905</a:t>
            </a:r>
            <a:r>
              <a:rPr lang="en-US" sz="2400" dirty="0" smtClean="0"/>
              <a:t>) - </a:t>
            </a:r>
            <a:r>
              <a:rPr lang="en-US" sz="2400" i="1" dirty="0"/>
              <a:t>associations </a:t>
            </a:r>
            <a:r>
              <a:rPr lang="en-US" sz="2400" i="1" dirty="0" err="1"/>
              <a:t>cultuelles</a:t>
            </a:r>
            <a:r>
              <a:rPr lang="en-US" sz="2400" i="1" dirty="0"/>
              <a:t> </a:t>
            </a:r>
            <a:endParaRPr lang="en-US" sz="2400" dirty="0"/>
          </a:p>
          <a:p>
            <a:pPr lvl="0" hangingPunct="0"/>
            <a:r>
              <a:rPr lang="en-US" sz="2400" dirty="0"/>
              <a:t>The French Republic is officially declared </a:t>
            </a:r>
            <a:r>
              <a:rPr lang="en-US" sz="2400" i="1" dirty="0"/>
              <a:t>laïque</a:t>
            </a:r>
            <a:r>
              <a:rPr lang="en-US" sz="2400" dirty="0"/>
              <a:t> – secular (Constitutions of 1946 and 1958)</a:t>
            </a:r>
            <a:r>
              <a:rPr lang="en-US" sz="2400" i="1" dirty="0"/>
              <a:t> </a:t>
            </a:r>
            <a:endParaRPr lang="en-US" sz="2400" dirty="0"/>
          </a:p>
          <a:p>
            <a:pPr lvl="0">
              <a:spcBef>
                <a:spcPts val="0"/>
              </a:spcBef>
              <a:spcAft>
                <a:spcPts val="1200"/>
              </a:spcAft>
            </a:pPr>
            <a:endParaRPr lang="en-US" sz="2400" dirty="0" smtClean="0"/>
          </a:p>
        </p:txBody>
      </p:sp>
    </p:spTree>
    <p:extLst>
      <p:ext uri="{BB962C8B-B14F-4D97-AF65-F5344CB8AC3E}">
        <p14:creationId xmlns:p14="http://schemas.microsoft.com/office/powerpoint/2010/main" val="1733916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a:xfrm>
            <a:off x="457200" y="1600200"/>
            <a:ext cx="7848600" cy="4800600"/>
          </a:xfrm>
        </p:spPr>
        <p:txBody>
          <a:bodyPr>
            <a:normAutofit/>
          </a:bodyPr>
          <a:lstStyle/>
          <a:p>
            <a:r>
              <a:rPr lang="en-US" b="1" i="1" dirty="0" smtClean="0"/>
              <a:t>Laïcité</a:t>
            </a:r>
            <a:r>
              <a:rPr lang="en-US" i="1" dirty="0" smtClean="0"/>
              <a:t> </a:t>
            </a:r>
            <a:r>
              <a:rPr lang="en-US" dirty="0" smtClean="0"/>
              <a:t>involves </a:t>
            </a:r>
            <a:r>
              <a:rPr lang="en-US" dirty="0"/>
              <a:t>a great deal of government entanglement and control:</a:t>
            </a:r>
          </a:p>
          <a:p>
            <a:pPr lvl="1"/>
            <a:r>
              <a:rPr lang="en-US" dirty="0"/>
              <a:t>Maintenance of houses of worship by state and local governments. </a:t>
            </a:r>
            <a:endParaRPr lang="en-US" sz="2600" dirty="0"/>
          </a:p>
          <a:p>
            <a:pPr lvl="1"/>
            <a:r>
              <a:rPr lang="en-US" dirty="0"/>
              <a:t>Payment of religious chaplains in the military, prisons and hospitals. </a:t>
            </a:r>
            <a:endParaRPr lang="en-US" sz="2600" dirty="0"/>
          </a:p>
          <a:p>
            <a:pPr lvl="1"/>
            <a:r>
              <a:rPr lang="en-US" dirty="0"/>
              <a:t>A special social security system for the clergy. </a:t>
            </a:r>
            <a:endParaRPr lang="en-US" sz="2600" dirty="0"/>
          </a:p>
          <a:p>
            <a:pPr lvl="1"/>
            <a:r>
              <a:rPr lang="en-US" dirty="0"/>
              <a:t>Tax exemptions granted for officially registered religious institutions. </a:t>
            </a:r>
            <a:endParaRPr lang="en-US" sz="2600" dirty="0"/>
          </a:p>
          <a:p>
            <a:pPr lvl="1"/>
            <a:r>
              <a:rPr lang="en-US" dirty="0"/>
              <a:t>Government subsidies for non-profit religious associations that pursue educational and humanitarian tasks in the public interest. </a:t>
            </a:r>
            <a:endParaRPr lang="en-US" sz="2600" dirty="0"/>
          </a:p>
          <a:p>
            <a:pPr lvl="1"/>
            <a:r>
              <a:rPr lang="en-US" dirty="0"/>
              <a:t>The provision for voluntary religious classes in elementary schools. </a:t>
            </a:r>
            <a:endParaRPr lang="en-US" sz="2600" dirty="0"/>
          </a:p>
          <a:p>
            <a:pPr lvl="1"/>
            <a:r>
              <a:rPr lang="en-US" dirty="0"/>
              <a:t>Allocations for subsidized TV broadcasts of religious programs. </a:t>
            </a:r>
            <a:endParaRPr lang="en-US" sz="2600" dirty="0"/>
          </a:p>
          <a:p>
            <a:pPr lvl="1"/>
            <a:r>
              <a:rPr lang="en-US" dirty="0"/>
              <a:t>Tax benefits for endowments for educational (including religious) purposes </a:t>
            </a:r>
            <a:endParaRPr lang="en-US" sz="2600" dirty="0"/>
          </a:p>
        </p:txBody>
      </p:sp>
    </p:spTree>
    <p:extLst>
      <p:ext uri="{BB962C8B-B14F-4D97-AF65-F5344CB8AC3E}">
        <p14:creationId xmlns:p14="http://schemas.microsoft.com/office/powerpoint/2010/main" val="4056095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a:r>
              <a:rPr lang="en-US" sz="2400" b="1" i="1" dirty="0"/>
              <a:t>Laiklik</a:t>
            </a:r>
            <a:r>
              <a:rPr lang="en-US" sz="2400" dirty="0"/>
              <a:t> – Turkey</a:t>
            </a:r>
          </a:p>
          <a:p>
            <a:pPr lvl="1"/>
            <a:r>
              <a:rPr lang="en-US" sz="2200" dirty="0"/>
              <a:t>Ottoman </a:t>
            </a:r>
            <a:r>
              <a:rPr lang="en-US" sz="2200" dirty="0" smtClean="0"/>
              <a:t>Empire (1299-1923) and Islamic Caliphate</a:t>
            </a:r>
            <a:r>
              <a:rPr lang="en-US" sz="2200" dirty="0"/>
              <a:t> </a:t>
            </a:r>
            <a:r>
              <a:rPr lang="en-US" sz="2200" dirty="0" smtClean="0"/>
              <a:t>(16</a:t>
            </a:r>
            <a:r>
              <a:rPr lang="en-US" sz="2200" baseline="30000" dirty="0" smtClean="0"/>
              <a:t>th</a:t>
            </a:r>
            <a:r>
              <a:rPr lang="en-US" sz="2200" dirty="0" smtClean="0"/>
              <a:t> – 20</a:t>
            </a:r>
            <a:r>
              <a:rPr lang="en-US" sz="2200" baseline="30000" dirty="0" smtClean="0"/>
              <a:t>th</a:t>
            </a:r>
            <a:r>
              <a:rPr lang="en-US" sz="2200" dirty="0" smtClean="0"/>
              <a:t> c.)</a:t>
            </a:r>
            <a:endParaRPr lang="en-US" sz="2200" dirty="0"/>
          </a:p>
          <a:p>
            <a:pPr lvl="1"/>
            <a:r>
              <a:rPr lang="en-US" sz="2200" dirty="0"/>
              <a:t>Mustafa Kemal </a:t>
            </a:r>
            <a:r>
              <a:rPr lang="en-US" sz="2200" dirty="0" smtClean="0"/>
              <a:t>Ataturk – Father of modern Turkey (1923-1938)</a:t>
            </a:r>
          </a:p>
          <a:p>
            <a:pPr lvl="1"/>
            <a:r>
              <a:rPr lang="en-US" sz="2200" dirty="0" smtClean="0"/>
              <a:t>Kemal’s Six </a:t>
            </a:r>
            <a:r>
              <a:rPr lang="en-US" sz="2200" dirty="0"/>
              <a:t>Arrows - </a:t>
            </a:r>
            <a:r>
              <a:rPr lang="en-US" sz="2200" i="1" dirty="0"/>
              <a:t>nationalism, republicanism, populism, secularism, </a:t>
            </a:r>
            <a:r>
              <a:rPr lang="en-US" sz="2200" i="1" dirty="0" err="1"/>
              <a:t>transformationism</a:t>
            </a:r>
            <a:r>
              <a:rPr lang="en-US" sz="2200" i="1" dirty="0"/>
              <a:t>, </a:t>
            </a:r>
            <a:r>
              <a:rPr lang="en-US" sz="2200" i="1" dirty="0" err="1"/>
              <a:t>statism</a:t>
            </a:r>
            <a:endParaRPr lang="en-US" sz="2200" dirty="0"/>
          </a:p>
          <a:p>
            <a:pPr lvl="1"/>
            <a:r>
              <a:rPr lang="en-US" sz="2200" i="1" dirty="0" err="1" smtClean="0"/>
              <a:t>Diyanet</a:t>
            </a:r>
            <a:r>
              <a:rPr lang="en-US" sz="2200" i="1" dirty="0" smtClean="0"/>
              <a:t> (Office of Religious Affairs) </a:t>
            </a:r>
            <a:r>
              <a:rPr lang="en-US" sz="2200" dirty="0"/>
              <a:t>and the control of </a:t>
            </a:r>
            <a:r>
              <a:rPr lang="en-US" sz="2200" dirty="0" smtClean="0"/>
              <a:t>religion</a:t>
            </a:r>
            <a:endParaRPr lang="en-US" sz="2200" dirty="0"/>
          </a:p>
        </p:txBody>
      </p:sp>
    </p:spTree>
    <p:extLst>
      <p:ext uri="{BB962C8B-B14F-4D97-AF65-F5344CB8AC3E}">
        <p14:creationId xmlns:p14="http://schemas.microsoft.com/office/powerpoint/2010/main" val="958375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a:r>
              <a:rPr lang="en-US" sz="2400" b="1" i="1" dirty="0"/>
              <a:t>Laiklik</a:t>
            </a:r>
            <a:r>
              <a:rPr lang="en-US" sz="2400" dirty="0"/>
              <a:t> – Turkey</a:t>
            </a:r>
          </a:p>
          <a:p>
            <a:pPr lvl="1"/>
            <a:r>
              <a:rPr lang="en-US" sz="2200" dirty="0" smtClean="0"/>
              <a:t>Ascendency </a:t>
            </a:r>
            <a:r>
              <a:rPr lang="en-US" sz="2200" dirty="0"/>
              <a:t>of Prime Minister </a:t>
            </a:r>
            <a:r>
              <a:rPr lang="en-US" sz="2200" dirty="0" err="1"/>
              <a:t>Tayyip</a:t>
            </a:r>
            <a:r>
              <a:rPr lang="en-US" sz="2200" dirty="0"/>
              <a:t> </a:t>
            </a:r>
            <a:r>
              <a:rPr lang="en-US" sz="2200" dirty="0" err="1"/>
              <a:t>Erdogan</a:t>
            </a:r>
            <a:r>
              <a:rPr lang="en-US" sz="2200" dirty="0"/>
              <a:t> and admission to the </a:t>
            </a:r>
            <a:r>
              <a:rPr lang="en-US" sz="2200" dirty="0" smtClean="0"/>
              <a:t>EU</a:t>
            </a:r>
          </a:p>
          <a:p>
            <a:pPr lvl="2"/>
            <a:r>
              <a:rPr lang="en-US" sz="2000" dirty="0" smtClean="0"/>
              <a:t>EU Charter of Fundamental Rights – Article 10: </a:t>
            </a:r>
            <a:r>
              <a:rPr lang="en-US" sz="2000" i="1" dirty="0" smtClean="0"/>
              <a:t>Freedom of Thought Conscience and Religion</a:t>
            </a:r>
          </a:p>
          <a:p>
            <a:pPr lvl="2"/>
            <a:r>
              <a:rPr lang="en-US" sz="2000" i="1" dirty="0"/>
              <a:t>Everyone has the right to freedom of thought, conscience and religion. This right includes freedom to change religion or belief and freedom, either alone or in community with others and in public or in private, to manifest religion or belief, in worship, teaching, practice and observance</a:t>
            </a:r>
            <a:r>
              <a:rPr lang="en-US" sz="2000" i="1" dirty="0" smtClean="0"/>
              <a:t>.</a:t>
            </a:r>
          </a:p>
          <a:p>
            <a:pPr lvl="2"/>
            <a:r>
              <a:rPr lang="en-US" sz="2000" dirty="0" smtClean="0"/>
              <a:t>International Bill of Human Rights – UDHR, ICESCR, ICCPR</a:t>
            </a:r>
            <a:endParaRPr lang="en-US" sz="2000" dirty="0"/>
          </a:p>
        </p:txBody>
      </p:sp>
    </p:spTree>
    <p:extLst>
      <p:ext uri="{BB962C8B-B14F-4D97-AF65-F5344CB8AC3E}">
        <p14:creationId xmlns:p14="http://schemas.microsoft.com/office/powerpoint/2010/main" val="1166634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fade">
                                      <p:cBhvr>
                                        <p:cTn id="10" dur="500"/>
                                        <p:tgtEl>
                                          <p:spTgt spid="6">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animEffect transition="in" filter="fade">
                                      <p:cBhvr>
                                        <p:cTn id="15"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a:r>
              <a:rPr lang="en-US" sz="2400" b="1" dirty="0" smtClean="0"/>
              <a:t>Jewish and Islamic States </a:t>
            </a:r>
            <a:r>
              <a:rPr lang="en-US" sz="2400" dirty="0" smtClean="0"/>
              <a:t>– Constitutional Descriptions</a:t>
            </a:r>
            <a:endParaRPr lang="en-US" sz="2400" dirty="0"/>
          </a:p>
          <a:p>
            <a:pPr lvl="1"/>
            <a:r>
              <a:rPr lang="en-US" sz="2200" dirty="0" smtClean="0"/>
              <a:t>Israel</a:t>
            </a:r>
          </a:p>
          <a:p>
            <a:pPr lvl="1"/>
            <a:r>
              <a:rPr lang="en-US" sz="2200" dirty="0" smtClean="0"/>
              <a:t>Pakistan</a:t>
            </a:r>
          </a:p>
          <a:p>
            <a:pPr lvl="1"/>
            <a:r>
              <a:rPr lang="en-US" sz="2200" dirty="0" smtClean="0"/>
              <a:t>Afghanistan</a:t>
            </a:r>
          </a:p>
          <a:p>
            <a:pPr lvl="1"/>
            <a:r>
              <a:rPr lang="en-US" sz="2200" dirty="0" smtClean="0"/>
              <a:t>Mauritania</a:t>
            </a:r>
          </a:p>
        </p:txBody>
      </p:sp>
    </p:spTree>
    <p:extLst>
      <p:ext uri="{BB962C8B-B14F-4D97-AF65-F5344CB8AC3E}">
        <p14:creationId xmlns:p14="http://schemas.microsoft.com/office/powerpoint/2010/main" val="2382735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a:bodyPr>
          <a:lstStyle/>
          <a:p>
            <a:pPr lvl="0"/>
            <a:r>
              <a:rPr lang="en-US" sz="2400" b="1" dirty="0"/>
              <a:t>Religion with Indigenous Characteristics</a:t>
            </a:r>
            <a:r>
              <a:rPr lang="en-US" sz="2400" dirty="0"/>
              <a:t> – China</a:t>
            </a:r>
          </a:p>
          <a:p>
            <a:pPr lvl="1"/>
            <a:r>
              <a:rPr lang="en-US" sz="2200" dirty="0"/>
              <a:t>China’s history of religious conflict</a:t>
            </a:r>
          </a:p>
          <a:p>
            <a:pPr lvl="1"/>
            <a:r>
              <a:rPr lang="en-US" sz="2200" dirty="0"/>
              <a:t>Mao and the cultural revolution</a:t>
            </a:r>
          </a:p>
          <a:p>
            <a:pPr lvl="1"/>
            <a:r>
              <a:rPr lang="en-US" sz="2200" dirty="0"/>
              <a:t>1982 Constitution – “freedom of religious belief”</a:t>
            </a:r>
          </a:p>
          <a:p>
            <a:pPr lvl="1"/>
            <a:r>
              <a:rPr lang="en-US" sz="2200" dirty="0"/>
              <a:t>Opening up and explosive religious growth</a:t>
            </a:r>
          </a:p>
          <a:p>
            <a:pPr lvl="1"/>
            <a:r>
              <a:rPr lang="en-US" sz="2200" dirty="0"/>
              <a:t>Accommodation and “religion with Chinese characteristics</a:t>
            </a:r>
            <a:r>
              <a:rPr lang="en-US" sz="2200" dirty="0" smtClean="0"/>
              <a:t>”</a:t>
            </a:r>
            <a:endParaRPr lang="en-US" sz="2200" b="1" dirty="0"/>
          </a:p>
        </p:txBody>
      </p:sp>
    </p:spTree>
    <p:extLst>
      <p:ext uri="{BB962C8B-B14F-4D97-AF65-F5344CB8AC3E}">
        <p14:creationId xmlns:p14="http://schemas.microsoft.com/office/powerpoint/2010/main" val="2801781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additive="base">
                                        <p:cTn id="3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6007" y="104394"/>
            <a:ext cx="3978593" cy="6677406"/>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5034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Conclusions about the </a:t>
            </a:r>
            <a:br>
              <a:rPr lang="en-US" sz="3600" dirty="0" smtClean="0"/>
            </a:br>
            <a:r>
              <a:rPr lang="en-US" sz="3600" dirty="0" smtClean="0"/>
              <a:t>Varieties of Church-State Accommodation</a:t>
            </a:r>
            <a:endParaRPr lang="en-US" sz="3600" dirty="0"/>
          </a:p>
        </p:txBody>
      </p:sp>
      <p:sp>
        <p:nvSpPr>
          <p:cNvPr id="6" name="Content Placeholder 5"/>
          <p:cNvSpPr>
            <a:spLocks noGrp="1"/>
          </p:cNvSpPr>
          <p:nvPr>
            <p:ph idx="1"/>
          </p:nvPr>
        </p:nvSpPr>
        <p:spPr/>
        <p:txBody>
          <a:bodyPr>
            <a:normAutofit fontScale="85000" lnSpcReduction="10000"/>
          </a:bodyPr>
          <a:lstStyle/>
          <a:p>
            <a:pPr lvl="0">
              <a:spcAft>
                <a:spcPts val="1200"/>
              </a:spcAft>
            </a:pPr>
            <a:r>
              <a:rPr lang="en-US" sz="2400" dirty="0"/>
              <a:t>Religion is a critically important issue in the formation of nation-states, so much so that many states outline foundational principles of dealing with religion as a part of their constitutional structure</a:t>
            </a:r>
            <a:r>
              <a:rPr lang="en-US" sz="2400" dirty="0" smtClean="0"/>
              <a:t>.</a:t>
            </a:r>
          </a:p>
          <a:p>
            <a:pPr lvl="0">
              <a:spcAft>
                <a:spcPts val="1200"/>
              </a:spcAft>
            </a:pPr>
            <a:r>
              <a:rPr lang="en-US" sz="2400" dirty="0" smtClean="0"/>
              <a:t>Nation-states </a:t>
            </a:r>
            <a:r>
              <a:rPr lang="en-US" sz="2400" dirty="0"/>
              <a:t>have crafted a variety of arrangements to address religion-state issues. There is no one, dominant model.</a:t>
            </a:r>
          </a:p>
          <a:p>
            <a:pPr lvl="0">
              <a:spcAft>
                <a:spcPts val="1200"/>
              </a:spcAft>
            </a:pPr>
            <a:r>
              <a:rPr lang="en-US" sz="2400" dirty="0"/>
              <a:t>Religion-state arrangements for individual nation-states are determined and shaped, to a large degree, by indigenous historical, cultural, religious, and political factors, rather than dominantly by political philosophy.</a:t>
            </a:r>
          </a:p>
          <a:p>
            <a:pPr lvl="0">
              <a:spcAft>
                <a:spcPts val="1200"/>
              </a:spcAft>
            </a:pPr>
            <a:r>
              <a:rPr lang="en-US" sz="2400" dirty="0"/>
              <a:t>The “separation of church and state” model of the United States with its dual dis-establishment and free exercise clauses of the First Amendment was revolutionary when it was conceived and still stands uniquely apart from the religion-state models adopted by the majority of contemporary nation-states</a:t>
            </a:r>
            <a:r>
              <a:rPr lang="en-US" sz="2400" dirty="0" smtClean="0"/>
              <a:t>.</a:t>
            </a:r>
            <a:endParaRPr lang="en-US" sz="2400" dirty="0"/>
          </a:p>
        </p:txBody>
      </p:sp>
    </p:spTree>
    <p:extLst>
      <p:ext uri="{BB962C8B-B14F-4D97-AF65-F5344CB8AC3E}">
        <p14:creationId xmlns:p14="http://schemas.microsoft.com/office/powerpoint/2010/main" val="5165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wipe(left)">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left)">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wipe(left)">
                                      <p:cBhvr>
                                        <p:cTn id="1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1143000"/>
          </a:xfrm>
        </p:spPr>
        <p:txBody>
          <a:bodyPr anchor="ctr" anchorCtr="0">
            <a:noAutofit/>
          </a:bodyPr>
          <a:lstStyle/>
          <a:p>
            <a:pPr algn="l"/>
            <a:r>
              <a:rPr lang="en-US" sz="3600" dirty="0" smtClean="0"/>
              <a:t>Closing Question</a:t>
            </a:r>
            <a:endParaRPr lang="en-US" sz="3600" dirty="0"/>
          </a:p>
        </p:txBody>
      </p:sp>
      <p:sp>
        <p:nvSpPr>
          <p:cNvPr id="6" name="Content Placeholder 5"/>
          <p:cNvSpPr>
            <a:spLocks noGrp="1"/>
          </p:cNvSpPr>
          <p:nvPr>
            <p:ph idx="1"/>
          </p:nvPr>
        </p:nvSpPr>
        <p:spPr/>
        <p:txBody>
          <a:bodyPr>
            <a:normAutofit/>
          </a:bodyPr>
          <a:lstStyle/>
          <a:p>
            <a:pPr marL="114300" indent="0" algn="ctr">
              <a:buNone/>
            </a:pPr>
            <a:endParaRPr lang="en-US" sz="2800" dirty="0" smtClean="0"/>
          </a:p>
          <a:p>
            <a:pPr marL="114300" indent="0" algn="ctr">
              <a:buNone/>
            </a:pPr>
            <a:r>
              <a:rPr lang="en-US" sz="2800" dirty="0" smtClean="0"/>
              <a:t>After </a:t>
            </a:r>
            <a:r>
              <a:rPr lang="en-US" sz="2800" dirty="0"/>
              <a:t>viewing the various arrangements of religion-state relations in the different </a:t>
            </a:r>
            <a:r>
              <a:rPr lang="en-US" sz="2800" dirty="0" smtClean="0"/>
              <a:t/>
            </a:r>
            <a:br>
              <a:rPr lang="en-US" sz="2800" dirty="0" smtClean="0"/>
            </a:br>
            <a:r>
              <a:rPr lang="en-US" sz="2800" dirty="0" smtClean="0"/>
              <a:t>nation-states</a:t>
            </a:r>
            <a:r>
              <a:rPr lang="en-US" sz="2800" dirty="0"/>
              <a:t>, are you satisfied </a:t>
            </a:r>
            <a:r>
              <a:rPr lang="en-US" sz="2800" dirty="0" smtClean="0"/>
              <a:t/>
            </a:r>
            <a:br>
              <a:rPr lang="en-US" sz="2800" dirty="0" smtClean="0"/>
            </a:br>
            <a:r>
              <a:rPr lang="en-US" sz="2800" dirty="0" smtClean="0"/>
              <a:t>with </a:t>
            </a:r>
            <a:r>
              <a:rPr lang="en-US" sz="2800" dirty="0"/>
              <a:t>the current way religion is dealt with </a:t>
            </a:r>
            <a:r>
              <a:rPr lang="en-US" sz="2800" dirty="0" smtClean="0"/>
              <a:t/>
            </a:r>
            <a:br>
              <a:rPr lang="en-US" sz="2800" dirty="0" smtClean="0"/>
            </a:br>
            <a:r>
              <a:rPr lang="en-US" sz="2800" dirty="0" smtClean="0"/>
              <a:t>in </a:t>
            </a:r>
            <a:r>
              <a:rPr lang="en-US" sz="2800" dirty="0"/>
              <a:t>the United States or </a:t>
            </a:r>
            <a:r>
              <a:rPr lang="en-US" sz="2800" dirty="0" smtClean="0"/>
              <a:t/>
            </a:r>
            <a:br>
              <a:rPr lang="en-US" sz="2800" dirty="0" smtClean="0"/>
            </a:br>
            <a:r>
              <a:rPr lang="en-US" sz="2800" dirty="0" smtClean="0"/>
              <a:t>do </a:t>
            </a:r>
            <a:r>
              <a:rPr lang="en-US" sz="2800" dirty="0"/>
              <a:t>you wish it was different? </a:t>
            </a:r>
            <a:r>
              <a:rPr lang="en-US" sz="2800" dirty="0" smtClean="0"/>
              <a:t/>
            </a:r>
            <a:br>
              <a:rPr lang="en-US" sz="2800" dirty="0" smtClean="0"/>
            </a:br>
            <a:r>
              <a:rPr lang="en-US" sz="2800" dirty="0" smtClean="0"/>
              <a:t>If </a:t>
            </a:r>
            <a:r>
              <a:rPr lang="en-US" sz="2800" dirty="0"/>
              <a:t>so, how would you change it</a:t>
            </a:r>
            <a:r>
              <a:rPr lang="en-US" sz="2800" dirty="0" smtClean="0"/>
              <a:t>?</a:t>
            </a:r>
            <a:endParaRPr lang="en-US" sz="2400" b="1" dirty="0"/>
          </a:p>
        </p:txBody>
      </p:sp>
    </p:spTree>
    <p:extLst>
      <p:ext uri="{BB962C8B-B14F-4D97-AF65-F5344CB8AC3E}">
        <p14:creationId xmlns:p14="http://schemas.microsoft.com/office/powerpoint/2010/main" val="3983534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God &amp; Caesar</a:t>
            </a:r>
            <a:endParaRPr lang="en-US" sz="6000" dirty="0"/>
          </a:p>
        </p:txBody>
      </p:sp>
      <p:sp>
        <p:nvSpPr>
          <p:cNvPr id="7" name="Content Placeholder 3"/>
          <p:cNvSpPr>
            <a:spLocks noGrp="1"/>
          </p:cNvSpPr>
          <p:nvPr>
            <p:ph sz="half" idx="1"/>
          </p:nvPr>
        </p:nvSpPr>
        <p:spPr>
          <a:xfrm>
            <a:off x="381000" y="1295400"/>
            <a:ext cx="8305800" cy="5029200"/>
          </a:xfrm>
        </p:spPr>
        <p:txBody>
          <a:bodyPr>
            <a:normAutofit/>
          </a:bodyPr>
          <a:lstStyle/>
          <a:p>
            <a:pPr indent="0">
              <a:spcAft>
                <a:spcPts val="1200"/>
              </a:spcAft>
              <a:buNone/>
            </a:pPr>
            <a:endParaRPr lang="en-US" b="1" dirty="0" smtClean="0"/>
          </a:p>
          <a:p>
            <a:pPr indent="0">
              <a:spcAft>
                <a:spcPts val="1200"/>
              </a:spcAft>
              <a:buNone/>
            </a:pPr>
            <a:endParaRPr lang="en-US" b="1" dirty="0"/>
          </a:p>
          <a:p>
            <a:pPr indent="0" algn="ctr">
              <a:spcAft>
                <a:spcPts val="1200"/>
              </a:spcAft>
              <a:buNone/>
            </a:pPr>
            <a:endParaRPr lang="en-US" b="1" dirty="0" smtClean="0"/>
          </a:p>
          <a:p>
            <a:pPr indent="0" algn="ctr">
              <a:spcAft>
                <a:spcPts val="1200"/>
              </a:spcAft>
              <a:buNone/>
            </a:pPr>
            <a:r>
              <a:rPr lang="en-US" sz="3600" b="1" dirty="0" smtClean="0"/>
              <a:t>Questions? Comments?</a:t>
            </a:r>
          </a:p>
        </p:txBody>
      </p:sp>
      <p:pic>
        <p:nvPicPr>
          <p:cNvPr id="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600" y="253324"/>
            <a:ext cx="1798616" cy="2405232"/>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4241293"/>
            <a:ext cx="1676400" cy="2464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2435</TotalTime>
  <Words>1671</Words>
  <Application>Microsoft Office PowerPoint</Application>
  <PresentationFormat>On-screen Show (4:3)</PresentationFormat>
  <Paragraphs>144</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Adjacency</vt:lpstr>
      <vt:lpstr>God &amp; Caesar: The ancient modern clash</vt:lpstr>
      <vt:lpstr>Welcome!</vt:lpstr>
      <vt:lpstr>Follow-up on Last Week</vt:lpstr>
      <vt:lpstr>Follow-up on Last Week</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Varieties of Church-State Accommodation</vt:lpstr>
      <vt:lpstr>PowerPoint Presentation</vt:lpstr>
      <vt:lpstr>Conclusions about the  Varieties of Church-State Accommodation</vt:lpstr>
      <vt:lpstr>Closing Question</vt:lpstr>
      <vt:lpstr>God &amp; Caesar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74</cp:revision>
  <dcterms:created xsi:type="dcterms:W3CDTF">2010-09-19T00:31:34Z</dcterms:created>
  <dcterms:modified xsi:type="dcterms:W3CDTF">2012-07-30T18:05:58Z</dcterms:modified>
</cp:coreProperties>
</file>