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3" r:id="rId1"/>
  </p:sldMasterIdLst>
  <p:notesMasterIdLst>
    <p:notesMasterId r:id="rId18"/>
  </p:notesMasterIdLst>
  <p:sldIdLst>
    <p:sldId id="256" r:id="rId2"/>
    <p:sldId id="300" r:id="rId3"/>
    <p:sldId id="313" r:id="rId4"/>
    <p:sldId id="293" r:id="rId5"/>
    <p:sldId id="314" r:id="rId6"/>
    <p:sldId id="301" r:id="rId7"/>
    <p:sldId id="312" r:id="rId8"/>
    <p:sldId id="316" r:id="rId9"/>
    <p:sldId id="302" r:id="rId10"/>
    <p:sldId id="304" r:id="rId11"/>
    <p:sldId id="305" r:id="rId12"/>
    <p:sldId id="317" r:id="rId13"/>
    <p:sldId id="303" r:id="rId14"/>
    <p:sldId id="318" r:id="rId15"/>
    <p:sldId id="319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904" autoAdjust="0"/>
  </p:normalViewPr>
  <p:slideViewPr>
    <p:cSldViewPr>
      <p:cViewPr varScale="1">
        <p:scale>
          <a:sx n="62" d="100"/>
          <a:sy n="62" d="100"/>
        </p:scale>
        <p:origin x="-15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7/30/2012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Welcome</a:t>
            </a:r>
            <a:r>
              <a:rPr lang="en-US" baseline="0" dirty="0" smtClean="0"/>
              <a:t> – thanks for coming – Week #5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Take a moment and fill out a name tag – if you haven’t filled out a registration card please do so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Handouts for previous weeks material online – link in email sent to you last week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Signup sheet for refreshments – Thank you this week to </a:t>
            </a:r>
            <a:r>
              <a:rPr lang="en-US" baseline="0" dirty="0" err="1" smtClean="0"/>
              <a:t>Dafne</a:t>
            </a:r>
            <a:r>
              <a:rPr lang="en-US" baseline="0" dirty="0" smtClean="0"/>
              <a:t> and Andrea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Email address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Problems with online link – use first link</a:t>
            </a:r>
          </a:p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Welcome</a:t>
            </a:r>
            <a:r>
              <a:rPr lang="en-US" baseline="0" dirty="0" smtClean="0"/>
              <a:t> – thanks for coming – Week #5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Take a moment and fill out a name tag – if you haven’t filled out a registration card please do so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Handouts for previous weeks material online – link in email sent to you last week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Signup sheet for refreshments – Thank you this week to </a:t>
            </a:r>
            <a:r>
              <a:rPr lang="en-US" baseline="0" dirty="0" err="1" smtClean="0"/>
              <a:t>Dafne</a:t>
            </a:r>
            <a:r>
              <a:rPr lang="en-US" baseline="0" dirty="0" smtClean="0"/>
              <a:t> and Andrea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Email address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Problems with online link – use first link</a:t>
            </a:r>
          </a:p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1962 – Disallow prayer in public schools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1963 – Disallow Bible reading in public schools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1964 – Reading Bible &amp; saying the Lord’s prayer in public schools is unconstitutional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1968 – Allow teaching of evolution in public schools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1973 – Roe v. Wade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2600" dirty="0" smtClean="0"/>
              <a:t>1985 – Disallow a “moment of silence” in public schools</a:t>
            </a:r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Dear Old Emily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A reminder from scripture</a:t>
            </a:r>
            <a:r>
              <a:rPr lang="en-US" baseline="0" dirty="0" smtClean="0"/>
              <a:t> over the importance of words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Derived from Jose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Casonova’s</a:t>
            </a:r>
            <a:r>
              <a:rPr lang="en-US" baseline="0" dirty="0" smtClean="0"/>
              <a:t> teaching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Derived from Jose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Casonova’s</a:t>
            </a:r>
            <a:r>
              <a:rPr lang="en-US" baseline="0" dirty="0" smtClean="0"/>
              <a:t> teaching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See printed</a:t>
            </a:r>
            <a:r>
              <a:rPr lang="en-US" baseline="0" dirty="0" smtClean="0"/>
              <a:t> hand 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See printed</a:t>
            </a:r>
            <a:r>
              <a:rPr lang="en-US" baseline="0" dirty="0" smtClean="0"/>
              <a:t> hand 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See printed</a:t>
            </a:r>
            <a:r>
              <a:rPr lang="en-US" baseline="0" dirty="0" smtClean="0"/>
              <a:t> hand 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See printed</a:t>
            </a:r>
            <a:r>
              <a:rPr lang="en-US" baseline="0" dirty="0" smtClean="0"/>
              <a:t> hand 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See printed</a:t>
            </a:r>
            <a:r>
              <a:rPr lang="en-US" baseline="0" dirty="0" smtClean="0"/>
              <a:t> hand notes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7/30/2012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495801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normAutofit fontScale="90000"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pic>
        <p:nvPicPr>
          <p:cNvPr id="13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982258" y="1721661"/>
            <a:ext cx="2428079" cy="18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10"/>
          <p:cNvSpPr txBox="1">
            <a:spLocks/>
          </p:cNvSpPr>
          <p:nvPr/>
        </p:nvSpPr>
        <p:spPr>
          <a:xfrm>
            <a:off x="2971800" y="5303838"/>
            <a:ext cx="5522232" cy="6397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GodandCaesar@gmail.com </a:t>
            </a:r>
            <a:endParaRPr lang="en-US" sz="2800" dirty="0"/>
          </a:p>
        </p:txBody>
      </p:sp>
      <p:pic>
        <p:nvPicPr>
          <p:cNvPr id="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13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Response?</a:t>
            </a:r>
            <a:endParaRPr lang="en-US" sz="6000" dirty="0"/>
          </a:p>
        </p:txBody>
      </p:sp>
      <p:pic>
        <p:nvPicPr>
          <p:cNvPr id="1026" name="Picture 1" descr="Description: cid:B706B00F-EC9B-48FC-9CF3-57F3625BC57A@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28800"/>
            <a:ext cx="6096000" cy="358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85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America, the Secular?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endParaRPr lang="en-US" sz="3200" dirty="0" smtClean="0"/>
          </a:p>
          <a:p>
            <a:pPr marL="114300" indent="0" algn="ctr">
              <a:buNone/>
            </a:pPr>
            <a:r>
              <a:rPr lang="en-US" sz="3200" dirty="0" smtClean="0"/>
              <a:t>In the past 60 years, has America become more secular? If so, how?</a:t>
            </a:r>
          </a:p>
          <a:p>
            <a:pPr marL="114300" indent="0" algn="ctr">
              <a:buNone/>
            </a:pPr>
            <a:endParaRPr lang="en-US" sz="3200" dirty="0" smtClean="0"/>
          </a:p>
          <a:p>
            <a:pPr marL="114300" indent="0" algn="ctr">
              <a:buNone/>
            </a:pPr>
            <a:r>
              <a:rPr lang="en-US" sz="3200" dirty="0" smtClean="0"/>
              <a:t>What is the difference in a “secular” nation and a “religious” nation?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000371"/>
            <a:ext cx="2371725" cy="1781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39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Power of Words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429000" y="1447800"/>
            <a:ext cx="3657600" cy="48006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endParaRPr lang="en-US" sz="2800" b="1" u="sng" dirty="0" smtClean="0"/>
          </a:p>
          <a:p>
            <a:pPr marL="114300" indent="0" algn="ctr">
              <a:buNone/>
            </a:pPr>
            <a:r>
              <a:rPr lang="en-US" sz="2800" b="1" u="sng" dirty="0" smtClean="0"/>
              <a:t>A </a:t>
            </a:r>
            <a:r>
              <a:rPr lang="en-US" sz="2800" b="1" u="sng" dirty="0"/>
              <a:t>Word</a:t>
            </a:r>
            <a:endParaRPr lang="en-US" sz="2800" dirty="0"/>
          </a:p>
          <a:p>
            <a:pPr marL="114300" indent="0" algn="ctr">
              <a:buNone/>
            </a:pPr>
            <a:r>
              <a:rPr lang="en-US" sz="1800" dirty="0"/>
              <a:t>Emily Dickinson</a:t>
            </a:r>
          </a:p>
          <a:p>
            <a:pPr marL="114300" indent="0" algn="ctr">
              <a:spcBef>
                <a:spcPts val="0"/>
              </a:spcBef>
              <a:buNone/>
            </a:pPr>
            <a:r>
              <a:rPr lang="en-US" sz="1800" dirty="0"/>
              <a:t>(#1212, c. 1872)</a:t>
            </a:r>
          </a:p>
          <a:p>
            <a:pPr marL="114300" indent="0" algn="ctr">
              <a:buNone/>
            </a:pPr>
            <a:endParaRPr lang="en-US" i="1" dirty="0" smtClean="0"/>
          </a:p>
          <a:p>
            <a:pPr marL="114300" indent="0" algn="ctr">
              <a:buNone/>
            </a:pPr>
            <a:r>
              <a:rPr lang="en-US" i="1" dirty="0" smtClean="0"/>
              <a:t>A </a:t>
            </a:r>
            <a:r>
              <a:rPr lang="en-US" i="1" dirty="0"/>
              <a:t>word is dead,</a:t>
            </a:r>
            <a:endParaRPr lang="en-US" dirty="0"/>
          </a:p>
          <a:p>
            <a:pPr marL="114300" indent="0" algn="ctr">
              <a:buNone/>
            </a:pPr>
            <a:r>
              <a:rPr lang="en-US" i="1" dirty="0"/>
              <a:t>When it is said,</a:t>
            </a:r>
            <a:endParaRPr lang="en-US" dirty="0"/>
          </a:p>
          <a:p>
            <a:pPr marL="114300" indent="0" algn="ctr">
              <a:buNone/>
            </a:pPr>
            <a:r>
              <a:rPr lang="en-US" i="1" dirty="0"/>
              <a:t>Some say. </a:t>
            </a:r>
            <a:endParaRPr lang="en-US" dirty="0"/>
          </a:p>
          <a:p>
            <a:pPr marL="114300" indent="0" algn="ctr">
              <a:buNone/>
            </a:pPr>
            <a:r>
              <a:rPr lang="en-US" i="1" dirty="0"/>
              <a:t>I say it just</a:t>
            </a:r>
            <a:endParaRPr lang="en-US" dirty="0"/>
          </a:p>
          <a:p>
            <a:pPr marL="114300" indent="0" algn="ctr">
              <a:buNone/>
            </a:pPr>
            <a:r>
              <a:rPr lang="en-US" i="1" dirty="0"/>
              <a:t>Begins to live</a:t>
            </a:r>
            <a:endParaRPr lang="en-US" dirty="0"/>
          </a:p>
          <a:p>
            <a:pPr marL="114300" indent="0" algn="ctr">
              <a:buNone/>
            </a:pPr>
            <a:r>
              <a:rPr lang="en-US" i="1" dirty="0"/>
              <a:t>That day.</a:t>
            </a:r>
            <a:endParaRPr lang="en-US" dirty="0"/>
          </a:p>
          <a:p>
            <a:pPr marL="114300" indent="0">
              <a:buNone/>
            </a:pPr>
            <a:endParaRPr lang="en-US" sz="22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390775"/>
            <a:ext cx="1905000" cy="3095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50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The Power of Words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 algn="ctr">
              <a:buNone/>
            </a:pPr>
            <a:r>
              <a:rPr lang="en-US" sz="2600" b="1" u="sng" dirty="0" smtClean="0"/>
              <a:t>James 1:19</a:t>
            </a:r>
            <a:endParaRPr lang="en-US" sz="2600" dirty="0"/>
          </a:p>
          <a:p>
            <a:pPr marL="114300" indent="0" algn="ctr">
              <a:buNone/>
            </a:pPr>
            <a:r>
              <a:rPr lang="en-US" dirty="0"/>
              <a:t>My dear brothers, take note of this: Everyone should be quick to listen, slow to speak and slow to become angry, </a:t>
            </a:r>
            <a:r>
              <a:rPr lang="en-US" dirty="0" smtClean="0"/>
              <a:t>for </a:t>
            </a:r>
            <a:r>
              <a:rPr lang="en-US" dirty="0"/>
              <a:t>man's anger does not bring about the righteous life that God desires. </a:t>
            </a:r>
          </a:p>
          <a:p>
            <a:pPr marL="114300" indent="0">
              <a:buNone/>
            </a:pPr>
            <a:endParaRPr lang="en-US" sz="2200" dirty="0" smtClean="0"/>
          </a:p>
          <a:p>
            <a:pPr marL="114300" indent="0" algn="ctr">
              <a:buNone/>
            </a:pPr>
            <a:r>
              <a:rPr lang="en-US" sz="2600" b="1" u="sng" dirty="0" smtClean="0"/>
              <a:t>Ecclesiastes 10:12</a:t>
            </a:r>
            <a:endParaRPr lang="en-US" sz="2600" dirty="0"/>
          </a:p>
          <a:p>
            <a:pPr marL="114300" indent="0" algn="ctr">
              <a:buNone/>
            </a:pPr>
            <a:r>
              <a:rPr lang="en-US" dirty="0" smtClean="0"/>
              <a:t>Words </a:t>
            </a:r>
            <a:r>
              <a:rPr lang="en-US" dirty="0"/>
              <a:t>from a wise man's mouth are gracious, but a fool is consumed by his own lips. </a:t>
            </a:r>
            <a:endParaRPr lang="en-US" dirty="0" smtClean="0"/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2600" b="1" u="sng" dirty="0" smtClean="0"/>
              <a:t>Matthew 12:36-37</a:t>
            </a:r>
            <a:endParaRPr lang="en-US" sz="2600" dirty="0"/>
          </a:p>
          <a:p>
            <a:pPr marL="114300" indent="0" algn="ctr">
              <a:buNone/>
            </a:pPr>
            <a:r>
              <a:rPr lang="en-US" dirty="0" smtClean="0"/>
              <a:t>But </a:t>
            </a:r>
            <a:r>
              <a:rPr lang="en-US" dirty="0"/>
              <a:t>I tell you that men will have to give account on the day of judgment for every careless word they have spoken. </a:t>
            </a:r>
            <a:r>
              <a:rPr lang="en-US" dirty="0" smtClean="0"/>
              <a:t>For </a:t>
            </a:r>
            <a:r>
              <a:rPr lang="en-US" dirty="0"/>
              <a:t>by your words you will be acquitted, and by your words you will be condemned</a:t>
            </a:r>
            <a:r>
              <a:rPr lang="en-US" dirty="0" smtClean="0"/>
              <a:t>.</a:t>
            </a:r>
            <a:endParaRPr lang="en-US" dirty="0"/>
          </a:p>
          <a:p>
            <a:pPr marL="114300" indent="0" algn="ctr">
              <a:buNone/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231031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“Secular” – A Place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dual nature of the </a:t>
            </a:r>
            <a:r>
              <a:rPr lang="en-US" dirty="0" smtClean="0"/>
              <a:t>Medieval </a:t>
            </a:r>
            <a:r>
              <a:rPr lang="en-US" dirty="0"/>
              <a:t>world – </a:t>
            </a:r>
            <a:endParaRPr lang="en-US" dirty="0" smtClean="0"/>
          </a:p>
          <a:p>
            <a:pPr lvl="1"/>
            <a:r>
              <a:rPr lang="en-US" dirty="0" smtClean="0"/>
              <a:t>“Two </a:t>
            </a:r>
            <a:r>
              <a:rPr lang="en-US" dirty="0"/>
              <a:t>worlds” (sacred </a:t>
            </a:r>
            <a:r>
              <a:rPr lang="en-US" dirty="0" smtClean="0"/>
              <a:t>&amp; </a:t>
            </a:r>
            <a:r>
              <a:rPr lang="en-US" dirty="0"/>
              <a:t>profane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“Two </a:t>
            </a:r>
            <a:r>
              <a:rPr lang="en-US" dirty="0"/>
              <a:t>swords</a:t>
            </a:r>
            <a:r>
              <a:rPr lang="en-US" dirty="0" smtClean="0"/>
              <a:t>” (temporal &amp; spiritual)</a:t>
            </a:r>
            <a:endParaRPr lang="en-US" dirty="0"/>
          </a:p>
          <a:p>
            <a:r>
              <a:rPr lang="en-US" i="1" dirty="0"/>
              <a:t>Saeculum – </a:t>
            </a:r>
            <a:r>
              <a:rPr lang="en-US" dirty="0" smtClean="0"/>
              <a:t>Medieval </a:t>
            </a:r>
            <a:r>
              <a:rPr lang="en-US" dirty="0"/>
              <a:t>term denoting “of the world”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versus </a:t>
            </a:r>
            <a:r>
              <a:rPr lang="en-US" dirty="0"/>
              <a:t>“of the church”</a:t>
            </a:r>
          </a:p>
          <a:p>
            <a:r>
              <a:rPr lang="en-US" dirty="0"/>
              <a:t>Rooted in Canon Law of the Roman Catholic Church – </a:t>
            </a:r>
            <a:r>
              <a:rPr lang="en-US" dirty="0" smtClean="0"/>
              <a:t>it was the legal </a:t>
            </a:r>
            <a:r>
              <a:rPr lang="en-US" dirty="0"/>
              <a:t>action of a monk or priest leaving the cloister</a:t>
            </a:r>
          </a:p>
          <a:p>
            <a:r>
              <a:rPr lang="en-US" dirty="0"/>
              <a:t>One could be both “religious” and “secular” at the same time – “secular priest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Concept rooted in scripture . . 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84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“Secular” – A Place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300" dirty="0" smtClean="0"/>
              <a:t>“</a:t>
            </a:r>
            <a:r>
              <a:rPr lang="en-US" sz="2300" dirty="0"/>
              <a:t>In the world, but not of the world</a:t>
            </a:r>
            <a:r>
              <a:rPr lang="en-US" sz="2300" dirty="0" smtClean="0"/>
              <a:t>”</a:t>
            </a:r>
          </a:p>
          <a:p>
            <a:endParaRPr lang="en-US" dirty="0"/>
          </a:p>
          <a:p>
            <a:pPr lvl="1"/>
            <a:r>
              <a:rPr lang="en-US" sz="2300" b="1" dirty="0" smtClean="0"/>
              <a:t>John 17:14-18</a:t>
            </a:r>
          </a:p>
          <a:p>
            <a:pPr marL="639763" lvl="1" indent="0">
              <a:buNone/>
            </a:pPr>
            <a:r>
              <a:rPr lang="en-US" sz="2300" i="1" dirty="0" smtClean="0"/>
              <a:t>I </a:t>
            </a:r>
            <a:r>
              <a:rPr lang="en-US" sz="2300" i="1" dirty="0"/>
              <a:t>have given them your word and the world has hated them, for they are not of the world any more than I am of the world. </a:t>
            </a:r>
            <a:r>
              <a:rPr lang="en-US" sz="2300" i="1" dirty="0" smtClean="0"/>
              <a:t>My </a:t>
            </a:r>
            <a:r>
              <a:rPr lang="en-US" sz="2300" i="1" dirty="0"/>
              <a:t>prayer is not that you take them out of the world but that you protect them from the evil one. </a:t>
            </a:r>
            <a:r>
              <a:rPr lang="en-US" sz="2300" i="1" dirty="0" smtClean="0"/>
              <a:t>They </a:t>
            </a:r>
            <a:r>
              <a:rPr lang="en-US" sz="2300" i="1" dirty="0"/>
              <a:t>are not of the world, even as I am not of it. </a:t>
            </a:r>
            <a:r>
              <a:rPr lang="en-US" sz="2300" i="1" dirty="0" smtClean="0"/>
              <a:t>Sanctify them </a:t>
            </a:r>
            <a:r>
              <a:rPr lang="en-US" sz="2300" i="1" dirty="0"/>
              <a:t>by the truth; your word is truth. </a:t>
            </a:r>
            <a:r>
              <a:rPr lang="en-US" sz="2300" i="1" dirty="0" smtClean="0"/>
              <a:t>As </a:t>
            </a:r>
            <a:r>
              <a:rPr lang="en-US" sz="2300" i="1" dirty="0"/>
              <a:t>you sent me into the world, I have sent them into the world. </a:t>
            </a:r>
            <a:endParaRPr lang="en-US" sz="2300" i="1" dirty="0" smtClean="0"/>
          </a:p>
          <a:p>
            <a:pPr marL="639763" lvl="1" indent="0">
              <a:buNone/>
            </a:pPr>
            <a:endParaRPr lang="en-US" sz="2300" i="1" dirty="0"/>
          </a:p>
          <a:p>
            <a:pPr lvl="1"/>
            <a:r>
              <a:rPr lang="en-US" sz="2300" b="1" dirty="0" smtClean="0"/>
              <a:t>1 </a:t>
            </a:r>
            <a:r>
              <a:rPr lang="en-US" sz="2300" b="1" dirty="0"/>
              <a:t>Corinthians </a:t>
            </a:r>
            <a:r>
              <a:rPr lang="en-US" sz="2300" b="1" dirty="0" smtClean="0"/>
              <a:t>5:9-13</a:t>
            </a:r>
          </a:p>
          <a:p>
            <a:pPr marL="636588" indent="0">
              <a:buNone/>
            </a:pPr>
            <a:r>
              <a:rPr lang="en-US" sz="2300" i="1" dirty="0"/>
              <a:t>I have written you in my letter not to associate with sexually immoral people— </a:t>
            </a:r>
            <a:r>
              <a:rPr lang="en-US" sz="2300" i="1" dirty="0" smtClean="0"/>
              <a:t>not </a:t>
            </a:r>
            <a:r>
              <a:rPr lang="en-US" sz="2300" i="1" dirty="0"/>
              <a:t>at all meaning the people of this world who are immoral, or the greedy and swindlers, or idolaters. In that case you would have to leave this world. </a:t>
            </a:r>
            <a:r>
              <a:rPr lang="en-US" sz="2300" i="1" dirty="0" smtClean="0"/>
              <a:t>But </a:t>
            </a:r>
            <a:r>
              <a:rPr lang="en-US" sz="2300" i="1" dirty="0"/>
              <a:t>now I am writing you that you must not associate with anyone who calls himself a brother but is sexually immoral or greedy, an idolater or a slanderer, a drunkard or a swindler. With such a man do not even eat. </a:t>
            </a:r>
            <a:r>
              <a:rPr lang="en-US" sz="2300" i="1" dirty="0" smtClean="0"/>
              <a:t>What </a:t>
            </a:r>
            <a:r>
              <a:rPr lang="en-US" sz="2300" i="1" dirty="0"/>
              <a:t>business is it of mine to judge those outside the church? Are you not to judge those inside? </a:t>
            </a:r>
            <a:r>
              <a:rPr lang="en-US" sz="2300" i="1" dirty="0" smtClean="0"/>
              <a:t>God </a:t>
            </a:r>
            <a:r>
              <a:rPr lang="en-US" sz="2300" i="1" dirty="0"/>
              <a:t>will judge those outside. “Expel the wicked man from among you</a:t>
            </a:r>
            <a:r>
              <a:rPr lang="en-US" sz="2300" i="1" dirty="0" smtClean="0"/>
              <a:t>.”</a:t>
            </a:r>
            <a:endParaRPr lang="en-US" sz="2300" i="1" dirty="0"/>
          </a:p>
        </p:txBody>
      </p:sp>
    </p:spTree>
    <p:extLst>
      <p:ext uri="{BB962C8B-B14F-4D97-AF65-F5344CB8AC3E}">
        <p14:creationId xmlns:p14="http://schemas.microsoft.com/office/powerpoint/2010/main" val="179197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“Secularization” – A Process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process by which sectors of society and culture are removed from the domination of religious institutions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and </a:t>
            </a:r>
            <a:r>
              <a:rPr lang="en-US" dirty="0"/>
              <a:t>relocated into the realm of the secular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/>
              <a:t>i.e., non-religious) world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16</a:t>
            </a:r>
            <a:r>
              <a:rPr lang="en-US" baseline="30000" dirty="0"/>
              <a:t>th</a:t>
            </a:r>
            <a:r>
              <a:rPr lang="en-US" dirty="0"/>
              <a:t> century  roots in Protestant Reformation – mass expropriation of </a:t>
            </a:r>
            <a:r>
              <a:rPr lang="en-US" dirty="0" smtClean="0"/>
              <a:t>religious lands by the state</a:t>
            </a:r>
            <a:endParaRPr lang="en-US" dirty="0"/>
          </a:p>
          <a:p>
            <a:r>
              <a:rPr lang="en-US" dirty="0" smtClean="0"/>
              <a:t>Idea operates on two </a:t>
            </a:r>
            <a:r>
              <a:rPr lang="en-US" dirty="0"/>
              <a:t>levels – </a:t>
            </a:r>
          </a:p>
          <a:p>
            <a:pPr lvl="1"/>
            <a:r>
              <a:rPr lang="en-US" dirty="0"/>
              <a:t>Descriptive – level of conscious - subjective</a:t>
            </a:r>
          </a:p>
          <a:p>
            <a:pPr lvl="1"/>
            <a:r>
              <a:rPr lang="en-US" dirty="0"/>
              <a:t>Ideological – level of socio-structural - </a:t>
            </a:r>
            <a:r>
              <a:rPr lang="en-US" dirty="0" smtClean="0"/>
              <a:t>objective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68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“Secularization” – A Process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Classic </a:t>
            </a:r>
            <a:r>
              <a:rPr lang="en-US" b="1" dirty="0"/>
              <a:t>secularization </a:t>
            </a:r>
            <a:r>
              <a:rPr lang="en-US" b="1" u="sng" dirty="0"/>
              <a:t>narrative</a:t>
            </a:r>
            <a:r>
              <a:rPr lang="en-US" dirty="0"/>
              <a:t> – three changes in the role of religion in society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/>
              <a:t>the </a:t>
            </a:r>
            <a:r>
              <a:rPr lang="en-US" i="1" dirty="0"/>
              <a:t>decline</a:t>
            </a:r>
            <a:r>
              <a:rPr lang="en-US" dirty="0"/>
              <a:t> of religious belief, affiliation and practice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/>
              <a:t>the </a:t>
            </a:r>
            <a:r>
              <a:rPr lang="en-US" i="1" dirty="0"/>
              <a:t>individualization</a:t>
            </a:r>
            <a:r>
              <a:rPr lang="en-US" dirty="0"/>
              <a:t> and </a:t>
            </a:r>
            <a:r>
              <a:rPr lang="en-US" i="1" dirty="0"/>
              <a:t>privatization</a:t>
            </a:r>
            <a:r>
              <a:rPr lang="en-US" dirty="0"/>
              <a:t> of religion with the attendant erosion of its public role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/>
              <a:t>the </a:t>
            </a:r>
            <a:r>
              <a:rPr lang="en-US" i="1" dirty="0"/>
              <a:t>differentiation</a:t>
            </a:r>
            <a:r>
              <a:rPr lang="en-US" dirty="0"/>
              <a:t> of the religious sphere from other public spheres, such as the political, legal, and economic spheres</a:t>
            </a:r>
          </a:p>
          <a:p>
            <a:r>
              <a:rPr lang="en-US" b="1" dirty="0"/>
              <a:t>Classic secularization </a:t>
            </a:r>
            <a:r>
              <a:rPr lang="en-US" b="1" u="sng" dirty="0"/>
              <a:t>thesis</a:t>
            </a:r>
            <a:r>
              <a:rPr lang="en-US" b="1" dirty="0"/>
              <a:t> – </a:t>
            </a:r>
            <a:r>
              <a:rPr lang="en-US" dirty="0"/>
              <a:t>religion will decline and disappear as world becomes more modern</a:t>
            </a:r>
          </a:p>
          <a:p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4607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4000" dirty="0" smtClean="0"/>
              <a:t>“Secularism” – An Ideological Position</a:t>
            </a:r>
            <a:endParaRPr lang="en-US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An ideological derivative of secularization – a belief system, a worldview</a:t>
            </a:r>
          </a:p>
          <a:p>
            <a:r>
              <a:rPr lang="en-US" dirty="0"/>
              <a:t>George Jacob Holyoake (1817-1906) coined the term “secularism” in </a:t>
            </a:r>
            <a:r>
              <a:rPr lang="en-US" dirty="0" smtClean="0"/>
              <a:t>1840s in England </a:t>
            </a:r>
            <a:r>
              <a:rPr lang="en-US" dirty="0"/>
              <a:t>= “it is a policy of life for those who do not accept theology</a:t>
            </a:r>
            <a:r>
              <a:rPr lang="en-US" dirty="0" smtClean="0"/>
              <a:t>.” Religion should not be taken into account in human affairs.</a:t>
            </a:r>
          </a:p>
          <a:p>
            <a:r>
              <a:rPr lang="en-US" dirty="0" smtClean="0"/>
              <a:t>In England, secularism arose in the working classes (Holyoake) and was designed to appeal to pragmatic workers. </a:t>
            </a:r>
          </a:p>
          <a:p>
            <a:r>
              <a:rPr lang="en-US" dirty="0" smtClean="0"/>
              <a:t>In America, secularism started with educated elites who embraced rationalism and science rather than traditional religious beliefs.</a:t>
            </a:r>
          </a:p>
        </p:txBody>
      </p:sp>
    </p:spTree>
    <p:extLst>
      <p:ext uri="{BB962C8B-B14F-4D97-AF65-F5344CB8AC3E}">
        <p14:creationId xmlns:p14="http://schemas.microsoft.com/office/powerpoint/2010/main" val="387424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4000" dirty="0" smtClean="0"/>
              <a:t>“Secularism” – An Ideological Position</a:t>
            </a:r>
            <a:endParaRPr lang="en-US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secularist movement was initially ideological and became </a:t>
            </a:r>
            <a:r>
              <a:rPr lang="en-US" dirty="0" smtClean="0"/>
              <a:t>political.</a:t>
            </a:r>
            <a:endParaRPr lang="en-US" dirty="0"/>
          </a:p>
          <a:p>
            <a:r>
              <a:rPr lang="en-US" dirty="0" smtClean="0"/>
              <a:t>Secularism </a:t>
            </a:r>
            <a:r>
              <a:rPr lang="en-US" dirty="0"/>
              <a:t>generally deems religion to be a threat to society and the state – to peace, order and good government. It must be removed from the public sphere or, at the least, greatly controlled</a:t>
            </a:r>
            <a:r>
              <a:rPr lang="en-US" dirty="0" smtClean="0"/>
              <a:t>.</a:t>
            </a:r>
          </a:p>
          <a:p>
            <a:r>
              <a:rPr lang="en-US" dirty="0"/>
              <a:t>Secularism has been adopted by philosophers, politicians and ordinary people as the reasonable, enlightened way to structure society.</a:t>
            </a:r>
          </a:p>
          <a:p>
            <a:r>
              <a:rPr lang="en-US" dirty="0"/>
              <a:t>According to </a:t>
            </a:r>
            <a:r>
              <a:rPr lang="en-US" dirty="0" err="1"/>
              <a:t>Kuru</a:t>
            </a:r>
            <a:r>
              <a:rPr lang="en-US" dirty="0"/>
              <a:t>, secularism can be “passive” or “aggressive” in how it is reflected in state policies </a:t>
            </a:r>
          </a:p>
          <a:p>
            <a:r>
              <a:rPr lang="en-US" dirty="0" smtClean="0"/>
              <a:t>Secularism </a:t>
            </a:r>
            <a:r>
              <a:rPr lang="en-US" dirty="0"/>
              <a:t>can be dogmatic and destructive – an accusation that radical secularists regularly hurl at religion</a:t>
            </a:r>
            <a:r>
              <a:rPr lang="en-US" dirty="0" smtClean="0"/>
              <a:t>.</a:t>
            </a:r>
          </a:p>
          <a:p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84948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4400" dirty="0" smtClean="0"/>
              <a:t>“Secularity” – A Social Condition</a:t>
            </a:r>
            <a:endParaRPr lang="en-US" sz="4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second derivative of secularization – a social condition</a:t>
            </a:r>
          </a:p>
          <a:p>
            <a:r>
              <a:rPr lang="en-US" dirty="0"/>
              <a:t>Secularity is a social condition or situation that agrees that there should be no official state religion, no religious interference in governmental </a:t>
            </a:r>
            <a:r>
              <a:rPr lang="en-US" dirty="0" smtClean="0"/>
              <a:t>affairs, </a:t>
            </a:r>
            <a:r>
              <a:rPr lang="en-US" dirty="0"/>
              <a:t>and no religious entanglement in the public sphere. </a:t>
            </a:r>
          </a:p>
          <a:p>
            <a:r>
              <a:rPr lang="en-US" dirty="0"/>
              <a:t>Secularity affirms that religion does provide some positive benefits to society and must be allowed to share the public’s “social space.” </a:t>
            </a:r>
          </a:p>
          <a:p>
            <a:r>
              <a:rPr lang="en-US" dirty="0"/>
              <a:t>Rather than rejecting religion outright, secularity places religion at arms-length, thus creating distance and separation from the affairs of state and public life. </a:t>
            </a:r>
          </a:p>
          <a:p>
            <a:r>
              <a:rPr lang="en-US" dirty="0"/>
              <a:t>Secularity is the social condition that is often characterized as the </a:t>
            </a:r>
            <a:r>
              <a:rPr lang="en-US" b="1" dirty="0"/>
              <a:t>“separation of church and state.”</a:t>
            </a:r>
          </a:p>
          <a:p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407932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Case Studies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US" sz="3200" dirty="0" smtClean="0"/>
              <a:t>If prayer was returned to public schools, what prayers should be said in large portions of Dearborn, Michigan which are Muslim-majority? What should Christian students do who attend these schools? </a:t>
            </a:r>
          </a:p>
          <a:p>
            <a:pPr marL="114300" indent="0">
              <a:buNone/>
            </a:pPr>
            <a:endParaRPr lang="en-US" sz="3200" dirty="0" smtClean="0"/>
          </a:p>
          <a:p>
            <a:pPr marL="114300" indent="0">
              <a:buNone/>
            </a:pPr>
            <a:r>
              <a:rPr lang="en-US" sz="3200" dirty="0" smtClean="0"/>
              <a:t>What about in Alabama, which is dominantly evangelical Christian, what should Jewish students do?</a:t>
            </a:r>
          </a:p>
          <a:p>
            <a:pPr marL="114300" indent="0">
              <a:buNone/>
            </a:pPr>
            <a:endParaRPr lang="en-US" sz="3200" dirty="0" smtClean="0"/>
          </a:p>
          <a:p>
            <a:pPr marL="114300" indent="0">
              <a:buNone/>
            </a:pPr>
            <a:r>
              <a:rPr lang="en-US" sz="3200" dirty="0" smtClean="0"/>
              <a:t>Should the dominant religion of a community determine what kind of prayers are said in public schools?</a:t>
            </a:r>
          </a:p>
        </p:txBody>
      </p:sp>
    </p:spTree>
    <p:extLst>
      <p:ext uri="{BB962C8B-B14F-4D97-AF65-F5344CB8AC3E}">
        <p14:creationId xmlns:p14="http://schemas.microsoft.com/office/powerpoint/2010/main" val="398906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5000" dirty="0" smtClean="0"/>
              <a:t>Case Studies</a:t>
            </a:r>
            <a:endParaRPr lang="en-US" sz="5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200" dirty="0" smtClean="0"/>
              <a:t>If tax deductions are allowed for interest paid on funds borrowed (mortgages, business, etc.), should special tax allowances be made </a:t>
            </a:r>
            <a:r>
              <a:rPr lang="en-US" sz="3200" dirty="0"/>
              <a:t>in order to avoid double </a:t>
            </a:r>
            <a:r>
              <a:rPr lang="en-US" sz="3200" dirty="0" smtClean="0"/>
              <a:t>taxation for “Islamic finance” which outlaws interest? If not, how does one justify other laws that remove double-taxation? Is this religious discrimination?</a:t>
            </a:r>
          </a:p>
        </p:txBody>
      </p:sp>
    </p:spTree>
    <p:extLst>
      <p:ext uri="{BB962C8B-B14F-4D97-AF65-F5344CB8AC3E}">
        <p14:creationId xmlns:p14="http://schemas.microsoft.com/office/powerpoint/2010/main" val="363369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/>
          </a:p>
          <a:p>
            <a:pPr indent="0" algn="ctr">
              <a:spcAft>
                <a:spcPts val="1200"/>
              </a:spcAft>
              <a:buNone/>
            </a:pPr>
            <a:r>
              <a:rPr lang="en-US" sz="3200" b="1" dirty="0" smtClean="0"/>
              <a:t>Next Week – 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200" b="1" dirty="0" smtClean="0"/>
              <a:t>We will look at varieties of secularism </a:t>
            </a:r>
            <a:br>
              <a:rPr lang="en-US" sz="3200" b="1" dirty="0" smtClean="0"/>
            </a:br>
            <a:r>
              <a:rPr lang="en-US" sz="3200" b="1" dirty="0" smtClean="0"/>
              <a:t>and/or secularity in </a:t>
            </a:r>
            <a:br>
              <a:rPr lang="en-US" sz="3200" b="1" dirty="0" smtClean="0"/>
            </a:br>
            <a:r>
              <a:rPr lang="en-US" sz="3200" b="1" dirty="0" smtClean="0"/>
              <a:t>different countries.</a:t>
            </a:r>
          </a:p>
          <a:p>
            <a:pPr indent="0" algn="ctr">
              <a:spcAft>
                <a:spcPts val="1200"/>
              </a:spcAft>
              <a:buNone/>
            </a:pPr>
            <a:endParaRPr lang="en-US" sz="3600" b="1" dirty="0" smtClean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2067</TotalTime>
  <Words>1311</Words>
  <Application>Microsoft Office PowerPoint</Application>
  <PresentationFormat>On-screen Show (4:3)</PresentationFormat>
  <Paragraphs>131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Adjacency</vt:lpstr>
      <vt:lpstr>God &amp; Caesar: The ancient modern clash</vt:lpstr>
      <vt:lpstr>Welcome!</vt:lpstr>
      <vt:lpstr>Response?</vt:lpstr>
      <vt:lpstr>America, the Secular?</vt:lpstr>
      <vt:lpstr>The Power of Words</vt:lpstr>
      <vt:lpstr>The Power of Words</vt:lpstr>
      <vt:lpstr>“Secular” – A Place</vt:lpstr>
      <vt:lpstr>“Secular” – A Place</vt:lpstr>
      <vt:lpstr>“Secularization” – A Process</vt:lpstr>
      <vt:lpstr>“Secularization” – A Process</vt:lpstr>
      <vt:lpstr>“Secularism” – An Ideological Position</vt:lpstr>
      <vt:lpstr>“Secularism” – An Ideological Position</vt:lpstr>
      <vt:lpstr>“Secularity” – A Social Condition</vt:lpstr>
      <vt:lpstr>Case Studies</vt:lpstr>
      <vt:lpstr>Case Studies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69</cp:revision>
  <dcterms:created xsi:type="dcterms:W3CDTF">2010-09-19T00:31:34Z</dcterms:created>
  <dcterms:modified xsi:type="dcterms:W3CDTF">2012-07-30T18:02:51Z</dcterms:modified>
</cp:coreProperties>
</file>