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7" r:id="rId3"/>
    <p:sldId id="300" r:id="rId4"/>
    <p:sldId id="301" r:id="rId5"/>
    <p:sldId id="290" r:id="rId6"/>
    <p:sldId id="293" r:id="rId7"/>
    <p:sldId id="295" r:id="rId8"/>
    <p:sldId id="294" r:id="rId9"/>
    <p:sldId id="297" r:id="rId10"/>
    <p:sldId id="296" r:id="rId11"/>
    <p:sldId id="291" r:id="rId12"/>
    <p:sldId id="292" r:id="rId13"/>
    <p:sldId id="298" r:id="rId14"/>
    <p:sldId id="299"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58" d="100"/>
          <a:sy n="58" d="100"/>
        </p:scale>
        <p:origin x="-163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Welcome</a:t>
            </a:r>
            <a:r>
              <a:rPr lang="en-US" baseline="0" dirty="0" smtClean="0"/>
              <a:t> – thanks for coming – Week #4</a:t>
            </a:r>
          </a:p>
          <a:p>
            <a:pPr marL="171450" indent="-171450">
              <a:buFont typeface="Arial" pitchFamily="34" charset="0"/>
              <a:buChar char="•"/>
            </a:pPr>
            <a:r>
              <a:rPr lang="en-US" baseline="0" dirty="0" smtClean="0"/>
              <a:t>Take a moment and fill out a name tag – if you haven’t filled out a registration card please do so</a:t>
            </a:r>
          </a:p>
          <a:p>
            <a:pPr marL="171450" indent="-171450">
              <a:buFont typeface="Arial" pitchFamily="34" charset="0"/>
              <a:buChar char="•"/>
            </a:pPr>
            <a:r>
              <a:rPr lang="en-US" baseline="0" dirty="0" smtClean="0"/>
              <a:t>Handouts for previous weeks material online – link in email sent to you last week</a:t>
            </a:r>
          </a:p>
          <a:p>
            <a:pPr marL="171450" indent="-171450">
              <a:buFont typeface="Arial" pitchFamily="34" charset="0"/>
              <a:buChar char="•"/>
            </a:pPr>
            <a:r>
              <a:rPr lang="en-US" baseline="0" dirty="0" smtClean="0"/>
              <a:t>Signup sheet for refreshments – Thank you this week to Janet, Steve and Pauline</a:t>
            </a:r>
          </a:p>
          <a:p>
            <a:pPr marL="171450" indent="-171450">
              <a:buFont typeface="Arial" pitchFamily="34" charset="0"/>
              <a:buChar char="•"/>
            </a:pPr>
            <a:endParaRPr lang="en-US" baseline="0" dirty="0" smtClean="0"/>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310980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a:t>
            </a:r>
            <a:r>
              <a:rPr lang="en-US" baseline="0" dirty="0" smtClean="0"/>
              <a:t> I know we are 2 weeks behind on the original schedule – will catch up – wanted to make sure and not short-change the biblical material</a:t>
            </a:r>
          </a:p>
          <a:p>
            <a:endParaRPr lang="en-US" baseline="0" dirty="0" smtClean="0"/>
          </a:p>
          <a:p>
            <a:r>
              <a:rPr lang="en-US" baseline="0" dirty="0" smtClean="0"/>
              <a:t>This week I just have to camp out on a portion of the material. Will pick up with the historical material next week. Video is postponed at this point.</a:t>
            </a:r>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Roman citizenship</a:t>
            </a:r>
            <a:r>
              <a:rPr lang="en-US" baseline="0" dirty="0" smtClean="0"/>
              <a:t> a very special concept; a unique status; Rome was first to codify “citizenship” in this way</a:t>
            </a:r>
          </a:p>
          <a:p>
            <a:pPr marL="171450" indent="-171450">
              <a:buFont typeface="Arial" pitchFamily="34" charset="0"/>
              <a:buChar char="•"/>
            </a:pPr>
            <a:r>
              <a:rPr lang="en-US" i="1" baseline="0" dirty="0" err="1" smtClean="0"/>
              <a:t>Civitas</a:t>
            </a:r>
            <a:r>
              <a:rPr lang="en-US" i="1" baseline="0" dirty="0" smtClean="0"/>
              <a:t> was </a:t>
            </a:r>
            <a:r>
              <a:rPr lang="en-US" baseline="0" dirty="0" smtClean="0"/>
              <a:t>only given to certain Romans and to less foreigners (NOTE – My citizenship – U.S. &amp; Canada – how foreigners work hard to get it – we take for granted</a:t>
            </a:r>
          </a:p>
          <a:p>
            <a:pPr marL="171450" indent="-171450">
              <a:buFont typeface="Arial" pitchFamily="34" charset="0"/>
              <a:buChar char="•"/>
            </a:pPr>
            <a:r>
              <a:rPr lang="en-US" dirty="0" smtClean="0"/>
              <a:t>Only 6 million men had Roman citizenship in AD 47 – Persons act in Canada 1927-28 – does “persons” in law include female persons – Supreme</a:t>
            </a:r>
            <a:r>
              <a:rPr lang="en-US" baseline="0" dirty="0" smtClean="0"/>
              <a:t> court ruled unanimously NOT persons – overturned by British Privy Council</a:t>
            </a:r>
            <a:endParaRPr lang="en-US" dirty="0" smtClean="0"/>
          </a:p>
          <a:p>
            <a:pPr marL="171450" lvl="0" indent="-171450">
              <a:buFont typeface="Arial" pitchFamily="34" charset="0"/>
              <a:buChar char="•"/>
            </a:pPr>
            <a:r>
              <a:rPr lang="en-US" sz="1200" kern="1200" dirty="0" smtClean="0">
                <a:solidFill>
                  <a:schemeClr val="tx1"/>
                </a:solidFill>
                <a:effectLst/>
                <a:latin typeface="+mn-lt"/>
                <a:ea typeface="+mn-ea"/>
                <a:cs typeface="+mn-cs"/>
              </a:rPr>
              <a:t>Paul took advantage of the “rights” he had under Roman law to his advantage</a:t>
            </a:r>
          </a:p>
          <a:p>
            <a:pPr marL="171450" lvl="0" indent="-171450">
              <a:buFont typeface="Arial" pitchFamily="34" charset="0"/>
              <a:buChar char="•"/>
            </a:pPr>
            <a:r>
              <a:rPr lang="en-US" sz="1200" kern="1200" dirty="0" smtClean="0">
                <a:solidFill>
                  <a:schemeClr val="tx1"/>
                </a:solidFill>
                <a:effectLst/>
                <a:latin typeface="+mn-lt"/>
                <a:ea typeface="+mn-ea"/>
                <a:cs typeface="+mn-cs"/>
              </a:rPr>
              <a:t>One of Paul’s ancestors (father, grandfather) may have been granted </a:t>
            </a:r>
            <a:r>
              <a:rPr lang="en-US" sz="1200" i="1" kern="1200" dirty="0" err="1" smtClean="0">
                <a:solidFill>
                  <a:schemeClr val="tx1"/>
                </a:solidFill>
                <a:effectLst/>
                <a:latin typeface="+mn-lt"/>
                <a:ea typeface="+mn-ea"/>
                <a:cs typeface="+mn-cs"/>
              </a:rPr>
              <a:t>civitas</a:t>
            </a:r>
            <a:r>
              <a:rPr lang="en-US" sz="1200" kern="1200" dirty="0" smtClean="0">
                <a:solidFill>
                  <a:schemeClr val="tx1"/>
                </a:solidFill>
                <a:effectLst/>
                <a:latin typeface="+mn-lt"/>
                <a:ea typeface="+mn-ea"/>
                <a:cs typeface="+mn-cs"/>
              </a:rPr>
              <a:t> as a reward for distinguished service. Paul was from a family of good social position. He was treated as a person of consequence by Felix, Festus, Agrippa, and Julius.</a:t>
            </a:r>
          </a:p>
          <a:p>
            <a:pPr marL="171450" indent="-171450">
              <a:buFont typeface="Arial" pitchFamily="34" charset="0"/>
              <a:buChar char="•"/>
            </a:pPr>
            <a:endParaRPr lang="en-US" dirty="0" smtClean="0"/>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See printed</a:t>
            </a:r>
            <a:r>
              <a:rPr lang="en-US" baseline="0" dirty="0" smtClean="0"/>
              <a:t> hand notes</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Story of Al</a:t>
            </a:r>
            <a:r>
              <a:rPr lang="en-US" baseline="0" dirty="0" smtClean="0"/>
              <a:t> Duerr – Geoff Bruins – Praying on steps for leaders</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3F150D65-C64D-44FB-9152-4CC2DE0C9198}" type="datetime1">
              <a:rPr lang="en-US" smtClean="0"/>
              <a:pPr/>
              <a:t>1/9/2012</a:t>
            </a:fld>
            <a:endParaRPr lang="en-US"/>
          </a:p>
        </p:txBody>
      </p:sp>
      <p:sp>
        <p:nvSpPr>
          <p:cNvPr id="9" name="Rectangle 14"/>
          <p:cNvSpPr>
            <a:spLocks noGrp="1"/>
          </p:cNvSpPr>
          <p:nvPr>
            <p:ph type="sldNum" sz="quarter" idx="11"/>
          </p:nvPr>
        </p:nvSpPr>
        <p:spPr/>
        <p:txBody>
          <a:bodyPr/>
          <a:lstStyle>
            <a:lvl1pPr>
              <a:defRPr lang="en-US" smtClean="0"/>
            </a:lvl1pPr>
          </a:lstStyle>
          <a:p>
            <a:fld id="{BFEBEB0A-9E3D-4B14-9782-E2AE3DA60D96}"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0FFE64A4-35FB-42B6-9183-2C0CE0E36649}"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2A2683B9-6ECA-47FA-93CF-B124A0FAC208}"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305FF66B-9476-4BB3-85E9-E01854F07F90}"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56B23FBD-8F7D-4F85-8085-67BFDB05CB71}" type="datetime1">
              <a:rPr lang="en-US" smtClean="0"/>
              <a:pPr/>
              <a:t>1/9/2012</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465D789A-1220-4441-8676-44A034051BFD}" type="datetime1">
              <a:rPr lang="en-US" smtClean="0"/>
              <a:pPr/>
              <a:t>1/9/2012</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F98A266-E364-4B5E-98DD-432668182E1E}" type="datetime1">
              <a:rPr lang="en-US" smtClean="0"/>
              <a:pPr/>
              <a:t>1/9/2012</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493F2040-9975-4642-A906-1DF87F8BE202}"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51E52B4A-BA08-4841-AB08-A0D822ABC34D}" type="datetime1">
              <a:rPr lang="en-US" smtClean="0"/>
              <a:pPr/>
              <a:t>1/9/2012</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75D48070-6A81-47D0-9810-1540B9FEFF61}" type="datetime1">
              <a:rPr lang="en-US" smtClean="0"/>
              <a:pPr/>
              <a:t>1/9/2012</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dirty="0"/>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6.wmf"/><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267200"/>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God &amp; Caesar:</a:t>
            </a:r>
            <a:br>
              <a:rPr lang="en-US" dirty="0" smtClean="0">
                <a:solidFill>
                  <a:schemeClr val="accent6">
                    <a:lumMod val="75000"/>
                  </a:schemeClr>
                </a:solidFill>
              </a:rPr>
            </a:br>
            <a:r>
              <a:rPr lang="en-US" dirty="0" smtClean="0">
                <a:solidFill>
                  <a:schemeClr val="accent6">
                    <a:lumMod val="75000"/>
                  </a:schemeClr>
                </a:solidFill>
              </a:rPr>
              <a:t>The ancient modern clash</a:t>
            </a:r>
            <a:endParaRPr lang="en-US" dirty="0">
              <a:solidFill>
                <a:schemeClr val="accent6">
                  <a:lumMod val="75000"/>
                </a:schemeClr>
              </a:solidFill>
            </a:endParaRPr>
          </a:p>
        </p:txBody>
      </p:sp>
      <p:sp>
        <p:nvSpPr>
          <p:cNvPr id="4" name="Slide Number Placeholder 3"/>
          <p:cNvSpPr>
            <a:spLocks noGrp="1"/>
          </p:cNvSpPr>
          <p:nvPr>
            <p:ph type="sldNum" sz="quarter" idx="11"/>
          </p:nvPr>
        </p:nvSpPr>
        <p:spPr/>
        <p:txBody>
          <a:bodyPr/>
          <a:lstStyle/>
          <a:p>
            <a:fld id="{BFEBEB0A-9E3D-4B14-9782-E2AE3DA60D96}" type="slidenum">
              <a:rPr lang="en-US" smtClean="0"/>
              <a:pPr/>
              <a:t>1</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52400"/>
            <a:ext cx="2468048" cy="3628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713016" cy="3628030"/>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Welcome!</a:t>
            </a:r>
            <a:endParaRPr lang="en-US" sz="6000" dirty="0"/>
          </a:p>
        </p:txBody>
      </p:sp>
      <p:sp>
        <p:nvSpPr>
          <p:cNvPr id="9" name="Text Placeholder 8"/>
          <p:cNvSpPr>
            <a:spLocks noGrp="1"/>
          </p:cNvSpPr>
          <p:nvPr>
            <p:ph type="body" idx="1"/>
          </p:nvPr>
        </p:nvSpPr>
        <p:spPr>
          <a:xfrm>
            <a:off x="634257" y="3429000"/>
            <a:ext cx="3430588" cy="258762"/>
          </a:xfrm>
        </p:spPr>
        <p:txBody>
          <a:bodyPr anchor="t" anchorCtr="0"/>
          <a:lstStyle/>
          <a:p>
            <a:pPr algn="ctr"/>
            <a:r>
              <a:rPr lang="en-US" sz="2400" dirty="0" smtClean="0"/>
              <a:t>Registration Card</a:t>
            </a:r>
            <a:endParaRPr lang="en-US" sz="2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a:t>
            </a:fld>
            <a:endParaRPr lang="en-US"/>
          </a:p>
        </p:txBody>
      </p:sp>
      <p:pic>
        <p:nvPicPr>
          <p:cNvPr id="2053" name="Picture 5" descr="D:\My Scans\2010-09 (Sep)\Registration Card00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4066644"/>
            <a:ext cx="3682257" cy="2410355"/>
          </a:xfrm>
          <a:prstGeom prst="rect">
            <a:avLst/>
          </a:prstGeom>
          <a:noFill/>
          <a:ln>
            <a:solidFill>
              <a:schemeClr val="tx1"/>
            </a:solidFill>
          </a:ln>
          <a:effectLst>
            <a:outerShdw blurRad="63500" sx="102000" sy="102000" algn="ctr" rotWithShape="0">
              <a:schemeClr val="bg1">
                <a:lumMod val="50000"/>
                <a:alpha val="40000"/>
              </a:schemeClr>
            </a:outerShdw>
          </a:effectLst>
          <a:extLst>
            <a:ext uri="{909E8E84-426E-40DD-AFC4-6F175D3DCCD1}">
              <a14:hiddenFill xmlns:a14="http://schemas.microsoft.com/office/drawing/2010/main">
                <a:solidFill>
                  <a:srgbClr val="FFFFFF"/>
                </a:solidFill>
              </a14:hiddenFill>
            </a:ext>
          </a:extLst>
        </p:spPr>
      </p:pic>
      <p:sp>
        <p:nvSpPr>
          <p:cNvPr id="10" name="Text Placeholder 10"/>
          <p:cNvSpPr>
            <a:spLocks noGrp="1"/>
          </p:cNvSpPr>
          <p:nvPr>
            <p:ph type="body" sz="quarter" idx="3"/>
          </p:nvPr>
        </p:nvSpPr>
        <p:spPr>
          <a:xfrm>
            <a:off x="4648200" y="609600"/>
            <a:ext cx="4041775" cy="639762"/>
          </a:xfrm>
        </p:spPr>
        <p:txBody>
          <a:bodyPr anchor="t" anchorCtr="0"/>
          <a:lstStyle/>
          <a:p>
            <a:pPr algn="ctr"/>
            <a:r>
              <a:rPr lang="en-US" sz="2400" dirty="0" smtClean="0"/>
              <a:t>Handouts</a:t>
            </a:r>
            <a:endParaRPr lang="en-US" sz="2400" dirty="0"/>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44001">
            <a:off x="4632730" y="1234494"/>
            <a:ext cx="2965269" cy="3833814"/>
          </a:xfrm>
          <a:prstGeom prst="rect">
            <a:avLst/>
          </a:prstGeom>
          <a:noFill/>
          <a:ln w="9525">
            <a:solidFill>
              <a:schemeClr val="accent6">
                <a:lumMod val="75000"/>
              </a:schemeClr>
            </a:solidFill>
            <a:miter lim="800000"/>
            <a:headEnd/>
            <a:tailEnd/>
          </a:ln>
          <a:effectLst>
            <a:outerShdw blurRad="50800" dist="38100" dir="13500000" algn="br" rotWithShape="0">
              <a:schemeClr val="bg1">
                <a:lumMod val="50000"/>
                <a:alpha val="40000"/>
              </a:schemeClr>
            </a:outerShdw>
          </a:effectLst>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961745">
            <a:off x="6264132" y="2289996"/>
            <a:ext cx="3142079" cy="4062413"/>
          </a:xfrm>
          <a:prstGeom prst="rect">
            <a:avLst/>
          </a:prstGeom>
          <a:noFill/>
          <a:ln w="9525">
            <a:solidFill>
              <a:schemeClr val="accent6">
                <a:lumMod val="75000"/>
              </a:schemeClr>
            </a:solidFill>
            <a:miter lim="800000"/>
            <a:headEnd/>
            <a:tailEnd/>
          </a:ln>
          <a:effectLst>
            <a:outerShdw blurRad="50800" dist="38100" dir="13500000" algn="b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13" name="Picture 8" descr="C:\Users\Jim\AppData\Local\Microsoft\Windows\Temporary Internet Files\Content.IE5\JN1SUK73\MC90038921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554695">
            <a:off x="1085463" y="1464208"/>
            <a:ext cx="2428079" cy="184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843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r>
              <a:rPr lang="en-US" dirty="0" smtClean="0"/>
              <a:t>Triumphal Entry</a:t>
            </a:r>
          </a:p>
          <a:p>
            <a:pPr lvl="2">
              <a:buFont typeface="Wingdings" pitchFamily="2" charset="2"/>
              <a:buChar char="Ø"/>
            </a:pPr>
            <a:r>
              <a:rPr lang="en-US" sz="2400" dirty="0" smtClean="0"/>
              <a:t>Luke 19:29-44</a:t>
            </a:r>
          </a:p>
          <a:p>
            <a:pPr lvl="2">
              <a:buFont typeface="Wingdings" pitchFamily="2" charset="2"/>
              <a:buChar char="Ø"/>
            </a:pPr>
            <a:r>
              <a:rPr lang="en-US" sz="2400" dirty="0" smtClean="0"/>
              <a:t>Donkey – Animal ridden by a King</a:t>
            </a:r>
          </a:p>
          <a:p>
            <a:pPr lvl="2">
              <a:buFont typeface="Wingdings" pitchFamily="2" charset="2"/>
              <a:buChar char="Ø"/>
            </a:pPr>
            <a:r>
              <a:rPr lang="en-US" sz="2400" dirty="0" smtClean="0"/>
              <a:t>“</a:t>
            </a:r>
            <a:r>
              <a:rPr lang="en-US" sz="2400" dirty="0" err="1" smtClean="0"/>
              <a:t>Hosannah</a:t>
            </a:r>
            <a:r>
              <a:rPr lang="en-US" sz="2400" dirty="0" smtClean="0"/>
              <a:t>” – “nah” was a syllable reserved for a King, this is why the Pharisees urged Jesus to rebuke his disciples</a:t>
            </a:r>
          </a:p>
          <a:p>
            <a:pPr lvl="2">
              <a:buFont typeface="Wingdings" pitchFamily="2" charset="2"/>
              <a:buChar char="Ø"/>
            </a:pPr>
            <a:r>
              <a:rPr lang="en-US" sz="2400" dirty="0" smtClean="0"/>
              <a:t>Ceremony enacts the reception of a guest of state</a:t>
            </a:r>
          </a:p>
          <a:p>
            <a:pPr lvl="2">
              <a:buFont typeface="Wingdings" pitchFamily="2" charset="2"/>
              <a:buChar char="Ø"/>
            </a:pPr>
            <a:r>
              <a:rPr lang="en-US" sz="2400" dirty="0" smtClean="0"/>
              <a:t>Jesus is acting out his royal claim to be King</a:t>
            </a:r>
          </a:p>
        </p:txBody>
      </p:sp>
      <p:sp>
        <p:nvSpPr>
          <p:cNvPr id="5" name="Slide Number Placeholder 4"/>
          <p:cNvSpPr>
            <a:spLocks noGrp="1"/>
          </p:cNvSpPr>
          <p:nvPr>
            <p:ph type="sldNum" sz="quarter" idx="12"/>
          </p:nvPr>
        </p:nvSpPr>
        <p:spPr/>
        <p:txBody>
          <a:bodyPr/>
          <a:lstStyle/>
          <a:p>
            <a:fld id="{BFEBEB0A-9E3D-4B14-9782-E2AE3DA60D96}" type="slidenum">
              <a:rPr lang="en-US" smtClean="0"/>
              <a:pPr/>
              <a:t>3</a:t>
            </a:fld>
            <a:endParaRPr lang="en-US"/>
          </a:p>
        </p:txBody>
      </p:sp>
    </p:spTree>
    <p:extLst>
      <p:ext uri="{BB962C8B-B14F-4D97-AF65-F5344CB8AC3E}">
        <p14:creationId xmlns:p14="http://schemas.microsoft.com/office/powerpoint/2010/main" val="1922684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r>
              <a:rPr lang="en-US" dirty="0" smtClean="0"/>
              <a:t>Jesus’ arrest &amp; trial – </a:t>
            </a:r>
            <a:endParaRPr lang="en-US" dirty="0"/>
          </a:p>
          <a:p>
            <a:pPr lvl="1"/>
            <a:r>
              <a:rPr lang="en-US" sz="2400" dirty="0"/>
              <a:t>Matt. 26:47 – </a:t>
            </a:r>
            <a:r>
              <a:rPr lang="en-US" sz="2400" dirty="0" smtClean="0"/>
              <a:t>27:26 ; Mark </a:t>
            </a:r>
            <a:r>
              <a:rPr lang="en-US" sz="2400" dirty="0"/>
              <a:t>14:43 – </a:t>
            </a:r>
            <a:r>
              <a:rPr lang="en-US" sz="2400" dirty="0" smtClean="0"/>
              <a:t>15:15 ; Luke </a:t>
            </a:r>
            <a:r>
              <a:rPr lang="en-US" sz="2400" dirty="0"/>
              <a:t>22:47 – </a:t>
            </a:r>
            <a:r>
              <a:rPr lang="en-US" sz="2400" dirty="0" smtClean="0"/>
              <a:t>23:25 ; John </a:t>
            </a:r>
            <a:r>
              <a:rPr lang="en-US" sz="2400" dirty="0"/>
              <a:t>18:2 – </a:t>
            </a:r>
            <a:r>
              <a:rPr lang="en-US" sz="2400" dirty="0" smtClean="0"/>
              <a:t>19:16</a:t>
            </a:r>
            <a:endParaRPr lang="en-US" sz="2400" dirty="0"/>
          </a:p>
          <a:p>
            <a:pPr lvl="2">
              <a:buFont typeface="Wingdings" pitchFamily="2" charset="2"/>
              <a:buChar char="Ø"/>
            </a:pPr>
            <a:r>
              <a:rPr lang="en-US" sz="2200" dirty="0" smtClean="0"/>
              <a:t>Question of authority &amp; sovereignty – state vs. religion</a:t>
            </a:r>
          </a:p>
          <a:p>
            <a:pPr lvl="2">
              <a:buFont typeface="Wingdings" pitchFamily="2" charset="2"/>
              <a:buChar char="Ø"/>
            </a:pPr>
            <a:r>
              <a:rPr lang="en-US" sz="2200" dirty="0" smtClean="0"/>
              <a:t>Only the Roman state possess the ultimate power to legally put someone to death</a:t>
            </a:r>
          </a:p>
          <a:p>
            <a:pPr lvl="2">
              <a:buFont typeface="Wingdings" pitchFamily="2" charset="2"/>
              <a:buChar char="Ø"/>
            </a:pPr>
            <a:r>
              <a:rPr lang="en-US" sz="2200" dirty="0" smtClean="0"/>
              <a:t>The enacting of the “problem of dirty hands”</a:t>
            </a:r>
          </a:p>
        </p:txBody>
      </p:sp>
      <p:sp>
        <p:nvSpPr>
          <p:cNvPr id="5" name="Slide Number Placeholder 4"/>
          <p:cNvSpPr>
            <a:spLocks noGrp="1"/>
          </p:cNvSpPr>
          <p:nvPr>
            <p:ph type="sldNum" sz="quarter" idx="12"/>
          </p:nvPr>
        </p:nvSpPr>
        <p:spPr/>
        <p:txBody>
          <a:bodyPr/>
          <a:lstStyle/>
          <a:p>
            <a:fld id="{BFEBEB0A-9E3D-4B14-9782-E2AE3DA60D96}" type="slidenum">
              <a:rPr lang="en-US" smtClean="0"/>
              <a:pPr/>
              <a:t>4</a:t>
            </a:fld>
            <a:endParaRPr lang="en-US"/>
          </a:p>
        </p:txBody>
      </p:sp>
    </p:spTree>
    <p:extLst>
      <p:ext uri="{BB962C8B-B14F-4D97-AF65-F5344CB8AC3E}">
        <p14:creationId xmlns:p14="http://schemas.microsoft.com/office/powerpoint/2010/main" val="2215133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lstStyle/>
          <a:p>
            <a:pPr indent="0" algn="ctr">
              <a:buNone/>
            </a:pPr>
            <a:r>
              <a:rPr lang="en-US" sz="3600" b="1" dirty="0" smtClean="0"/>
              <a:t>Question:</a:t>
            </a:r>
            <a:endParaRPr lang="en-US" b="1" dirty="0" smtClean="0"/>
          </a:p>
          <a:p>
            <a:pPr indent="0" algn="ctr">
              <a:buNone/>
            </a:pPr>
            <a:endParaRPr lang="en-US" sz="1800" dirty="0" smtClean="0"/>
          </a:p>
          <a:p>
            <a:pPr indent="0" algn="ctr">
              <a:buNone/>
            </a:pPr>
            <a:r>
              <a:rPr lang="en-US" dirty="0" smtClean="0"/>
              <a:t>Does the admonition </a:t>
            </a:r>
            <a:br>
              <a:rPr lang="en-US" dirty="0" smtClean="0"/>
            </a:br>
            <a:r>
              <a:rPr lang="en-US" dirty="0" smtClean="0"/>
              <a:t>“give to Caesar what is Caesar’s, </a:t>
            </a:r>
            <a:br>
              <a:rPr lang="en-US" dirty="0" smtClean="0"/>
            </a:br>
            <a:r>
              <a:rPr lang="en-US" dirty="0" smtClean="0"/>
              <a:t>and to God what is God’s” (Matt. 22:21, Mark 12:17)</a:t>
            </a:r>
            <a:br>
              <a:rPr lang="en-US" dirty="0" smtClean="0"/>
            </a:br>
            <a:r>
              <a:rPr lang="en-US" dirty="0" smtClean="0"/>
              <a:t>apply only to paying taxes or is it a broader principle that can be applied to other areas </a:t>
            </a:r>
            <a:br>
              <a:rPr lang="en-US" dirty="0" smtClean="0"/>
            </a:br>
            <a:r>
              <a:rPr lang="en-US" dirty="0" smtClean="0"/>
              <a:t>of church-state relations?</a:t>
            </a:r>
          </a:p>
        </p:txBody>
      </p:sp>
      <p:sp>
        <p:nvSpPr>
          <p:cNvPr id="5" name="Slide Number Placeholder 4"/>
          <p:cNvSpPr>
            <a:spLocks noGrp="1"/>
          </p:cNvSpPr>
          <p:nvPr>
            <p:ph type="sldNum" sz="quarter" idx="12"/>
          </p:nvPr>
        </p:nvSpPr>
        <p:spPr/>
        <p:txBody>
          <a:bodyPr/>
          <a:lstStyle/>
          <a:p>
            <a:fld id="{BFEBEB0A-9E3D-4B14-9782-E2AE3DA60D96}" type="slidenum">
              <a:rPr lang="en-US" smtClean="0"/>
              <a:pPr/>
              <a:t>5</a:t>
            </a:fld>
            <a:endParaRPr lang="en-US"/>
          </a:p>
        </p:txBody>
      </p:sp>
    </p:spTree>
    <p:extLst>
      <p:ext uri="{BB962C8B-B14F-4D97-AF65-F5344CB8AC3E}">
        <p14:creationId xmlns:p14="http://schemas.microsoft.com/office/powerpoint/2010/main" val="1984223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r>
              <a:rPr lang="en-US" dirty="0" smtClean="0"/>
              <a:t>Paul’s claim of Roman citizenship</a:t>
            </a:r>
          </a:p>
          <a:p>
            <a:pPr lvl="1"/>
            <a:r>
              <a:rPr lang="en-US" sz="2400" dirty="0" smtClean="0"/>
              <a:t>Acts 22:22-29</a:t>
            </a:r>
            <a:endParaRPr lang="en-US" sz="2400" dirty="0"/>
          </a:p>
          <a:p>
            <a:pPr lvl="2">
              <a:buFont typeface="Wingdings" pitchFamily="2" charset="2"/>
              <a:buChar char="Ø"/>
            </a:pPr>
            <a:r>
              <a:rPr lang="en-US" sz="2200" i="1" dirty="0" err="1" smtClean="0"/>
              <a:t>Civitas</a:t>
            </a:r>
            <a:r>
              <a:rPr lang="en-US" sz="2200" i="1" dirty="0" smtClean="0"/>
              <a:t> = citizenship</a:t>
            </a:r>
            <a:r>
              <a:rPr lang="en-US" sz="2200" dirty="0" smtClean="0"/>
              <a:t> </a:t>
            </a:r>
          </a:p>
          <a:p>
            <a:pPr lvl="2">
              <a:buFont typeface="Wingdings" pitchFamily="2" charset="2"/>
              <a:buChar char="Ø"/>
            </a:pPr>
            <a:r>
              <a:rPr lang="en-US" sz="2200" dirty="0" smtClean="0"/>
              <a:t>Roman citizens numbered only 6 million </a:t>
            </a:r>
            <a:r>
              <a:rPr lang="en-US" sz="2200" u="sng" dirty="0" smtClean="0"/>
              <a:t>men</a:t>
            </a:r>
            <a:r>
              <a:rPr lang="en-US" sz="2200" dirty="0" smtClean="0"/>
              <a:t> in AD 47</a:t>
            </a:r>
          </a:p>
          <a:p>
            <a:pPr lvl="2">
              <a:buFont typeface="Wingdings" pitchFamily="2" charset="2"/>
              <a:buChar char="Ø"/>
            </a:pPr>
            <a:r>
              <a:rPr lang="en-US" sz="2200" dirty="0" smtClean="0"/>
              <a:t>Roman citizens had particular rights, privileges, and duties</a:t>
            </a:r>
          </a:p>
          <a:p>
            <a:pPr lvl="2">
              <a:buFont typeface="Wingdings" pitchFamily="2" charset="2"/>
              <a:buChar char="Ø"/>
            </a:pPr>
            <a:r>
              <a:rPr lang="en-US" sz="2200" dirty="0" smtClean="0"/>
              <a:t>Paul took advantage of his </a:t>
            </a:r>
            <a:r>
              <a:rPr lang="en-US" sz="2200" i="1" dirty="0" err="1" smtClean="0"/>
              <a:t>Civitas</a:t>
            </a:r>
            <a:r>
              <a:rPr lang="en-US" sz="2200" dirty="0" smtClean="0"/>
              <a:t> </a:t>
            </a:r>
          </a:p>
        </p:txBody>
      </p:sp>
      <p:sp>
        <p:nvSpPr>
          <p:cNvPr id="5" name="Slide Number Placeholder 4"/>
          <p:cNvSpPr>
            <a:spLocks noGrp="1"/>
          </p:cNvSpPr>
          <p:nvPr>
            <p:ph type="sldNum" sz="quarter" idx="12"/>
          </p:nvPr>
        </p:nvSpPr>
        <p:spPr/>
        <p:txBody>
          <a:bodyPr/>
          <a:lstStyle/>
          <a:p>
            <a:fld id="{BFEBEB0A-9E3D-4B14-9782-E2AE3DA60D96}" type="slidenum">
              <a:rPr lang="en-US" smtClean="0"/>
              <a:pPr/>
              <a:t>6</a:t>
            </a:fld>
            <a:endParaRPr lang="en-US"/>
          </a:p>
        </p:txBody>
      </p:sp>
    </p:spTree>
    <p:extLst>
      <p:ext uri="{BB962C8B-B14F-4D97-AF65-F5344CB8AC3E}">
        <p14:creationId xmlns:p14="http://schemas.microsoft.com/office/powerpoint/2010/main" val="1284396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r>
              <a:rPr lang="en-US" dirty="0" smtClean="0"/>
              <a:t>Paul’s claim of Roman citizenship</a:t>
            </a:r>
          </a:p>
          <a:p>
            <a:pPr lvl="1"/>
            <a:r>
              <a:rPr lang="en-US" sz="2400" dirty="0" smtClean="0"/>
              <a:t>Acts 25:1 – 26:32</a:t>
            </a:r>
            <a:endParaRPr lang="en-US" sz="2400" dirty="0"/>
          </a:p>
          <a:p>
            <a:pPr lvl="2">
              <a:buFont typeface="Wingdings" pitchFamily="2" charset="2"/>
              <a:buChar char="Ø"/>
            </a:pPr>
            <a:r>
              <a:rPr lang="en-US" sz="2200" dirty="0" smtClean="0"/>
              <a:t>Paul’s trial before Felix and Festus</a:t>
            </a:r>
          </a:p>
          <a:p>
            <a:pPr lvl="2">
              <a:buFont typeface="Wingdings" pitchFamily="2" charset="2"/>
              <a:buChar char="Ø"/>
            </a:pPr>
            <a:r>
              <a:rPr lang="en-US" sz="2200" dirty="0" smtClean="0"/>
              <a:t>Paul’s appeal to be heard before Caesar</a:t>
            </a:r>
          </a:p>
          <a:p>
            <a:pPr lvl="2">
              <a:buFont typeface="Wingdings" pitchFamily="2" charset="2"/>
              <a:buChar char="Ø"/>
            </a:pPr>
            <a:r>
              <a:rPr lang="en-US" sz="2200" dirty="0" smtClean="0"/>
              <a:t>Was Paul’s appeal to Roman citizenship self-defense or </a:t>
            </a:r>
            <a:br>
              <a:rPr lang="en-US" sz="2200" dirty="0" smtClean="0"/>
            </a:br>
            <a:r>
              <a:rPr lang="en-US" sz="2200" dirty="0" smtClean="0"/>
              <a:t>was it strategic?</a:t>
            </a:r>
          </a:p>
          <a:p>
            <a:pPr lvl="3">
              <a:buFont typeface="Wingdings" pitchFamily="2" charset="2"/>
              <a:buChar char="ü"/>
            </a:pPr>
            <a:r>
              <a:rPr lang="en-US" sz="2000" dirty="0" smtClean="0"/>
              <a:t>Acts 19:21</a:t>
            </a:r>
          </a:p>
          <a:p>
            <a:pPr lvl="3">
              <a:buFont typeface="Wingdings" pitchFamily="2" charset="2"/>
              <a:buChar char="ü"/>
            </a:pPr>
            <a:r>
              <a:rPr lang="en-US" sz="2000" dirty="0" smtClean="0"/>
              <a:t>Romans 1:10-15</a:t>
            </a:r>
          </a:p>
          <a:p>
            <a:pPr lvl="3">
              <a:buFont typeface="Wingdings" pitchFamily="2" charset="2"/>
              <a:buChar char="ü"/>
            </a:pPr>
            <a:r>
              <a:rPr lang="en-US" sz="2000" dirty="0" smtClean="0"/>
              <a:t>Romans 15:20-29</a:t>
            </a:r>
          </a:p>
        </p:txBody>
      </p:sp>
      <p:sp>
        <p:nvSpPr>
          <p:cNvPr id="5" name="Slide Number Placeholder 4"/>
          <p:cNvSpPr>
            <a:spLocks noGrp="1"/>
          </p:cNvSpPr>
          <p:nvPr>
            <p:ph type="sldNum" sz="quarter" idx="12"/>
          </p:nvPr>
        </p:nvSpPr>
        <p:spPr/>
        <p:txBody>
          <a:bodyPr/>
          <a:lstStyle/>
          <a:p>
            <a:fld id="{BFEBEB0A-9E3D-4B14-9782-E2AE3DA60D96}" type="slidenum">
              <a:rPr lang="en-US" smtClean="0"/>
              <a:pPr/>
              <a:t>7</a:t>
            </a:fld>
            <a:endParaRPr lang="en-US"/>
          </a:p>
        </p:txBody>
      </p:sp>
    </p:spTree>
    <p:extLst>
      <p:ext uri="{BB962C8B-B14F-4D97-AF65-F5344CB8AC3E}">
        <p14:creationId xmlns:p14="http://schemas.microsoft.com/office/powerpoint/2010/main" val="982550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fade">
                                      <p:cBhvr>
                                        <p:cTn id="7" dur="500"/>
                                        <p:tgtEl>
                                          <p:spTgt spid="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animEffect transition="in" filter="fade">
                                      <p:cBhvr>
                                        <p:cTn id="15" dur="500"/>
                                        <p:tgtEl>
                                          <p:spTgt spid="6">
                                            <p:txEl>
                                              <p:pRg st="5" end="5"/>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6" end="6"/>
                                            </p:txEl>
                                          </p:spTgt>
                                        </p:tgtEl>
                                        <p:attrNameLst>
                                          <p:attrName>style.visibility</p:attrName>
                                        </p:attrNameLst>
                                      </p:cBhvr>
                                      <p:to>
                                        <p:strVal val="visible"/>
                                      </p:to>
                                    </p:set>
                                    <p:animEffect transition="in" filter="fade">
                                      <p:cBhvr>
                                        <p:cTn id="18" dur="500"/>
                                        <p:tgtEl>
                                          <p:spTgt spid="6">
                                            <p:txEl>
                                              <p:pRg st="6" end="6"/>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animEffect transition="in" filter="fade">
                                      <p:cBhvr>
                                        <p:cTn id="21"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lstStyle/>
          <a:p>
            <a:r>
              <a:rPr lang="en-US" dirty="0" smtClean="0"/>
              <a:t>Submission to governing authorities</a:t>
            </a:r>
          </a:p>
          <a:p>
            <a:pPr lvl="1"/>
            <a:r>
              <a:rPr lang="en-US" sz="2400" dirty="0" smtClean="0"/>
              <a:t>Romans 13:1-7</a:t>
            </a:r>
          </a:p>
          <a:p>
            <a:pPr lvl="2">
              <a:buFont typeface="Wingdings" pitchFamily="2" charset="2"/>
              <a:buChar char="Ø"/>
            </a:pPr>
            <a:r>
              <a:rPr lang="en-US" sz="2200" i="1" dirty="0"/>
              <a:t>“The thirteenth chapter of the Epistle of Romans contains what are perhaps </a:t>
            </a:r>
            <a:r>
              <a:rPr lang="en-US" sz="2200" b="1" i="1" dirty="0"/>
              <a:t>the most important words ever written for the history of political thought</a:t>
            </a:r>
            <a:r>
              <a:rPr lang="en-US" sz="2200" i="1" dirty="0"/>
              <a:t>. </a:t>
            </a:r>
            <a:endParaRPr lang="en-US" sz="2200" i="1" dirty="0" smtClean="0"/>
          </a:p>
          <a:p>
            <a:pPr lvl="2">
              <a:buFont typeface="Wingdings" pitchFamily="2" charset="2"/>
              <a:buChar char="Ø"/>
            </a:pPr>
            <a:endParaRPr lang="en-US" sz="2200" i="1" dirty="0" smtClean="0"/>
          </a:p>
          <a:p>
            <a:pPr lvl="2">
              <a:buFont typeface="Wingdings" pitchFamily="2" charset="2"/>
              <a:buChar char="Ø"/>
            </a:pPr>
            <a:r>
              <a:rPr lang="en-US" sz="2200" i="1" dirty="0" smtClean="0"/>
              <a:t>“</a:t>
            </a:r>
            <a:r>
              <a:rPr lang="en-US" sz="2200" i="1" dirty="0"/>
              <a:t>This is the most notable passage in the NT on Christian civic responsibility</a:t>
            </a:r>
            <a:r>
              <a:rPr lang="en-US" sz="2200" i="1" dirty="0" smtClean="0"/>
              <a:t>.”</a:t>
            </a:r>
            <a:endParaRPr lang="en-US" sz="2200" i="1" dirty="0"/>
          </a:p>
          <a:p>
            <a:pPr lvl="2">
              <a:buFont typeface="Wingdings" pitchFamily="2" charset="2"/>
              <a:buChar char="Ø"/>
            </a:pPr>
            <a:endParaRPr lang="en-US" sz="2200" dirty="0" smtClean="0"/>
          </a:p>
          <a:p>
            <a:pPr lvl="2">
              <a:buFont typeface="Wingdings" pitchFamily="2" charset="2"/>
              <a:buChar char="Ø"/>
            </a:pPr>
            <a:r>
              <a:rPr lang="en-US" sz="2200" i="1" dirty="0" err="1" smtClean="0"/>
              <a:t>Respublica</a:t>
            </a:r>
            <a:r>
              <a:rPr lang="en-US" sz="2200" i="1" dirty="0" smtClean="0"/>
              <a:t> Christiana</a:t>
            </a:r>
            <a:r>
              <a:rPr lang="en-US" sz="2200" dirty="0" smtClean="0"/>
              <a:t> and the Doctrine of the “two swords”</a:t>
            </a:r>
            <a:endParaRPr lang="en-US" sz="2200" i="1" dirty="0" smtClean="0"/>
          </a:p>
          <a:p>
            <a:pPr lvl="2">
              <a:buFont typeface="Wingdings" pitchFamily="2" charset="2"/>
              <a:buChar char="Ø"/>
            </a:pPr>
            <a:endParaRPr lang="en-US" sz="22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8</a:t>
            </a:fld>
            <a:endParaRPr lang="en-US"/>
          </a:p>
        </p:txBody>
      </p:sp>
    </p:spTree>
    <p:extLst>
      <p:ext uri="{BB962C8B-B14F-4D97-AF65-F5344CB8AC3E}">
        <p14:creationId xmlns:p14="http://schemas.microsoft.com/office/powerpoint/2010/main" val="1074822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animEffect transition="in" filter="fade">
                                      <p:cBhvr>
                                        <p:cTn id="1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798637"/>
            <a:ext cx="4038600" cy="4525963"/>
          </a:xfrm>
        </p:spPr>
        <p:txBody>
          <a:bodyPr>
            <a:normAutofit/>
          </a:bodyPr>
          <a:lstStyle/>
          <a:p>
            <a:pPr lvl="1"/>
            <a:r>
              <a:rPr lang="en-US" sz="2400" dirty="0" smtClean="0"/>
              <a:t>Roman law and the Jews</a:t>
            </a:r>
          </a:p>
          <a:p>
            <a:pPr lvl="1"/>
            <a:endParaRPr lang="en-US" sz="2400" dirty="0" smtClean="0"/>
          </a:p>
          <a:p>
            <a:pPr lvl="1"/>
            <a:r>
              <a:rPr lang="en-US" dirty="0" smtClean="0"/>
              <a:t>Emperor Claudius </a:t>
            </a:r>
            <a:br>
              <a:rPr lang="en-US" dirty="0" smtClean="0"/>
            </a:br>
            <a:r>
              <a:rPr lang="en-US" dirty="0" smtClean="0"/>
              <a:t>(41-54 AD)</a:t>
            </a:r>
          </a:p>
          <a:p>
            <a:pPr lvl="1"/>
            <a:endParaRPr lang="en-US" dirty="0" smtClean="0"/>
          </a:p>
          <a:p>
            <a:pPr lvl="1"/>
            <a:r>
              <a:rPr lang="en-US" dirty="0" smtClean="0"/>
              <a:t>Paul and his exhortation to the Roman Christians and Jews</a:t>
            </a:r>
          </a:p>
          <a:p>
            <a:pPr lvl="1"/>
            <a:endParaRPr lang="en-US" sz="2400" dirty="0" smtClean="0"/>
          </a:p>
        </p:txBody>
      </p:sp>
      <p:sp>
        <p:nvSpPr>
          <p:cNvPr id="5" name="Slide Number Placeholder 4"/>
          <p:cNvSpPr>
            <a:spLocks noGrp="1"/>
          </p:cNvSpPr>
          <p:nvPr>
            <p:ph type="sldNum" sz="quarter" idx="12"/>
          </p:nvPr>
        </p:nvSpPr>
        <p:spPr/>
        <p:txBody>
          <a:bodyPr/>
          <a:lstStyle/>
          <a:p>
            <a:fld id="{BFEBEB0A-9E3D-4B14-9782-E2AE3DA60D96}" type="slidenum">
              <a:rPr lang="en-US" smtClean="0"/>
              <a:pPr/>
              <a:t>9</a:t>
            </a:fld>
            <a:endParaRPr lang="en-US"/>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5000" y="1828800"/>
            <a:ext cx="2617718" cy="4503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Tree>
    <p:extLst>
      <p:ext uri="{BB962C8B-B14F-4D97-AF65-F5344CB8AC3E}">
        <p14:creationId xmlns:p14="http://schemas.microsoft.com/office/powerpoint/2010/main" val="3062933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animEffect transition="in" filter="fade">
                                      <p:cBhvr>
                                        <p:cTn id="20"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r>
              <a:rPr lang="en-US" dirty="0" smtClean="0"/>
              <a:t>Key words</a:t>
            </a:r>
          </a:p>
          <a:p>
            <a:pPr lvl="1"/>
            <a:r>
              <a:rPr lang="en-US" sz="2400" dirty="0" smtClean="0"/>
              <a:t>Romans 13:1-7</a:t>
            </a:r>
            <a:endParaRPr lang="en-US" sz="2400" dirty="0"/>
          </a:p>
          <a:p>
            <a:pPr lvl="2">
              <a:buFont typeface="Wingdings" pitchFamily="2" charset="2"/>
              <a:buChar char="Ø"/>
            </a:pPr>
            <a:r>
              <a:rPr lang="en-US" sz="2200" dirty="0" smtClean="0"/>
              <a:t>(13:1) </a:t>
            </a:r>
            <a:r>
              <a:rPr lang="en-US" sz="2200" i="1" dirty="0" smtClean="0"/>
              <a:t>Everyone</a:t>
            </a:r>
          </a:p>
          <a:p>
            <a:pPr lvl="2">
              <a:buFont typeface="Wingdings" pitchFamily="2" charset="2"/>
              <a:buChar char="Ø"/>
            </a:pPr>
            <a:r>
              <a:rPr lang="en-US" sz="2200" dirty="0" smtClean="0"/>
              <a:t>(13:1) </a:t>
            </a:r>
            <a:r>
              <a:rPr lang="en-US" sz="2200" i="1" dirty="0" smtClean="0"/>
              <a:t>Must submit</a:t>
            </a:r>
          </a:p>
          <a:p>
            <a:pPr lvl="2">
              <a:buFont typeface="Wingdings" pitchFamily="2" charset="2"/>
              <a:buChar char="Ø"/>
            </a:pPr>
            <a:r>
              <a:rPr lang="en-US" sz="2200" dirty="0" smtClean="0"/>
              <a:t>(13:1) </a:t>
            </a:r>
            <a:r>
              <a:rPr lang="en-US" sz="2200" i="1" dirty="0" smtClean="0"/>
              <a:t>Governing authorities</a:t>
            </a:r>
          </a:p>
          <a:p>
            <a:pPr lvl="2">
              <a:buFont typeface="Wingdings" pitchFamily="2" charset="2"/>
              <a:buChar char="Ø"/>
            </a:pPr>
            <a:r>
              <a:rPr lang="en-US" sz="2200" dirty="0" smtClean="0"/>
              <a:t>(13:1) </a:t>
            </a:r>
            <a:r>
              <a:rPr lang="en-US" sz="2200" i="1" dirty="0" smtClean="0"/>
              <a:t>Authorities</a:t>
            </a:r>
          </a:p>
          <a:p>
            <a:pPr lvl="2">
              <a:buFont typeface="Wingdings" pitchFamily="2" charset="2"/>
              <a:buChar char="Ø"/>
            </a:pPr>
            <a:r>
              <a:rPr lang="en-US" sz="2200" dirty="0" smtClean="0"/>
              <a:t>(13:1) </a:t>
            </a:r>
            <a:r>
              <a:rPr lang="en-US" sz="2200" i="1" dirty="0" smtClean="0"/>
              <a:t>Established</a:t>
            </a:r>
            <a:endParaRPr lang="en-US" sz="2200" dirty="0" smtClean="0"/>
          </a:p>
          <a:p>
            <a:pPr lvl="2">
              <a:buFont typeface="Wingdings" pitchFamily="2" charset="2"/>
              <a:buChar char="Ø"/>
            </a:pPr>
            <a:r>
              <a:rPr lang="en-US" sz="2200" dirty="0" smtClean="0"/>
              <a:t>(13:2) </a:t>
            </a:r>
            <a:r>
              <a:rPr lang="en-US" sz="2200" i="1" dirty="0" smtClean="0"/>
              <a:t>Rebel</a:t>
            </a:r>
          </a:p>
          <a:p>
            <a:pPr lvl="2">
              <a:buFont typeface="Wingdings" pitchFamily="2" charset="2"/>
              <a:buChar char="Ø"/>
            </a:pPr>
            <a:r>
              <a:rPr lang="en-US" sz="2200" dirty="0" smtClean="0"/>
              <a:t>(13:4) </a:t>
            </a:r>
            <a:r>
              <a:rPr lang="en-US" sz="2200" i="1" dirty="0" smtClean="0"/>
              <a:t>Servant</a:t>
            </a:r>
          </a:p>
          <a:p>
            <a:pPr lvl="2">
              <a:buFont typeface="Wingdings" pitchFamily="2" charset="2"/>
              <a:buChar char="Ø"/>
            </a:pPr>
            <a:r>
              <a:rPr lang="en-US" sz="2200" dirty="0" smtClean="0"/>
              <a:t>(13:5) </a:t>
            </a:r>
            <a:r>
              <a:rPr lang="en-US" sz="2200" i="1" dirty="0" smtClean="0"/>
              <a:t>Necessary</a:t>
            </a:r>
          </a:p>
          <a:p>
            <a:pPr lvl="2">
              <a:buFont typeface="Wingdings" pitchFamily="2" charset="2"/>
              <a:buChar char="Ø"/>
            </a:pPr>
            <a:r>
              <a:rPr lang="en-US" sz="2200" dirty="0" smtClean="0"/>
              <a:t>(13:5) </a:t>
            </a:r>
            <a:r>
              <a:rPr lang="en-US" sz="2200" i="1" dirty="0" smtClean="0"/>
              <a:t>Submit</a:t>
            </a:r>
          </a:p>
          <a:p>
            <a:pPr lvl="2">
              <a:buFont typeface="Wingdings" pitchFamily="2" charset="2"/>
              <a:buChar char="Ø"/>
            </a:pPr>
            <a:r>
              <a:rPr lang="en-US" sz="2200" dirty="0" smtClean="0"/>
              <a:t>(13:5) </a:t>
            </a:r>
            <a:r>
              <a:rPr lang="en-US" sz="2200" i="1" dirty="0" smtClean="0"/>
              <a:t>Wrath and conscience</a:t>
            </a:r>
            <a:endParaRPr lang="en-US" sz="22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10</a:t>
            </a:fld>
            <a:endParaRPr lang="en-US"/>
          </a:p>
        </p:txBody>
      </p:sp>
    </p:spTree>
    <p:extLst>
      <p:ext uri="{BB962C8B-B14F-4D97-AF65-F5344CB8AC3E}">
        <p14:creationId xmlns:p14="http://schemas.microsoft.com/office/powerpoint/2010/main" val="3621280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7" end="7"/>
                                            </p:txEl>
                                          </p:spTgt>
                                        </p:tgtEl>
                                        <p:attrNameLst>
                                          <p:attrName>style.visibility</p:attrName>
                                        </p:attrNameLst>
                                      </p:cBhvr>
                                      <p:to>
                                        <p:strVal val="visible"/>
                                      </p:to>
                                    </p:set>
                                    <p:animEffect transition="in" filter="fade">
                                      <p:cBhvr>
                                        <p:cTn id="7" dur="500"/>
                                        <p:tgtEl>
                                          <p:spTgt spid="6">
                                            <p:txEl>
                                              <p:pRg st="7" end="7"/>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8" end="8"/>
                                            </p:txEl>
                                          </p:spTgt>
                                        </p:tgtEl>
                                        <p:attrNameLst>
                                          <p:attrName>style.visibility</p:attrName>
                                        </p:attrNameLst>
                                      </p:cBhvr>
                                      <p:to>
                                        <p:strVal val="visible"/>
                                      </p:to>
                                    </p:set>
                                    <p:animEffect transition="in" filter="fade">
                                      <p:cBhvr>
                                        <p:cTn id="12" dur="500"/>
                                        <p:tgtEl>
                                          <p:spTgt spid="6">
                                            <p:txEl>
                                              <p:pRg st="8" end="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9" end="9"/>
                                            </p:txEl>
                                          </p:spTgt>
                                        </p:tgtEl>
                                        <p:attrNameLst>
                                          <p:attrName>style.visibility</p:attrName>
                                        </p:attrNameLst>
                                      </p:cBhvr>
                                      <p:to>
                                        <p:strVal val="visible"/>
                                      </p:to>
                                    </p:set>
                                    <p:animEffect transition="in" filter="fade">
                                      <p:cBhvr>
                                        <p:cTn id="17" dur="500"/>
                                        <p:tgtEl>
                                          <p:spTgt spid="6">
                                            <p:txEl>
                                              <p:pRg st="9" end="9"/>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6">
                                            <p:txEl>
                                              <p:pRg st="10" end="10"/>
                                            </p:txEl>
                                          </p:spTgt>
                                        </p:tgtEl>
                                        <p:attrNameLst>
                                          <p:attrName>style.visibility</p:attrName>
                                        </p:attrNameLst>
                                      </p:cBhvr>
                                      <p:to>
                                        <p:strVal val="visible"/>
                                      </p:to>
                                    </p:set>
                                    <p:animEffect transition="in" filter="fade">
                                      <p:cBhvr>
                                        <p:cTn id="20" dur="500"/>
                                        <p:tgtEl>
                                          <p:spTgt spid="6">
                                            <p:txEl>
                                              <p:pRg st="10" end="10"/>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6">
                                            <p:txEl>
                                              <p:pRg st="11" end="11"/>
                                            </p:txEl>
                                          </p:spTgt>
                                        </p:tgtEl>
                                        <p:attrNameLst>
                                          <p:attrName>style.visibility</p:attrName>
                                        </p:attrNameLst>
                                      </p:cBhvr>
                                      <p:to>
                                        <p:strVal val="visible"/>
                                      </p:to>
                                    </p:set>
                                    <p:animEffect transition="in" filter="fade">
                                      <p:cBhvr>
                                        <p:cTn id="23" dur="5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New Testament Perspective</a:t>
            </a:r>
            <a:endParaRPr lang="en-US" sz="5000" dirty="0"/>
          </a:p>
        </p:txBody>
      </p:sp>
      <p:sp>
        <p:nvSpPr>
          <p:cNvPr id="6" name="Content Placeholder 5"/>
          <p:cNvSpPr>
            <a:spLocks noGrp="1"/>
          </p:cNvSpPr>
          <p:nvPr>
            <p:ph idx="1"/>
          </p:nvPr>
        </p:nvSpPr>
        <p:spPr/>
        <p:txBody>
          <a:bodyPr>
            <a:normAutofit/>
          </a:bodyPr>
          <a:lstStyle/>
          <a:p>
            <a:pPr indent="0" algn="ctr">
              <a:buNone/>
            </a:pPr>
            <a:endParaRPr lang="en-US" sz="4000" b="1" dirty="0" smtClean="0"/>
          </a:p>
          <a:p>
            <a:pPr indent="0" algn="ctr">
              <a:buNone/>
            </a:pPr>
            <a:r>
              <a:rPr lang="en-US" sz="4000" b="1" dirty="0" smtClean="0"/>
              <a:t>Discussion Questions</a:t>
            </a:r>
          </a:p>
          <a:p>
            <a:pPr indent="0" algn="ctr">
              <a:buNone/>
            </a:pPr>
            <a:r>
              <a:rPr lang="en-US" sz="4000" b="1" dirty="0" smtClean="0"/>
              <a:t>On </a:t>
            </a:r>
          </a:p>
          <a:p>
            <a:pPr indent="0" algn="ctr">
              <a:buNone/>
            </a:pPr>
            <a:r>
              <a:rPr lang="en-US" sz="4000" b="1" dirty="0" smtClean="0"/>
              <a:t>Handout</a:t>
            </a:r>
          </a:p>
        </p:txBody>
      </p:sp>
      <p:sp>
        <p:nvSpPr>
          <p:cNvPr id="5" name="Slide Number Placeholder 4"/>
          <p:cNvSpPr>
            <a:spLocks noGrp="1"/>
          </p:cNvSpPr>
          <p:nvPr>
            <p:ph type="sldNum" sz="quarter" idx="12"/>
          </p:nvPr>
        </p:nvSpPr>
        <p:spPr/>
        <p:txBody>
          <a:bodyPr/>
          <a:lstStyle/>
          <a:p>
            <a:fld id="{BFEBEB0A-9E3D-4B14-9782-E2AE3DA60D96}" type="slidenum">
              <a:rPr lang="en-US" smtClean="0"/>
              <a:pPr/>
              <a:t>11</a:t>
            </a:fld>
            <a:endParaRPr lang="en-US"/>
          </a:p>
        </p:txBody>
      </p:sp>
    </p:spTree>
    <p:extLst>
      <p:ext uri="{BB962C8B-B14F-4D97-AF65-F5344CB8AC3E}">
        <p14:creationId xmlns:p14="http://schemas.microsoft.com/office/powerpoint/2010/main" val="2378180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Whole Bible Interpretation</a:t>
            </a:r>
            <a:endParaRPr lang="en-US" sz="5000" dirty="0"/>
          </a:p>
        </p:txBody>
      </p:sp>
      <p:sp>
        <p:nvSpPr>
          <p:cNvPr id="6" name="Content Placeholder 5"/>
          <p:cNvSpPr>
            <a:spLocks noGrp="1"/>
          </p:cNvSpPr>
          <p:nvPr>
            <p:ph idx="1"/>
          </p:nvPr>
        </p:nvSpPr>
        <p:spPr/>
        <p:txBody>
          <a:bodyPr>
            <a:normAutofit/>
          </a:bodyPr>
          <a:lstStyle/>
          <a:p>
            <a:r>
              <a:rPr lang="en-US" dirty="0" smtClean="0"/>
              <a:t>Jim’s Principles</a:t>
            </a:r>
          </a:p>
          <a:p>
            <a:pPr marL="797814" lvl="1" indent="-514350">
              <a:buFont typeface="+mj-lt"/>
              <a:buAutoNum type="arabicPeriod"/>
            </a:pPr>
            <a:r>
              <a:rPr lang="en-US" sz="2400" b="1" dirty="0"/>
              <a:t>Use the whole Bible - </a:t>
            </a:r>
            <a:r>
              <a:rPr lang="en-US" sz="2400" dirty="0"/>
              <a:t>Incorporate both the Old and New Testaments into your understanding of the relationship between church and state.</a:t>
            </a:r>
          </a:p>
          <a:p>
            <a:pPr marL="797814" lvl="1" indent="-514350">
              <a:buFont typeface="+mj-lt"/>
              <a:buAutoNum type="arabicPeriod"/>
            </a:pPr>
            <a:r>
              <a:rPr lang="en-US" sz="2400" b="1" dirty="0"/>
              <a:t>Understand and apply the historical context </a:t>
            </a:r>
            <a:r>
              <a:rPr lang="en-US" sz="2400" dirty="0"/>
              <a:t>– Include a proper understanding of the time period and the attendant concept of state, the political powers, rulers and authorities of that day, the concept of law and citizenship, and the concept of sovereignty. This is crucial for proper interpretation</a:t>
            </a:r>
            <a:r>
              <a:rPr lang="en-US" sz="2400" dirty="0" smtClean="0"/>
              <a:t>.</a:t>
            </a:r>
            <a:endParaRPr lang="en-US" sz="2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12</a:t>
            </a:fld>
            <a:endParaRPr lang="en-US"/>
          </a:p>
        </p:txBody>
      </p:sp>
    </p:spTree>
    <p:extLst>
      <p:ext uri="{BB962C8B-B14F-4D97-AF65-F5344CB8AC3E}">
        <p14:creationId xmlns:p14="http://schemas.microsoft.com/office/powerpoint/2010/main" val="2227060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5000" dirty="0" smtClean="0"/>
              <a:t>A Whole Bible Interpretation</a:t>
            </a:r>
            <a:endParaRPr lang="en-US" sz="5000" dirty="0"/>
          </a:p>
        </p:txBody>
      </p:sp>
      <p:sp>
        <p:nvSpPr>
          <p:cNvPr id="6" name="Content Placeholder 5"/>
          <p:cNvSpPr>
            <a:spLocks noGrp="1"/>
          </p:cNvSpPr>
          <p:nvPr>
            <p:ph idx="1"/>
          </p:nvPr>
        </p:nvSpPr>
        <p:spPr/>
        <p:txBody>
          <a:bodyPr>
            <a:normAutofit/>
          </a:bodyPr>
          <a:lstStyle/>
          <a:p>
            <a:r>
              <a:rPr lang="en-US" dirty="0" smtClean="0"/>
              <a:t>Jim’s Principles</a:t>
            </a:r>
          </a:p>
          <a:p>
            <a:pPr marL="797814" lvl="1" indent="-514350">
              <a:buFont typeface="+mj-lt"/>
              <a:buAutoNum type="arabicPeriod" startAt="3"/>
            </a:pPr>
            <a:r>
              <a:rPr lang="en-US" sz="2400" b="1" dirty="0" smtClean="0"/>
              <a:t>Wrestle </a:t>
            </a:r>
            <a:r>
              <a:rPr lang="en-US" sz="2400" b="1" dirty="0"/>
              <a:t>with the textual complexities </a:t>
            </a:r>
            <a:r>
              <a:rPr lang="en-US" sz="2400" dirty="0"/>
              <a:t>– Some of the passages in the Bible seem to contradict one another on issues of state, government, and political power. If the whole Bible is true, then there must be an answer which harmonizes conflicting passages and ideas.</a:t>
            </a:r>
          </a:p>
          <a:p>
            <a:pPr marL="797814" lvl="1" indent="-514350">
              <a:buFont typeface="+mj-lt"/>
              <a:buAutoNum type="arabicPeriod" startAt="3"/>
            </a:pPr>
            <a:r>
              <a:rPr lang="en-US" sz="2400" b="1" dirty="0"/>
              <a:t>Be a Christ-imitator in this arena</a:t>
            </a:r>
            <a:r>
              <a:rPr lang="en-US" sz="2400" dirty="0"/>
              <a:t> – Make sure your mind, heart, speech, attitude, and demeanor honorably reflect you as a subject and servant of the King of Kings, the Lord of Lords, and the Prince of Peace.</a:t>
            </a:r>
          </a:p>
          <a:p>
            <a:pPr marL="1042416" lvl="2" indent="-457200">
              <a:buFont typeface="+mj-lt"/>
              <a:buAutoNum type="arabicPeriod"/>
            </a:pPr>
            <a:endParaRPr lang="en-US" sz="2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13</a:t>
            </a:fld>
            <a:endParaRPr lang="en-US"/>
          </a:p>
        </p:txBody>
      </p:sp>
    </p:spTree>
    <p:extLst>
      <p:ext uri="{BB962C8B-B14F-4D97-AF65-F5344CB8AC3E}">
        <p14:creationId xmlns:p14="http://schemas.microsoft.com/office/powerpoint/2010/main" val="952193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798637"/>
            <a:ext cx="4038600" cy="4525963"/>
          </a:xfrm>
        </p:spPr>
        <p:txBody>
          <a:bodyPr>
            <a:normAutofit/>
          </a:bodyPr>
          <a:lstStyle/>
          <a:p>
            <a:pPr lvl="1"/>
            <a:r>
              <a:rPr lang="en-US" sz="2400" dirty="0" smtClean="0"/>
              <a:t>1 Timothy 2:1-4</a:t>
            </a:r>
          </a:p>
          <a:p>
            <a:pPr lvl="1"/>
            <a:endParaRPr lang="en-US" sz="2400" dirty="0" smtClean="0"/>
          </a:p>
          <a:p>
            <a:pPr lvl="1"/>
            <a:r>
              <a:rPr lang="en-US" dirty="0" smtClean="0"/>
              <a:t>Clement of Rome </a:t>
            </a:r>
            <a:br>
              <a:rPr lang="en-US" dirty="0" smtClean="0"/>
            </a:br>
            <a:r>
              <a:rPr lang="en-US" dirty="0" smtClean="0"/>
              <a:t>(d. 99 AD)</a:t>
            </a:r>
          </a:p>
          <a:p>
            <a:pPr lvl="1"/>
            <a:r>
              <a:rPr lang="en-US" dirty="0" smtClean="0"/>
              <a:t>Consecrated by Peter</a:t>
            </a:r>
          </a:p>
          <a:p>
            <a:pPr lvl="1"/>
            <a:r>
              <a:rPr lang="en-US" dirty="0" smtClean="0"/>
              <a:t>Pope from 92-99 AD</a:t>
            </a:r>
          </a:p>
          <a:p>
            <a:pPr lvl="1"/>
            <a:endParaRPr lang="en-US" dirty="0"/>
          </a:p>
          <a:p>
            <a:pPr lvl="1"/>
            <a:r>
              <a:rPr lang="en-US" sz="2400" dirty="0" err="1" smtClean="0"/>
              <a:t>Clement’s</a:t>
            </a:r>
            <a:r>
              <a:rPr lang="en-US" sz="2400" dirty="0" smtClean="0"/>
              <a:t> Prayer for Leaders – </a:t>
            </a:r>
            <a:br>
              <a:rPr lang="en-US" sz="2400" dirty="0" smtClean="0"/>
            </a:br>
            <a:r>
              <a:rPr lang="en-US" sz="2400" i="1" dirty="0" smtClean="0"/>
              <a:t>1 Clement 60:2 – 61:2</a:t>
            </a:r>
            <a:endParaRPr lang="en-US" sz="2400" dirty="0" smtClean="0"/>
          </a:p>
        </p:txBody>
      </p:sp>
      <p:sp>
        <p:nvSpPr>
          <p:cNvPr id="5" name="Slide Number Placeholder 4"/>
          <p:cNvSpPr>
            <a:spLocks noGrp="1"/>
          </p:cNvSpPr>
          <p:nvPr>
            <p:ph type="sldNum" sz="quarter" idx="12"/>
          </p:nvPr>
        </p:nvSpPr>
        <p:spPr/>
        <p:txBody>
          <a:bodyPr/>
          <a:lstStyle/>
          <a:p>
            <a:fld id="{BFEBEB0A-9E3D-4B14-9782-E2AE3DA60D96}" type="slidenum">
              <a:rPr lang="en-US" smtClean="0"/>
              <a:pPr/>
              <a:t>14</a:t>
            </a:fld>
            <a:endParaRPr lang="en-US"/>
          </a:p>
        </p:txBody>
      </p:sp>
      <p:sp>
        <p:nvSpPr>
          <p:cNvPr id="9" name="Title 1"/>
          <p:cNvSpPr>
            <a:spLocks noGrp="1"/>
          </p:cNvSpPr>
          <p:nvPr>
            <p:ph type="title"/>
          </p:nvPr>
        </p:nvSpPr>
        <p:spPr>
          <a:xfrm>
            <a:off x="304800" y="304800"/>
            <a:ext cx="8686800" cy="1143000"/>
          </a:xfrm>
        </p:spPr>
        <p:txBody>
          <a:bodyPr anchor="ctr" anchorCtr="0">
            <a:noAutofit/>
          </a:bodyPr>
          <a:lstStyle/>
          <a:p>
            <a:pPr algn="l"/>
            <a:r>
              <a:rPr lang="en-US" sz="5000" dirty="0" smtClean="0"/>
              <a:t>A Whole Bible Interpretation</a:t>
            </a:r>
            <a:endParaRPr lang="en-US" sz="50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948543"/>
            <a:ext cx="31242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4481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fade">
                                      <p:cBhvr>
                                        <p:cTn id="10" dur="500"/>
                                        <p:tgtEl>
                                          <p:spTgt spid="6">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Effect transition="in" filter="fade">
                                      <p:cBhvr>
                                        <p:cTn id="13" dur="500"/>
                                        <p:tgtEl>
                                          <p:spTgt spid="6">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fade">
                                      <p:cBhvr>
                                        <p:cTn id="16" dur="5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xEl>
                                              <p:pRg st="6" end="6"/>
                                            </p:txEl>
                                          </p:spTgt>
                                        </p:tgtEl>
                                        <p:attrNameLst>
                                          <p:attrName>style.visibility</p:attrName>
                                        </p:attrNameLst>
                                      </p:cBhvr>
                                      <p:to>
                                        <p:strVal val="visible"/>
                                      </p:to>
                                    </p:set>
                                    <p:animEffect transition="in" filter="fade">
                                      <p:cBhvr>
                                        <p:cTn id="21"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God &amp; Caesar</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15</a:t>
            </a:fld>
            <a:endParaRPr lang="en-US"/>
          </a:p>
        </p:txBody>
      </p:sp>
      <p:sp>
        <p:nvSpPr>
          <p:cNvPr id="7" name="Content Placeholder 3"/>
          <p:cNvSpPr>
            <a:spLocks noGrp="1"/>
          </p:cNvSpPr>
          <p:nvPr>
            <p:ph sz="half" idx="2"/>
          </p:nvPr>
        </p:nvSpPr>
        <p:spPr>
          <a:xfrm>
            <a:off x="381000" y="1295400"/>
            <a:ext cx="8305800" cy="5029200"/>
          </a:xfrm>
        </p:spPr>
        <p:txBody>
          <a:bodyPr>
            <a:normAutofit/>
          </a:bodyPr>
          <a:lstStyle/>
          <a:p>
            <a:pPr indent="0">
              <a:spcAft>
                <a:spcPts val="1200"/>
              </a:spcAft>
              <a:buNone/>
            </a:pPr>
            <a:endParaRPr lang="en-US" b="1" dirty="0" smtClean="0"/>
          </a:p>
          <a:p>
            <a:pPr indent="0">
              <a:spcAft>
                <a:spcPts val="1200"/>
              </a:spcAft>
              <a:buNone/>
            </a:pPr>
            <a:endParaRPr lang="en-US" b="1" dirty="0"/>
          </a:p>
          <a:p>
            <a:pPr indent="0" algn="ctr">
              <a:spcAft>
                <a:spcPts val="1200"/>
              </a:spcAft>
              <a:buNone/>
            </a:pPr>
            <a:endParaRPr lang="en-US" b="1" dirty="0" smtClean="0"/>
          </a:p>
          <a:p>
            <a:pPr indent="0" algn="ctr">
              <a:spcAft>
                <a:spcPts val="1200"/>
              </a:spcAft>
              <a:buNone/>
            </a:pPr>
            <a:r>
              <a:rPr lang="en-US" sz="3600" b="1" dirty="0" smtClean="0"/>
              <a:t>Let’s take a moment to pray for our leaders</a:t>
            </a:r>
          </a:p>
        </p:txBody>
      </p:sp>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253324"/>
            <a:ext cx="1798616" cy="2405232"/>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4241293"/>
            <a:ext cx="1676400" cy="246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1808</TotalTime>
  <Words>880</Words>
  <Application>Microsoft Office PowerPoint</Application>
  <PresentationFormat>On-screen Show (4:3)</PresentationFormat>
  <Paragraphs>134</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Human</vt:lpstr>
      <vt:lpstr>God &amp; Caesar: The ancient modern clash</vt:lpstr>
      <vt:lpstr>Welcome!</vt:lpstr>
      <vt:lpstr>A New Testament Perspective</vt:lpstr>
      <vt:lpstr>A New Testament Perspective</vt:lpstr>
      <vt:lpstr>A New Testament Perspective</vt:lpstr>
      <vt:lpstr>A New Testament Perspective</vt:lpstr>
      <vt:lpstr>A New Testament Perspective</vt:lpstr>
      <vt:lpstr>A New Testament Perspective</vt:lpstr>
      <vt:lpstr>A New Testament Perspective</vt:lpstr>
      <vt:lpstr>A New Testament Perspective</vt:lpstr>
      <vt:lpstr>A New Testament Perspective</vt:lpstr>
      <vt:lpstr>A Whole Bible Interpretation</vt:lpstr>
      <vt:lpstr>A Whole Bible Interpretation</vt:lpstr>
      <vt:lpstr>A Whole Bible Interpretation</vt:lpstr>
      <vt:lpstr>God &amp; Caesar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56</cp:revision>
  <dcterms:created xsi:type="dcterms:W3CDTF">2010-09-19T00:31:34Z</dcterms:created>
  <dcterms:modified xsi:type="dcterms:W3CDTF">2012-01-09T18:55:30Z</dcterms:modified>
</cp:coreProperties>
</file>