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6" r:id="rId2"/>
    <p:sldId id="257" r:id="rId3"/>
    <p:sldId id="260" r:id="rId4"/>
    <p:sldId id="280" r:id="rId5"/>
    <p:sldId id="295" r:id="rId6"/>
    <p:sldId id="290" r:id="rId7"/>
    <p:sldId id="297" r:id="rId8"/>
    <p:sldId id="298" r:id="rId9"/>
    <p:sldId id="293" r:id="rId10"/>
    <p:sldId id="294" r:id="rId11"/>
    <p:sldId id="299" r:id="rId12"/>
    <p:sldId id="300" r:id="rId13"/>
    <p:sldId id="301" r:id="rId14"/>
    <p:sldId id="302" r:id="rId15"/>
    <p:sldId id="291" r:id="rId16"/>
    <p:sldId id="273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6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8904" autoAdjust="0"/>
  </p:normalViewPr>
  <p:slideViewPr>
    <p:cSldViewPr>
      <p:cViewPr varScale="1">
        <p:scale>
          <a:sx n="58" d="100"/>
          <a:sy n="58" d="100"/>
        </p:scale>
        <p:origin x="-163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B56001-6486-46F9-9E71-F50994D98636}" type="datetimeFigureOut">
              <a:rPr lang="en-US" smtClean="0"/>
              <a:t>1/9/2012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9F552E-9DF0-462F-B2B3-B7509D90E7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5401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9988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itchFamily="34" charset="0"/>
              <a:buChar char="•"/>
            </a:pPr>
            <a:r>
              <a:rPr lang="en-US" dirty="0" smtClean="0"/>
              <a:t>Welcome</a:t>
            </a:r>
            <a:r>
              <a:rPr lang="en-US" baseline="0" dirty="0" smtClean="0"/>
              <a:t> – thanks for coming – Week #3 (but Week #2 on the syllabus)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US" baseline="0" dirty="0" smtClean="0"/>
              <a:t>Take a moment and fill out a name tag – if you haven’t filled out a registration card please do so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US" baseline="0" dirty="0" smtClean="0"/>
              <a:t>Handouts on the table for Week #3 – all the rest of the materials online – link in email sent to you last week</a:t>
            </a:r>
          </a:p>
          <a:p>
            <a:pPr marL="171450" indent="-171450">
              <a:buFont typeface="Arial" pitchFamily="34" charset="0"/>
              <a:buChar char="•"/>
            </a:pPr>
            <a:endParaRPr lang="en-US" baseline="0" dirty="0" smtClean="0"/>
          </a:p>
          <a:p>
            <a:pPr marL="171450" indent="-171450">
              <a:buFont typeface="Arial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09809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itchFamily="34" charset="0"/>
              <a:buChar char="•"/>
            </a:pPr>
            <a:r>
              <a:rPr lang="en-US" dirty="0" smtClean="0"/>
              <a:t>If didn’t get the link</a:t>
            </a:r>
            <a:r>
              <a:rPr lang="en-US" baseline="0" dirty="0" smtClean="0"/>
              <a:t> or have any questions, just email me at this email address and I will get you the info</a:t>
            </a:r>
            <a:endParaRPr lang="en-US" dirty="0" smtClean="0"/>
          </a:p>
          <a:p>
            <a:pPr marL="171450" indent="-171450">
              <a:buFont typeface="Arial" pitchFamily="34" charset="0"/>
              <a:buChar char="•"/>
            </a:pPr>
            <a:r>
              <a:rPr lang="en-US" baseline="0" dirty="0" smtClean="0"/>
              <a:t>Class refreshments – sign up sheet going around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en-US" baseline="0" dirty="0" smtClean="0"/>
              <a:t>Larry Brock for bringing last week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en-US" baseline="0" dirty="0" smtClean="0"/>
              <a:t>Glenn and Nancy Cunningham for bringing this week </a:t>
            </a:r>
          </a:p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30639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30639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638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638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638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638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638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638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638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638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638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638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638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95832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3F150D65-C64D-44FB-9152-4CC2DE0C9198}" type="datetime1">
              <a:rPr lang="en-US" smtClean="0"/>
              <a:pPr/>
              <a:t>1/9/2012</a:t>
            </a:fld>
            <a:endParaRPr lang="en-US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E64A4-35FB-42B6-9183-2C0CE0E36649}" type="datetime1">
              <a:rPr lang="en-US" smtClean="0"/>
              <a:pPr/>
              <a:t>1/9/2012</a:t>
            </a:fld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683B9-6ECA-47FA-93CF-B124A0FAC208}" type="datetime1">
              <a:rPr lang="en-US" smtClean="0"/>
              <a:pPr/>
              <a:t>1/9/2012</a:t>
            </a:fld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FF66B-9476-4BB3-85E9-E01854F07F90}" type="datetime1">
              <a:rPr lang="en-US" smtClean="0"/>
              <a:pPr/>
              <a:t>1/9/2012</a:t>
            </a:fld>
            <a:endParaRPr lang="en-US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23FBD-8F7D-4F85-8085-67BFDB05CB71}" type="datetime1">
              <a:rPr lang="en-US" smtClean="0"/>
              <a:pPr/>
              <a:t>1/9/2012</a:t>
            </a:fld>
            <a:endParaRPr lang="en-US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D789A-1220-4441-8676-44A034051BFD}" type="datetime1">
              <a:rPr lang="en-US" smtClean="0"/>
              <a:pPr/>
              <a:t>1/9/2012</a:t>
            </a:fld>
            <a:endParaRPr lang="en-US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8A266-E364-4B5E-98DD-432668182E1E}" type="datetime1">
              <a:rPr lang="en-US" smtClean="0"/>
              <a:pPr/>
              <a:t>1/9/2012</a:t>
            </a:fld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F2040-9975-4642-A906-1DF87F8BE202}" type="datetime1">
              <a:rPr lang="en-US" smtClean="0"/>
              <a:pPr/>
              <a:t>1/9/2012</a:t>
            </a:fld>
            <a:endParaRPr lang="en-US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marL="0" indent="-274320" algn="l"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en-US" sz="2000" smtClean="0"/>
              <a:t>Click icon to add picture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2B4A-BA08-4841-AB08-A0D822ABC34D}" type="datetime1">
              <a:rPr lang="en-US" smtClean="0"/>
              <a:pPr/>
              <a:t>1/9/2012</a:t>
            </a:fld>
            <a:endParaRPr lang="en-US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35EB0-D091-417E-ACD5-D65E1C7D8524}" type="datetime1">
              <a:rPr lang="en-US" smtClean="0"/>
              <a:pPr/>
              <a:t>1/9/2012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A09F9-C7D6-4C52-A7E8-5101239A0BA2}" type="datetime1">
              <a:rPr lang="en-US" smtClean="0"/>
              <a:pPr/>
              <a:t>1/9/2012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75D48070-6A81-47D0-9810-1540B9FEFF61}" type="datetime1">
              <a:rPr lang="en-US" smtClean="0"/>
              <a:pPr/>
              <a:t>1/9/2012</a:t>
            </a:fld>
            <a:endParaRPr lang="en-US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en-US" dirty="0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BFEBEB0A-9E3D-4B14-9782-E2AE3DA60D9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.wmf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4267200"/>
            <a:ext cx="8686412" cy="1676399"/>
          </a:xfrm>
          <a:gradFill flip="none" rotWithShape="1">
            <a:gsLst>
              <a:gs pos="0">
                <a:schemeClr val="accent5">
                  <a:alpha val="75000"/>
                </a:schemeClr>
              </a:gs>
              <a:gs pos="50000">
                <a:schemeClr val="bg2">
                  <a:lumMod val="75000"/>
                </a:schemeClr>
              </a:gs>
              <a:gs pos="100000">
                <a:schemeClr val="bg1"/>
              </a:gs>
            </a:gsLst>
            <a:lin ang="5400000" scaled="1"/>
            <a:tileRect/>
          </a:gradFill>
          <a:ln w="15875">
            <a:solidFill>
              <a:schemeClr val="accent6">
                <a:lumMod val="75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soft" dir="t">
              <a:rot lat="0" lon="0" rev="2100000"/>
            </a:lightRig>
          </a:scene3d>
          <a:sp3d/>
        </p:spPr>
        <p:txBody>
          <a:bodyPr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/>
          <a:p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God &amp; Caesar:</a:t>
            </a:r>
            <a:b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The ancient modern clash</a:t>
            </a:r>
            <a:endParaRPr lang="en-US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1</a:t>
            </a:fld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152400"/>
            <a:ext cx="2468048" cy="36280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2713016" cy="3628030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03419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anchor="ctr" anchorCtr="0">
            <a:normAutofit/>
          </a:bodyPr>
          <a:lstStyle/>
          <a:p>
            <a:r>
              <a:rPr lang="en-US" sz="6000" dirty="0" smtClean="0"/>
              <a:t>Welcome!</a:t>
            </a:r>
            <a:endParaRPr lang="en-US" sz="6000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634257" y="3429000"/>
            <a:ext cx="3430588" cy="258762"/>
          </a:xfrm>
        </p:spPr>
        <p:txBody>
          <a:bodyPr anchor="t" anchorCtr="0"/>
          <a:lstStyle/>
          <a:p>
            <a:pPr algn="ctr"/>
            <a:r>
              <a:rPr lang="en-US" sz="2400" dirty="0" smtClean="0"/>
              <a:t>Registration Card</a:t>
            </a:r>
            <a:endParaRPr lang="en-US" sz="24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2</a:t>
            </a:fld>
            <a:endParaRPr lang="en-US"/>
          </a:p>
        </p:txBody>
      </p:sp>
      <p:pic>
        <p:nvPicPr>
          <p:cNvPr id="2053" name="Picture 5" descr="D:\My Scans\2010-09 (Sep)\Registration Card000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4066644"/>
            <a:ext cx="3682257" cy="2410355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outerShdw blurRad="63500" sx="102000" sy="102000" algn="ctr" rotWithShape="0">
              <a:schemeClr val="bg1">
                <a:lumMod val="50000"/>
                <a:alpha val="4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 Placeholder 10"/>
          <p:cNvSpPr>
            <a:spLocks noGrp="1"/>
          </p:cNvSpPr>
          <p:nvPr>
            <p:ph type="body" sz="quarter" idx="3"/>
          </p:nvPr>
        </p:nvSpPr>
        <p:spPr>
          <a:xfrm>
            <a:off x="4648200" y="609600"/>
            <a:ext cx="4041775" cy="639762"/>
          </a:xfrm>
        </p:spPr>
        <p:txBody>
          <a:bodyPr anchor="t" anchorCtr="0"/>
          <a:lstStyle/>
          <a:p>
            <a:pPr algn="ctr"/>
            <a:r>
              <a:rPr lang="en-US" sz="2400" dirty="0" smtClean="0"/>
              <a:t>Handouts</a:t>
            </a:r>
            <a:endParaRPr lang="en-US" sz="2400" dirty="0"/>
          </a:p>
        </p:txBody>
      </p:sp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44001">
            <a:off x="4632730" y="1234494"/>
            <a:ext cx="2965269" cy="3833814"/>
          </a:xfrm>
          <a:prstGeom prst="rect">
            <a:avLst/>
          </a:prstGeom>
          <a:noFill/>
          <a:ln w="9525">
            <a:solidFill>
              <a:schemeClr val="accent6">
                <a:lumMod val="75000"/>
              </a:schemeClr>
            </a:solidFill>
            <a:miter lim="800000"/>
            <a:headEnd/>
            <a:tailEnd/>
          </a:ln>
          <a:effectLst>
            <a:outerShdw blurRad="50800" dist="38100" dir="13500000" algn="br" rotWithShape="0">
              <a:schemeClr val="bg1">
                <a:lumMod val="50000"/>
                <a:alpha val="4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61745">
            <a:off x="6264132" y="2289996"/>
            <a:ext cx="3142079" cy="4062413"/>
          </a:xfrm>
          <a:prstGeom prst="rect">
            <a:avLst/>
          </a:prstGeom>
          <a:noFill/>
          <a:ln w="9525">
            <a:solidFill>
              <a:schemeClr val="accent6">
                <a:lumMod val="75000"/>
              </a:schemeClr>
            </a:solidFill>
            <a:miter lim="800000"/>
            <a:headEnd/>
            <a:tailEnd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3" name="Picture 8" descr="C:\Users\Jim\AppData\Local\Microsoft\Windows\Temporary Internet Files\Content.IE5\JN1SUK73\MC90038921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54695">
            <a:off x="1085463" y="1464208"/>
            <a:ext cx="2428079" cy="1843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7843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10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anchor="ctr" anchorCtr="0">
            <a:normAutofit/>
          </a:bodyPr>
          <a:lstStyle/>
          <a:p>
            <a:r>
              <a:rPr lang="en-US" sz="6000" dirty="0" smtClean="0"/>
              <a:t>Question / Comments</a:t>
            </a:r>
            <a:endParaRPr lang="en-US" sz="600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3"/>
          </p:nvPr>
        </p:nvSpPr>
        <p:spPr>
          <a:xfrm>
            <a:off x="3088368" y="2971800"/>
            <a:ext cx="5522232" cy="639762"/>
          </a:xfrm>
        </p:spPr>
        <p:txBody>
          <a:bodyPr anchor="t" anchorCtr="0"/>
          <a:lstStyle/>
          <a:p>
            <a:pPr algn="ctr"/>
            <a:r>
              <a:rPr lang="en-US" sz="3600" cap="none" dirty="0" smtClean="0"/>
              <a:t>GodandCaesar@gmail.com </a:t>
            </a:r>
            <a:endParaRPr lang="en-US" sz="3600" cap="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3</a:t>
            </a:fld>
            <a:endParaRPr lang="en-US"/>
          </a:p>
        </p:txBody>
      </p:sp>
      <p:pic>
        <p:nvPicPr>
          <p:cNvPr id="4098" name="Picture 2" descr="C:\Users\Jim\AppData\Local\Microsoft\Windows\Temporary Internet Files\Content.IE5\XM4805OF\MC90044145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286000"/>
            <a:ext cx="2590800" cy="259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4101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anchor="ctr" anchorCtr="0">
            <a:normAutofit/>
          </a:bodyPr>
          <a:lstStyle/>
          <a:p>
            <a:pPr algn="l"/>
            <a:r>
              <a:rPr lang="en-US" sz="5400" dirty="0" smtClean="0"/>
              <a:t>Ishmael &amp; Islam</a:t>
            </a:r>
            <a:endParaRPr lang="en-US" sz="54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73050" indent="-273050"/>
            <a:r>
              <a:rPr lang="en-US" dirty="0" smtClean="0"/>
              <a:t>Genesis  16, 21-22</a:t>
            </a:r>
          </a:p>
          <a:p>
            <a:pPr marL="273050" indent="-273050"/>
            <a:r>
              <a:rPr lang="en-US" dirty="0" err="1" smtClean="0"/>
              <a:t>Qu’ran</a:t>
            </a:r>
            <a:r>
              <a:rPr lang="en-US" dirty="0" smtClean="0"/>
              <a:t> teaches – </a:t>
            </a:r>
          </a:p>
          <a:p>
            <a:pPr marL="830834" lvl="1" indent="-273050"/>
            <a:r>
              <a:rPr lang="en-US" dirty="0" smtClean="0"/>
              <a:t>Hagar and Ishmael ended up in the vicinity of Mecca when the angel appeared and gave them water</a:t>
            </a:r>
          </a:p>
          <a:p>
            <a:pPr marL="830834" lvl="1" indent="-273050"/>
            <a:r>
              <a:rPr lang="en-US" dirty="0" smtClean="0"/>
              <a:t>Abraham and </a:t>
            </a:r>
            <a:r>
              <a:rPr lang="en-US" dirty="0" err="1" smtClean="0"/>
              <a:t>Ishael</a:t>
            </a:r>
            <a:r>
              <a:rPr lang="en-US" dirty="0" smtClean="0"/>
              <a:t> are later reunited</a:t>
            </a:r>
          </a:p>
          <a:p>
            <a:pPr marL="830834" lvl="1" indent="-273050"/>
            <a:r>
              <a:rPr lang="en-US" dirty="0" smtClean="0"/>
              <a:t>Together they rebuilt the </a:t>
            </a:r>
            <a:r>
              <a:rPr lang="en-US" dirty="0" err="1" smtClean="0"/>
              <a:t>Kaaba</a:t>
            </a:r>
            <a:r>
              <a:rPr lang="en-US" dirty="0" smtClean="0"/>
              <a:t>, believed to have originally been built by Adam – a temple to the one true God</a:t>
            </a:r>
          </a:p>
          <a:p>
            <a:pPr marL="830834" lvl="1" indent="-273050"/>
            <a:r>
              <a:rPr lang="en-US" dirty="0" smtClean="0"/>
              <a:t>Today the </a:t>
            </a:r>
            <a:r>
              <a:rPr lang="en-US" dirty="0" err="1" smtClean="0"/>
              <a:t>Kaaba</a:t>
            </a:r>
            <a:r>
              <a:rPr lang="en-US" dirty="0" smtClean="0"/>
              <a:t> is the holiest site in Islam – the direction to which Muslims pray</a:t>
            </a:r>
          </a:p>
          <a:p>
            <a:pPr marL="830834" lvl="1" indent="-273050"/>
            <a:r>
              <a:rPr lang="en-US" dirty="0" smtClean="0"/>
              <a:t>Ishmael was the intended victim of sacrifice on Mt. Moriah</a:t>
            </a:r>
          </a:p>
          <a:p>
            <a:pPr marL="273050" indent="-273050"/>
            <a:r>
              <a:rPr lang="en-US" dirty="0" smtClean="0"/>
              <a:t>Surah 2:124, 127</a:t>
            </a:r>
          </a:p>
          <a:p>
            <a:pPr marL="273050" indent="-273050"/>
            <a:r>
              <a:rPr lang="en-US" dirty="0" smtClean="0"/>
              <a:t>Surah 37:99-113</a:t>
            </a:r>
          </a:p>
          <a:p>
            <a:pPr marL="273050" indent="-273050"/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078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1143000"/>
          </a:xfrm>
        </p:spPr>
        <p:txBody>
          <a:bodyPr anchor="ctr" anchorCtr="0">
            <a:noAutofit/>
          </a:bodyPr>
          <a:lstStyle/>
          <a:p>
            <a:pPr algn="l"/>
            <a:r>
              <a:rPr lang="en-US" sz="5000" dirty="0" smtClean="0"/>
              <a:t>The Roman Empire</a:t>
            </a:r>
            <a:endParaRPr lang="en-US" sz="50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5</a:t>
            </a:fld>
            <a:endParaRPr lang="en-US"/>
          </a:p>
        </p:txBody>
      </p:sp>
      <p:pic>
        <p:nvPicPr>
          <p:cNvPr id="1026" name="Picture 2" descr="D:\My Documents\Jim - Church\Grace Chapel\God &amp; Caesar Class - Fall 2010\02. OT (Pt. 2)\Roman Empir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371600"/>
            <a:ext cx="8077200" cy="5240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19100"/>
            <a:ext cx="1447800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19929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1143000"/>
          </a:xfrm>
        </p:spPr>
        <p:txBody>
          <a:bodyPr anchor="ctr" anchorCtr="0">
            <a:noAutofit/>
          </a:bodyPr>
          <a:lstStyle/>
          <a:p>
            <a:pPr algn="l"/>
            <a:r>
              <a:rPr lang="en-US" sz="5000" dirty="0" smtClean="0"/>
              <a:t>The Historical-Political Context</a:t>
            </a:r>
            <a:endParaRPr lang="en-US" sz="50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000" b="1" dirty="0" smtClean="0"/>
              <a:t>Roman Rulers</a:t>
            </a:r>
          </a:p>
          <a:p>
            <a:pPr marL="750888" lvl="1" indent="-422275">
              <a:buFont typeface="Wingdings" pitchFamily="2" charset="2"/>
              <a:buChar char="Ø"/>
            </a:pPr>
            <a:r>
              <a:rPr lang="en-US" sz="2800" dirty="0" smtClean="0"/>
              <a:t>Julius </a:t>
            </a:r>
            <a:r>
              <a:rPr lang="en-US" sz="2800" dirty="0"/>
              <a:t>Caesar – 60-44 BC </a:t>
            </a:r>
          </a:p>
          <a:p>
            <a:pPr marL="750888" lvl="1" indent="-422275">
              <a:buFont typeface="Wingdings" pitchFamily="2" charset="2"/>
              <a:buChar char="Ø"/>
            </a:pPr>
            <a:r>
              <a:rPr lang="en-US" sz="2800" dirty="0"/>
              <a:t>Caesar Augustus (Octavian) – 44 BC – 14 AD</a:t>
            </a:r>
          </a:p>
          <a:p>
            <a:pPr marL="750888" lvl="1" indent="-422275">
              <a:buFont typeface="Wingdings" pitchFamily="2" charset="2"/>
              <a:buChar char="Ø"/>
            </a:pPr>
            <a:r>
              <a:rPr lang="en-US" sz="2800" dirty="0"/>
              <a:t>Tiberius – 12-37 AD</a:t>
            </a:r>
          </a:p>
          <a:p>
            <a:pPr marL="750888" lvl="1" indent="-422275">
              <a:buFont typeface="Wingdings" pitchFamily="2" charset="2"/>
              <a:buChar char="Ø"/>
            </a:pPr>
            <a:r>
              <a:rPr lang="en-US" sz="2800" dirty="0"/>
              <a:t>Caligula – 37-41 AD</a:t>
            </a:r>
          </a:p>
          <a:p>
            <a:pPr marL="750888" lvl="1" indent="-422275">
              <a:buFont typeface="Wingdings" pitchFamily="2" charset="2"/>
              <a:buChar char="Ø"/>
            </a:pPr>
            <a:r>
              <a:rPr lang="en-US" sz="2800" dirty="0"/>
              <a:t>Claudius – 41-54 AD</a:t>
            </a:r>
          </a:p>
          <a:p>
            <a:pPr marL="750888" lvl="1" indent="-422275">
              <a:buFont typeface="Wingdings" pitchFamily="2" charset="2"/>
              <a:buChar char="Ø"/>
            </a:pPr>
            <a:r>
              <a:rPr lang="en-US" sz="2800" dirty="0"/>
              <a:t>Nero – 54-68 </a:t>
            </a:r>
            <a:r>
              <a:rPr lang="en-US" sz="2800" dirty="0" smtClean="0"/>
              <a:t>AD</a:t>
            </a:r>
            <a:endParaRPr lang="en-US" sz="28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4223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1143000"/>
          </a:xfrm>
        </p:spPr>
        <p:txBody>
          <a:bodyPr anchor="ctr" anchorCtr="0">
            <a:noAutofit/>
          </a:bodyPr>
          <a:lstStyle/>
          <a:p>
            <a:pPr algn="l"/>
            <a:r>
              <a:rPr lang="en-US" sz="5000" dirty="0" smtClean="0"/>
              <a:t>The Historical-Political Context</a:t>
            </a:r>
            <a:endParaRPr lang="en-US" sz="50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000" b="1" dirty="0" smtClean="0"/>
              <a:t>Jewish Rulers</a:t>
            </a:r>
          </a:p>
          <a:p>
            <a:pPr marL="750888" lvl="1" indent="-422275">
              <a:buFont typeface="Wingdings" pitchFamily="2" charset="2"/>
              <a:buChar char="Ø"/>
            </a:pPr>
            <a:r>
              <a:rPr lang="en-US" sz="2800" dirty="0" smtClean="0"/>
              <a:t>Maccabees (167-140 BC)</a:t>
            </a:r>
          </a:p>
          <a:p>
            <a:pPr marL="750888" lvl="1" indent="-422275">
              <a:buFont typeface="Wingdings" pitchFamily="2" charset="2"/>
              <a:buChar char="Ø"/>
            </a:pPr>
            <a:r>
              <a:rPr lang="en-US" sz="2800" dirty="0" err="1" smtClean="0"/>
              <a:t>Hasmonean</a:t>
            </a:r>
            <a:r>
              <a:rPr lang="en-US" sz="2800" dirty="0" smtClean="0"/>
              <a:t> Kingdom of Israel (140-37 BC)</a:t>
            </a:r>
          </a:p>
          <a:p>
            <a:pPr marL="750888" lvl="1" indent="-422275">
              <a:buFont typeface="Wingdings" pitchFamily="2" charset="2"/>
              <a:buChar char="Ø"/>
            </a:pPr>
            <a:r>
              <a:rPr lang="en-US" sz="2800" dirty="0" err="1" smtClean="0"/>
              <a:t>Herodian</a:t>
            </a:r>
            <a:r>
              <a:rPr lang="en-US" sz="2800" dirty="0" smtClean="0"/>
              <a:t> Dynasty (37 BC – 92 AD)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9955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1143000"/>
          </a:xfrm>
        </p:spPr>
        <p:txBody>
          <a:bodyPr anchor="ctr" anchorCtr="0">
            <a:noAutofit/>
          </a:bodyPr>
          <a:lstStyle/>
          <a:p>
            <a:pPr algn="l"/>
            <a:r>
              <a:rPr lang="en-US" sz="5000" dirty="0" smtClean="0"/>
              <a:t>The Historical-Political Context</a:t>
            </a:r>
            <a:endParaRPr lang="en-US" sz="50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000" b="1" dirty="0" smtClean="0"/>
              <a:t>Roman Governors and Officials</a:t>
            </a:r>
          </a:p>
          <a:p>
            <a:pPr marL="750888" lvl="1" indent="-422275">
              <a:buFont typeface="Wingdings" pitchFamily="2" charset="2"/>
              <a:buChar char="Ø"/>
            </a:pPr>
            <a:r>
              <a:rPr lang="en-US" sz="2800" dirty="0" smtClean="0"/>
              <a:t>Four Jewish sects</a:t>
            </a:r>
          </a:p>
          <a:p>
            <a:pPr marL="750888" lvl="1" indent="-422275">
              <a:buFont typeface="Wingdings" pitchFamily="2" charset="2"/>
              <a:buChar char="Ø"/>
            </a:pPr>
            <a:r>
              <a:rPr lang="en-US" sz="2800" dirty="0" smtClean="0"/>
              <a:t>Jewish Tax Revolt in 6 AD instigated by the Pharisees and Zealots</a:t>
            </a:r>
          </a:p>
          <a:p>
            <a:pPr marL="750888" lvl="1" indent="-422275">
              <a:buFont typeface="Wingdings" pitchFamily="2" charset="2"/>
              <a:buChar char="Ø"/>
            </a:pPr>
            <a:r>
              <a:rPr lang="en-US" sz="2800" dirty="0" smtClean="0"/>
              <a:t>Zealots committed to eradicating Israel of foreign rule – Great Jewish Revolt (66-70 AD)</a:t>
            </a:r>
          </a:p>
          <a:p>
            <a:pPr marL="750888" lvl="1" indent="-422275">
              <a:buFont typeface="Wingdings" pitchFamily="2" charset="2"/>
              <a:buChar char="Ø"/>
            </a:pPr>
            <a:r>
              <a:rPr lang="en-US" sz="2800" dirty="0" smtClean="0"/>
              <a:t>Roman Governors were appointed by Rome to maintain military control after the Tax Revolt</a:t>
            </a:r>
          </a:p>
          <a:p>
            <a:pPr marL="750888" lvl="1" indent="-422275">
              <a:buFont typeface="Wingdings" pitchFamily="2" charset="2"/>
              <a:buChar char="Ø"/>
            </a:pPr>
            <a:endParaRPr lang="en-US" sz="28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1139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1143000"/>
          </a:xfrm>
        </p:spPr>
        <p:txBody>
          <a:bodyPr anchor="ctr" anchorCtr="0">
            <a:noAutofit/>
          </a:bodyPr>
          <a:lstStyle/>
          <a:p>
            <a:pPr algn="l"/>
            <a:r>
              <a:rPr lang="en-US" sz="5000" dirty="0" smtClean="0"/>
              <a:t>A New Testament Perspective</a:t>
            </a:r>
            <a:endParaRPr lang="en-US" sz="50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600200"/>
            <a:ext cx="8382000" cy="4525963"/>
          </a:xfrm>
        </p:spPr>
        <p:txBody>
          <a:bodyPr>
            <a:normAutofit/>
          </a:bodyPr>
          <a:lstStyle/>
          <a:p>
            <a:pPr marL="273050" indent="-273050"/>
            <a:r>
              <a:rPr lang="en-US" sz="3000" dirty="0" smtClean="0"/>
              <a:t>The ministries of John the Baptizer and Jesus were firmly anchored in the religio-political context  of the day:</a:t>
            </a:r>
          </a:p>
          <a:p>
            <a:pPr lvl="2">
              <a:buFont typeface="Wingdings" pitchFamily="2" charset="2"/>
              <a:buChar char="Ø"/>
            </a:pPr>
            <a:r>
              <a:rPr lang="en-US" sz="2600" dirty="0" smtClean="0"/>
              <a:t>The beginning of John the Baptizer’s ministry </a:t>
            </a:r>
            <a:br>
              <a:rPr lang="en-US" sz="2600" dirty="0" smtClean="0"/>
            </a:br>
            <a:r>
              <a:rPr lang="en-US" sz="2600" dirty="0" smtClean="0"/>
              <a:t>(Luke 3:1-3)</a:t>
            </a:r>
          </a:p>
          <a:p>
            <a:pPr lvl="2">
              <a:buFont typeface="Wingdings" pitchFamily="2" charset="2"/>
              <a:buChar char="Ø"/>
            </a:pPr>
            <a:r>
              <a:rPr lang="en-US" sz="2600" dirty="0" smtClean="0"/>
              <a:t>The beheading of John (Matthew 14:1-12)</a:t>
            </a:r>
          </a:p>
          <a:p>
            <a:pPr lvl="2">
              <a:buFont typeface="Wingdings" pitchFamily="2" charset="2"/>
              <a:buChar char="Ø"/>
            </a:pPr>
            <a:r>
              <a:rPr lang="en-US" sz="2600" dirty="0" smtClean="0"/>
              <a:t>The birth of Jesus (Luke 2:1-7)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8924617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1143000"/>
          </a:xfrm>
        </p:spPr>
        <p:txBody>
          <a:bodyPr anchor="ctr" anchorCtr="0">
            <a:noAutofit/>
          </a:bodyPr>
          <a:lstStyle/>
          <a:p>
            <a:pPr algn="l"/>
            <a:r>
              <a:rPr lang="en-US" sz="5000" dirty="0" smtClean="0"/>
              <a:t>A New Testament Perspective</a:t>
            </a:r>
            <a:endParaRPr lang="en-US" sz="50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Temptation of Jesus</a:t>
            </a:r>
          </a:p>
          <a:p>
            <a:pPr lvl="2">
              <a:buFont typeface="Wingdings" pitchFamily="2" charset="2"/>
              <a:buChar char="Ø"/>
            </a:pPr>
            <a:r>
              <a:rPr lang="en-US" sz="2600" dirty="0" smtClean="0"/>
              <a:t>Matthew 4:8-10</a:t>
            </a:r>
          </a:p>
          <a:p>
            <a:pPr lvl="2">
              <a:buFont typeface="Wingdings" pitchFamily="2" charset="2"/>
              <a:buChar char="Ø"/>
            </a:pPr>
            <a:r>
              <a:rPr lang="en-US" sz="2600" dirty="0" smtClean="0"/>
              <a:t>Luke 4:5-8</a:t>
            </a:r>
          </a:p>
          <a:p>
            <a:pPr lvl="2">
              <a:buFont typeface="Wingdings" pitchFamily="2" charset="2"/>
              <a:buChar char="Ø"/>
            </a:pPr>
            <a:r>
              <a:rPr lang="en-US" sz="2600" dirty="0" smtClean="0"/>
              <a:t>A temptation to use / rely on temporal power to accomplish his mission on earth</a:t>
            </a:r>
          </a:p>
          <a:p>
            <a:pPr lvl="2">
              <a:buFont typeface="Wingdings" pitchFamily="2" charset="2"/>
              <a:buChar char="Ø"/>
            </a:pPr>
            <a:r>
              <a:rPr lang="en-US" sz="2600" dirty="0" smtClean="0"/>
              <a:t>Jesus was very aware of the power of governments to coerce people towards a goal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0064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1143000"/>
          </a:xfrm>
        </p:spPr>
        <p:txBody>
          <a:bodyPr anchor="ctr" anchorCtr="0">
            <a:noAutofit/>
          </a:bodyPr>
          <a:lstStyle/>
          <a:p>
            <a:pPr algn="l"/>
            <a:r>
              <a:rPr lang="en-US" sz="5000" dirty="0" smtClean="0"/>
              <a:t>A New Testament Perspective</a:t>
            </a:r>
            <a:endParaRPr lang="en-US" sz="50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Paying Taxes to Caesar</a:t>
            </a:r>
          </a:p>
          <a:p>
            <a:pPr lvl="2">
              <a:buFont typeface="Wingdings" pitchFamily="2" charset="2"/>
              <a:buChar char="Ø"/>
            </a:pPr>
            <a:r>
              <a:rPr lang="en-US" sz="2600" dirty="0" smtClean="0"/>
              <a:t>Matthew 22:15-22</a:t>
            </a:r>
          </a:p>
          <a:p>
            <a:pPr lvl="2">
              <a:buFont typeface="Wingdings" pitchFamily="2" charset="2"/>
              <a:buChar char="Ø"/>
            </a:pPr>
            <a:r>
              <a:rPr lang="en-US" sz="2600" dirty="0" smtClean="0"/>
              <a:t>Mark 12:13-17</a:t>
            </a:r>
          </a:p>
          <a:p>
            <a:pPr lvl="2">
              <a:buFont typeface="Wingdings" pitchFamily="2" charset="2"/>
              <a:buChar char="Ø"/>
            </a:pPr>
            <a:r>
              <a:rPr lang="en-US" sz="2600" dirty="0" smtClean="0"/>
              <a:t>Luke 20:20-26</a:t>
            </a:r>
          </a:p>
          <a:p>
            <a:r>
              <a:rPr lang="en-US" dirty="0" smtClean="0"/>
              <a:t>A trap set by the Pharisees and the </a:t>
            </a:r>
            <a:r>
              <a:rPr lang="en-US" dirty="0" err="1" smtClean="0"/>
              <a:t>Herodians</a:t>
            </a:r>
            <a:endParaRPr lang="en-US" dirty="0"/>
          </a:p>
          <a:p>
            <a:pPr lvl="2">
              <a:buFont typeface="Wingdings" pitchFamily="2" charset="2"/>
              <a:buChar char="Ø"/>
            </a:pPr>
            <a:r>
              <a:rPr lang="en-US" sz="2600" dirty="0" smtClean="0"/>
              <a:t>If “yes” – Pharisees and Jewish nationalists would denounce Jesus</a:t>
            </a:r>
            <a:endParaRPr lang="en-US" sz="2600" dirty="0"/>
          </a:p>
          <a:p>
            <a:pPr lvl="2">
              <a:buFont typeface="Wingdings" pitchFamily="2" charset="2"/>
              <a:buChar char="Ø"/>
            </a:pPr>
            <a:r>
              <a:rPr lang="en-US" sz="2600" dirty="0" smtClean="0"/>
              <a:t>If “no” – </a:t>
            </a:r>
            <a:r>
              <a:rPr lang="en-US" sz="2600" dirty="0" err="1" smtClean="0"/>
              <a:t>Herodians</a:t>
            </a:r>
            <a:r>
              <a:rPr lang="en-US" sz="2600" dirty="0" smtClean="0"/>
              <a:t> would report Jesus for treason</a:t>
            </a:r>
            <a:endParaRPr lang="en-US" sz="2600" dirty="0"/>
          </a:p>
          <a:p>
            <a:pPr lvl="2">
              <a:buFont typeface="Wingdings" pitchFamily="2" charset="2"/>
              <a:buChar char="Ø"/>
            </a:pPr>
            <a:endParaRPr lang="en-US" dirty="0" smtClean="0"/>
          </a:p>
          <a:p>
            <a:pPr lvl="2">
              <a:buFont typeface="Wingdings" pitchFamily="2" charset="2"/>
              <a:buChar char="Ø"/>
            </a:pPr>
            <a:endParaRPr lang="en-US" sz="2600" dirty="0"/>
          </a:p>
          <a:p>
            <a:pPr lvl="2">
              <a:buFont typeface="Wingdings" pitchFamily="2" charset="2"/>
              <a:buChar char="Ø"/>
            </a:pPr>
            <a:endParaRPr lang="en-US" sz="2600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3483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1143000"/>
          </a:xfrm>
        </p:spPr>
        <p:txBody>
          <a:bodyPr anchor="ctr" anchorCtr="0">
            <a:noAutofit/>
          </a:bodyPr>
          <a:lstStyle/>
          <a:p>
            <a:pPr algn="l"/>
            <a:r>
              <a:rPr lang="en-US" sz="5000" dirty="0" smtClean="0"/>
              <a:t>A New Testament Perspective</a:t>
            </a:r>
            <a:endParaRPr lang="en-US" sz="50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coin</a:t>
            </a:r>
          </a:p>
          <a:p>
            <a:pPr lvl="2">
              <a:buFont typeface="Wingdings" pitchFamily="2" charset="2"/>
              <a:buChar char="Ø"/>
            </a:pPr>
            <a:r>
              <a:rPr lang="en-US" sz="2400" dirty="0" smtClean="0"/>
              <a:t>Denarius; a day’s wage; the amount of the poll tax</a:t>
            </a:r>
          </a:p>
          <a:p>
            <a:pPr lvl="2">
              <a:buFont typeface="Wingdings" pitchFamily="2" charset="2"/>
              <a:buChar char="Ø"/>
            </a:pPr>
            <a:r>
              <a:rPr lang="en-US" sz="2400" dirty="0" smtClean="0"/>
              <a:t>Bore the emperor’s image and the inscription “Tiberius Caesar, son of the divine Augustus” on one side</a:t>
            </a:r>
          </a:p>
          <a:p>
            <a:pPr lvl="2">
              <a:buFont typeface="Wingdings" pitchFamily="2" charset="2"/>
              <a:buChar char="Ø"/>
            </a:pPr>
            <a:r>
              <a:rPr lang="en-US" sz="2400" dirty="0" smtClean="0"/>
              <a:t>On the other side “</a:t>
            </a:r>
            <a:r>
              <a:rPr lang="en-US" sz="2400" dirty="0" err="1" smtClean="0"/>
              <a:t>Pontifex</a:t>
            </a:r>
            <a:r>
              <a:rPr lang="en-US" sz="2400" dirty="0" smtClean="0"/>
              <a:t> Maximus” = “high priest”</a:t>
            </a:r>
            <a:endParaRPr lang="en-US" sz="2400" dirty="0"/>
          </a:p>
          <a:p>
            <a:r>
              <a:rPr lang="en-US" dirty="0" smtClean="0"/>
              <a:t>“Give”</a:t>
            </a:r>
          </a:p>
          <a:p>
            <a:pPr lvl="2">
              <a:buFont typeface="Wingdings" pitchFamily="2" charset="2"/>
              <a:buChar char="Ø"/>
            </a:pPr>
            <a:r>
              <a:rPr lang="en-US" sz="2400" i="1" dirty="0" err="1" smtClean="0"/>
              <a:t>Apodidomi</a:t>
            </a:r>
            <a:r>
              <a:rPr lang="en-US" sz="2400" i="1" dirty="0" smtClean="0"/>
              <a:t> = “Render”</a:t>
            </a:r>
          </a:p>
          <a:p>
            <a:pPr lvl="2">
              <a:buFont typeface="Wingdings" pitchFamily="2" charset="2"/>
              <a:buChar char="Ø"/>
            </a:pPr>
            <a:r>
              <a:rPr lang="en-US" sz="2400" dirty="0" smtClean="0"/>
              <a:t>To give up, give back, pay back, return, restore</a:t>
            </a:r>
          </a:p>
          <a:p>
            <a:pPr lvl="2">
              <a:buFont typeface="Wingdings" pitchFamily="2" charset="2"/>
              <a:buChar char="Ø"/>
            </a:pPr>
            <a:r>
              <a:rPr lang="en-US" sz="2400" dirty="0" smtClean="0"/>
              <a:t>Recognized the authority of the state</a:t>
            </a:r>
          </a:p>
          <a:p>
            <a:pPr lvl="2">
              <a:buFont typeface="Wingdings" pitchFamily="2" charset="2"/>
              <a:buChar char="Ø"/>
            </a:pPr>
            <a:r>
              <a:rPr lang="en-US" sz="2400" dirty="0" smtClean="0"/>
              <a:t>God &amp; Caesar – two realms, two authorities, </a:t>
            </a:r>
            <a:br>
              <a:rPr lang="en-US" sz="2400" dirty="0" smtClean="0"/>
            </a:br>
            <a:r>
              <a:rPr lang="en-US" sz="2400" dirty="0" smtClean="0"/>
              <a:t>sacred &amp; secular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423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1143000"/>
          </a:xfrm>
        </p:spPr>
        <p:txBody>
          <a:bodyPr anchor="ctr" anchorCtr="0">
            <a:noAutofit/>
          </a:bodyPr>
          <a:lstStyle/>
          <a:p>
            <a:pPr algn="l"/>
            <a:r>
              <a:rPr lang="en-US" sz="5000" dirty="0" smtClean="0"/>
              <a:t>A New Testament Perspective</a:t>
            </a:r>
            <a:endParaRPr lang="en-US" sz="50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Questions &amp; implications</a:t>
            </a:r>
          </a:p>
          <a:p>
            <a:pPr lvl="2">
              <a:buFont typeface="Wingdings" pitchFamily="2" charset="2"/>
              <a:buChar char="Ø"/>
            </a:pPr>
            <a:r>
              <a:rPr lang="en-US" sz="2400" dirty="0" smtClean="0"/>
              <a:t>What does Jesus’ answer mean for us in 2011?</a:t>
            </a:r>
          </a:p>
          <a:p>
            <a:pPr lvl="2">
              <a:buFont typeface="Wingdings" pitchFamily="2" charset="2"/>
              <a:buChar char="Ø"/>
            </a:pPr>
            <a:r>
              <a:rPr lang="en-US" sz="2400" dirty="0" smtClean="0"/>
              <a:t>Are there times we are to yield to God rather than Caesar?</a:t>
            </a:r>
          </a:p>
          <a:p>
            <a:pPr lvl="3">
              <a:buFont typeface="Wingdings" pitchFamily="2" charset="2"/>
              <a:buChar char="§"/>
            </a:pPr>
            <a:r>
              <a:rPr lang="en-US" sz="2200" dirty="0" smtClean="0"/>
              <a:t>Acts 5:29</a:t>
            </a:r>
          </a:p>
          <a:p>
            <a:pPr lvl="3">
              <a:buFont typeface="Wingdings" pitchFamily="2" charset="2"/>
              <a:buChar char="§"/>
            </a:pPr>
            <a:r>
              <a:rPr lang="en-US" sz="2200" dirty="0" smtClean="0"/>
              <a:t>Acts 4:19</a:t>
            </a:r>
            <a:endParaRPr lang="en-US" sz="22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4297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1143000"/>
          </a:xfrm>
        </p:spPr>
        <p:txBody>
          <a:bodyPr anchor="ctr" anchorCtr="0">
            <a:noAutofit/>
          </a:bodyPr>
          <a:lstStyle/>
          <a:p>
            <a:pPr algn="l"/>
            <a:r>
              <a:rPr lang="en-US" sz="5000" dirty="0" smtClean="0"/>
              <a:t>A New Testament Perspective</a:t>
            </a:r>
            <a:endParaRPr lang="en-US" sz="50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Triumphal Entry</a:t>
            </a:r>
          </a:p>
          <a:p>
            <a:pPr lvl="2">
              <a:buFont typeface="Wingdings" pitchFamily="2" charset="2"/>
              <a:buChar char="Ø"/>
            </a:pPr>
            <a:r>
              <a:rPr lang="en-US" sz="2400" dirty="0" smtClean="0"/>
              <a:t>Luke 19:29-44</a:t>
            </a:r>
          </a:p>
          <a:p>
            <a:pPr lvl="2">
              <a:buFont typeface="Wingdings" pitchFamily="2" charset="2"/>
              <a:buChar char="Ø"/>
            </a:pPr>
            <a:r>
              <a:rPr lang="en-US" sz="2400" dirty="0" smtClean="0"/>
              <a:t>Donkey – Animal ridden by a King</a:t>
            </a:r>
          </a:p>
          <a:p>
            <a:pPr lvl="2">
              <a:buFont typeface="Wingdings" pitchFamily="2" charset="2"/>
              <a:buChar char="Ø"/>
            </a:pPr>
            <a:r>
              <a:rPr lang="en-US" sz="2400" dirty="0" smtClean="0"/>
              <a:t>“</a:t>
            </a:r>
            <a:r>
              <a:rPr lang="en-US" sz="2400" dirty="0" err="1" smtClean="0"/>
              <a:t>Hosannah</a:t>
            </a:r>
            <a:r>
              <a:rPr lang="en-US" sz="2400" dirty="0" smtClean="0"/>
              <a:t>” – “nah” was a syllable reserved for a King, this is why the Pharisees urged Jesus to rebuke his disciples</a:t>
            </a:r>
          </a:p>
          <a:p>
            <a:pPr lvl="2">
              <a:buFont typeface="Wingdings" pitchFamily="2" charset="2"/>
              <a:buChar char="Ø"/>
            </a:pPr>
            <a:r>
              <a:rPr lang="en-US" sz="2400" dirty="0" smtClean="0"/>
              <a:t>Ceremony enacts the reception of a guest of state</a:t>
            </a:r>
          </a:p>
          <a:p>
            <a:pPr lvl="2">
              <a:buFont typeface="Wingdings" pitchFamily="2" charset="2"/>
              <a:buChar char="Ø"/>
            </a:pPr>
            <a:r>
              <a:rPr lang="en-US" sz="2400" dirty="0" smtClean="0"/>
              <a:t>Jesus is acting out his royal claim to be King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519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1143000"/>
          </a:xfrm>
        </p:spPr>
        <p:txBody>
          <a:bodyPr anchor="ctr" anchorCtr="0">
            <a:noAutofit/>
          </a:bodyPr>
          <a:lstStyle/>
          <a:p>
            <a:pPr algn="l"/>
            <a:r>
              <a:rPr lang="en-US" sz="5000" dirty="0" smtClean="0"/>
              <a:t>A New Testament Perspective</a:t>
            </a:r>
            <a:endParaRPr lang="en-US" sz="50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Jesus’ arrest &amp; trial – </a:t>
            </a:r>
            <a:endParaRPr lang="en-US" dirty="0"/>
          </a:p>
          <a:p>
            <a:pPr lvl="1"/>
            <a:r>
              <a:rPr lang="en-US" sz="2400" dirty="0"/>
              <a:t>Matt. 26:47 – </a:t>
            </a:r>
            <a:r>
              <a:rPr lang="en-US" sz="2400" dirty="0" smtClean="0"/>
              <a:t>27:26 ; Mark </a:t>
            </a:r>
            <a:r>
              <a:rPr lang="en-US" sz="2400" dirty="0"/>
              <a:t>14:43 – </a:t>
            </a:r>
            <a:r>
              <a:rPr lang="en-US" sz="2400" dirty="0" smtClean="0"/>
              <a:t>15:15 ; Luke </a:t>
            </a:r>
            <a:r>
              <a:rPr lang="en-US" sz="2400" dirty="0"/>
              <a:t>22:47 – </a:t>
            </a:r>
            <a:r>
              <a:rPr lang="en-US" sz="2400" dirty="0" smtClean="0"/>
              <a:t>23:25 ; John </a:t>
            </a:r>
            <a:r>
              <a:rPr lang="en-US" sz="2400" dirty="0"/>
              <a:t>18:2 – </a:t>
            </a:r>
            <a:r>
              <a:rPr lang="en-US" sz="2400" dirty="0" smtClean="0"/>
              <a:t>19:16</a:t>
            </a:r>
            <a:endParaRPr lang="en-US" sz="2400" dirty="0"/>
          </a:p>
          <a:p>
            <a:pPr lvl="2">
              <a:buFont typeface="Wingdings" pitchFamily="2" charset="2"/>
              <a:buChar char="Ø"/>
            </a:pPr>
            <a:r>
              <a:rPr lang="en-US" sz="2200" dirty="0" smtClean="0"/>
              <a:t>Question of authority &amp; sovereignty – state vs. religion</a:t>
            </a:r>
          </a:p>
          <a:p>
            <a:pPr lvl="2">
              <a:buFont typeface="Wingdings" pitchFamily="2" charset="2"/>
              <a:buChar char="Ø"/>
            </a:pPr>
            <a:r>
              <a:rPr lang="en-US" sz="2200" dirty="0" smtClean="0"/>
              <a:t>Only the Roman state possess the ultimate power to legally put someone to death</a:t>
            </a:r>
          </a:p>
          <a:p>
            <a:pPr lvl="2">
              <a:buFont typeface="Wingdings" pitchFamily="2" charset="2"/>
              <a:buChar char="Ø"/>
            </a:pPr>
            <a:r>
              <a:rPr lang="en-US" sz="2200" dirty="0" smtClean="0"/>
              <a:t>The enacting of the “problem of dirty hands”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8180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8229600" cy="1143000"/>
          </a:xfrm>
        </p:spPr>
        <p:txBody>
          <a:bodyPr anchor="ctr" anchorCtr="0">
            <a:normAutofit/>
          </a:bodyPr>
          <a:lstStyle/>
          <a:p>
            <a:pPr algn="l"/>
            <a:r>
              <a:rPr lang="en-US" sz="6000" dirty="0" smtClean="0"/>
              <a:t>God &amp; Caesar</a:t>
            </a:r>
            <a:endParaRPr lang="en-US" sz="60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7" name="Content Placeholder 3"/>
          <p:cNvSpPr>
            <a:spLocks noGrp="1"/>
          </p:cNvSpPr>
          <p:nvPr>
            <p:ph sz="half" idx="2"/>
          </p:nvPr>
        </p:nvSpPr>
        <p:spPr>
          <a:xfrm>
            <a:off x="381000" y="1295400"/>
            <a:ext cx="8305800" cy="5029200"/>
          </a:xfrm>
        </p:spPr>
        <p:txBody>
          <a:bodyPr>
            <a:normAutofit/>
          </a:bodyPr>
          <a:lstStyle/>
          <a:p>
            <a:pPr indent="0">
              <a:spcAft>
                <a:spcPts val="1200"/>
              </a:spcAft>
              <a:buNone/>
            </a:pPr>
            <a:endParaRPr lang="en-US" b="1" dirty="0" smtClean="0"/>
          </a:p>
          <a:p>
            <a:pPr indent="0">
              <a:spcAft>
                <a:spcPts val="1200"/>
              </a:spcAft>
              <a:buNone/>
            </a:pPr>
            <a:endParaRPr lang="en-US" b="1" dirty="0"/>
          </a:p>
          <a:p>
            <a:pPr indent="0" algn="ctr">
              <a:spcAft>
                <a:spcPts val="1200"/>
              </a:spcAft>
              <a:buNone/>
            </a:pPr>
            <a:r>
              <a:rPr lang="en-US" sz="3600" b="1" dirty="0" smtClean="0"/>
              <a:t>Question? Comments?</a:t>
            </a:r>
          </a:p>
          <a:p>
            <a:pPr indent="0" algn="ctr">
              <a:spcAft>
                <a:spcPts val="1200"/>
              </a:spcAft>
              <a:buNone/>
            </a:pPr>
            <a:r>
              <a:rPr lang="en-US" sz="3600" b="1" dirty="0" smtClean="0"/>
              <a:t>What have we learned? </a:t>
            </a:r>
            <a:br>
              <a:rPr lang="en-US" sz="3600" b="1" dirty="0" smtClean="0"/>
            </a:br>
            <a:endParaRPr lang="en-US" sz="3600" b="1" dirty="0" smtClean="0"/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253324"/>
            <a:ext cx="1798616" cy="2405232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4241293"/>
            <a:ext cx="1676400" cy="24643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9826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uman">
  <a:themeElements>
    <a:clrScheme name="Human">
      <a:dk1>
        <a:sysClr val="windowText" lastClr="000000"/>
      </a:dk1>
      <a:lt1>
        <a:sysClr val="window" lastClr="FFFFFF"/>
      </a:lt1>
      <a:dk2>
        <a:srgbClr val="795339"/>
      </a:dk2>
      <a:lt2>
        <a:srgbClr val="F7EEDD"/>
      </a:lt2>
      <a:accent1>
        <a:srgbClr val="AD2E27"/>
      </a:accent1>
      <a:accent2>
        <a:srgbClr val="3F3D66"/>
      </a:accent2>
      <a:accent3>
        <a:srgbClr val="17517A"/>
      </a:accent3>
      <a:accent4>
        <a:srgbClr val="877E48"/>
      </a:accent4>
      <a:accent5>
        <a:srgbClr val="AF8B1E"/>
      </a:accent5>
      <a:accent6>
        <a:srgbClr val="A35E21"/>
      </a:accent6>
      <a:hlink>
        <a:srgbClr val="9B7300"/>
      </a:hlink>
      <a:folHlink>
        <a:srgbClr val="D6A73B"/>
      </a:folHlink>
    </a:clrScheme>
    <a:fontScheme name="Human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Human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 cap="rnd" cmpd="sng" algn="ctr">
          <a:solidFill>
            <a:schemeClr val="phClr"/>
          </a:solidFill>
          <a:prstDash val="solid"/>
        </a:ln>
        <a:ln w="12700" cap="rnd" cmpd="sng" algn="ctr">
          <a:solidFill>
            <a:schemeClr val="phClr"/>
          </a:solidFill>
          <a:prstDash val="solid"/>
        </a:ln>
        <a:ln w="2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 rotWithShape="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 rotWithShape="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Human</Template>
  <TotalTime>1357</TotalTime>
  <Words>740</Words>
  <Application>Microsoft Office PowerPoint</Application>
  <PresentationFormat>On-screen Show (4:3)</PresentationFormat>
  <Paragraphs>129</Paragraphs>
  <Slides>16</Slides>
  <Notes>16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Human</vt:lpstr>
      <vt:lpstr>God &amp; Caesar: The ancient modern clash</vt:lpstr>
      <vt:lpstr>Welcome!</vt:lpstr>
      <vt:lpstr>Question / Comments</vt:lpstr>
      <vt:lpstr>Ishmael &amp; Islam</vt:lpstr>
      <vt:lpstr>The Roman Empire</vt:lpstr>
      <vt:lpstr>The Historical-Political Context</vt:lpstr>
      <vt:lpstr>The Historical-Political Context</vt:lpstr>
      <vt:lpstr>The Historical-Political Context</vt:lpstr>
      <vt:lpstr>A New Testament Perspective</vt:lpstr>
      <vt:lpstr>A New Testament Perspective</vt:lpstr>
      <vt:lpstr>A New Testament Perspective</vt:lpstr>
      <vt:lpstr>A New Testament Perspective</vt:lpstr>
      <vt:lpstr>A New Testament Perspective</vt:lpstr>
      <vt:lpstr>A New Testament Perspective</vt:lpstr>
      <vt:lpstr>A New Testament Perspective</vt:lpstr>
      <vt:lpstr>God &amp; Caesar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God &amp; Caesar: The ancient modern clash</dc:title>
  <dc:creator>James C. Wallace</dc:creator>
  <cp:lastModifiedBy>James C. Wallace</cp:lastModifiedBy>
  <cp:revision>61</cp:revision>
  <dcterms:created xsi:type="dcterms:W3CDTF">2010-09-19T00:31:34Z</dcterms:created>
  <dcterms:modified xsi:type="dcterms:W3CDTF">2012-01-09T18:50:24Z</dcterms:modified>
</cp:coreProperties>
</file>