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9"/>
  </p:notesMasterIdLst>
  <p:sldIdLst>
    <p:sldId id="256" r:id="rId2"/>
    <p:sldId id="257" r:id="rId3"/>
    <p:sldId id="260" r:id="rId4"/>
    <p:sldId id="285" r:id="rId5"/>
    <p:sldId id="265" r:id="rId6"/>
    <p:sldId id="267" r:id="rId7"/>
    <p:sldId id="274" r:id="rId8"/>
    <p:sldId id="268" r:id="rId9"/>
    <p:sldId id="270" r:id="rId10"/>
    <p:sldId id="271" r:id="rId11"/>
    <p:sldId id="272" r:id="rId12"/>
    <p:sldId id="281" r:id="rId13"/>
    <p:sldId id="282" r:id="rId14"/>
    <p:sldId id="283" r:id="rId15"/>
    <p:sldId id="284" r:id="rId16"/>
    <p:sldId id="279" r:id="rId17"/>
    <p:sldId id="273"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BF6E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8904" autoAdjust="0"/>
  </p:normalViewPr>
  <p:slideViewPr>
    <p:cSldViewPr>
      <p:cViewPr varScale="1">
        <p:scale>
          <a:sx n="58" d="100"/>
          <a:sy n="58" d="100"/>
        </p:scale>
        <p:origin x="-1632" y="-7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AB56001-6486-46F9-9E71-F50994D98636}" type="datetimeFigureOut">
              <a:rPr lang="en-US" smtClean="0"/>
              <a:t>1/9/2012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C9F552E-9DF0-462F-B2B3-B7509D90E732}" type="slidenum">
              <a:rPr lang="en-US" smtClean="0"/>
              <a:t>‹#›</a:t>
            </a:fld>
            <a:endParaRPr lang="en-US"/>
          </a:p>
        </p:txBody>
      </p:sp>
    </p:spTree>
    <p:extLst>
      <p:ext uri="{BB962C8B-B14F-4D97-AF65-F5344CB8AC3E}">
        <p14:creationId xmlns:p14="http://schemas.microsoft.com/office/powerpoint/2010/main" val="28455401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1</a:t>
            </a:fld>
            <a:endParaRPr lang="en-US"/>
          </a:p>
        </p:txBody>
      </p:sp>
    </p:spTree>
    <p:extLst>
      <p:ext uri="{BB962C8B-B14F-4D97-AF65-F5344CB8AC3E}">
        <p14:creationId xmlns:p14="http://schemas.microsoft.com/office/powerpoint/2010/main" val="12239988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r>
              <a:rPr lang="en-US" dirty="0" smtClean="0"/>
              <a:t>Tim will handle welcome</a:t>
            </a:r>
            <a:r>
              <a:rPr lang="en-US" baseline="0" dirty="0" smtClean="0"/>
              <a:t> and intro Glen</a:t>
            </a:r>
          </a:p>
          <a:p>
            <a:pPr marL="171450" indent="-171450">
              <a:buFont typeface="Arial" pitchFamily="34" charset="0"/>
              <a:buChar char="•"/>
            </a:pPr>
            <a:r>
              <a:rPr lang="en-US" baseline="0" dirty="0" smtClean="0"/>
              <a:t>Glen will lead in prayer</a:t>
            </a:r>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2</a:t>
            </a:fld>
            <a:endParaRPr lang="en-US"/>
          </a:p>
        </p:txBody>
      </p:sp>
    </p:spTree>
    <p:extLst>
      <p:ext uri="{BB962C8B-B14F-4D97-AF65-F5344CB8AC3E}">
        <p14:creationId xmlns:p14="http://schemas.microsoft.com/office/powerpoint/2010/main" val="23109809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r>
              <a:rPr lang="en-US" dirty="0" smtClean="0"/>
              <a:t>I</a:t>
            </a:r>
            <a:r>
              <a:rPr lang="en-US" baseline="0" dirty="0" smtClean="0"/>
              <a:t> created a special email account for this class for you to contact me – questions, comments, clarifications</a:t>
            </a:r>
          </a:p>
          <a:p>
            <a:endParaRPr lang="en-US" baseline="0" dirty="0" smtClean="0"/>
          </a:p>
          <a:p>
            <a:pPr marL="171450" indent="-171450">
              <a:buFont typeface="Arial" pitchFamily="34" charset="0"/>
              <a:buChar char="•"/>
            </a:pPr>
            <a:r>
              <a:rPr lang="en-US" baseline="0" dirty="0" smtClean="0"/>
              <a:t>I will also be emailing you during the course with brief emails and additional information that may be helpful; don’t worry, I won’t clog your mailbox or add you to any kind of distribution list</a:t>
            </a:r>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3</a:t>
            </a:fld>
            <a:endParaRPr lang="en-US"/>
          </a:p>
        </p:txBody>
      </p:sp>
    </p:spTree>
    <p:extLst>
      <p:ext uri="{BB962C8B-B14F-4D97-AF65-F5344CB8AC3E}">
        <p14:creationId xmlns:p14="http://schemas.microsoft.com/office/powerpoint/2010/main" val="29030639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smtClean="0"/>
              <a:t>First-of-its kind, six-hour documentary series explores 400-year history of religion in the public life of the United States</a:t>
            </a:r>
            <a:endParaRPr lang="en-US" dirty="0" smtClean="0"/>
          </a:p>
          <a:p>
            <a:r>
              <a:rPr lang="en-US" dirty="0" smtClean="0"/>
              <a:t>Produced in Boston by WGBH;</a:t>
            </a:r>
            <a:r>
              <a:rPr lang="en-US" baseline="0" dirty="0" smtClean="0"/>
              <a:t> ran for the first time last fall</a:t>
            </a:r>
            <a:endParaRPr lang="en-US" dirty="0" smtClean="0"/>
          </a:p>
          <a:p>
            <a:endParaRPr lang="en-US" dirty="0" smtClean="0"/>
          </a:p>
          <a:p>
            <a:r>
              <a:rPr lang="en-US" dirty="0" smtClean="0"/>
              <a:t>Available</a:t>
            </a:r>
            <a:r>
              <a:rPr lang="en-US" baseline="0" dirty="0" smtClean="0"/>
              <a:t> online – all 6 sessions – additional material available also</a:t>
            </a:r>
            <a:endParaRPr lang="en-US" dirty="0" smtClean="0"/>
          </a:p>
          <a:p>
            <a:endParaRPr lang="en-US" dirty="0" smtClean="0"/>
          </a:p>
          <a:p>
            <a:r>
              <a:rPr lang="en-US" dirty="0" smtClean="0"/>
              <a:t>For the first time on television, </a:t>
            </a:r>
            <a:r>
              <a:rPr lang="en-US" i="1" dirty="0" smtClean="0"/>
              <a:t>God in America</a:t>
            </a:r>
            <a:r>
              <a:rPr lang="en-US" dirty="0" smtClean="0"/>
              <a:t> explores the tumultuous 400-year history of the intersection of religion and public life in America, from the first European settlements to the 2008 presidential election. A co-production of </a:t>
            </a:r>
            <a:r>
              <a:rPr lang="en-US" i="1" dirty="0" smtClean="0"/>
              <a:t>AMERICAN EXPERIENCE</a:t>
            </a:r>
            <a:r>
              <a:rPr lang="en-US" dirty="0" smtClean="0"/>
              <a:t> and FRONTLINE, this six-hour series examines how religious dissidents helped shape the American concept of religious liberty and the controversial evolution of that ideal in the nation’s courts and political arena; how religious freedom and waves of new immigrants and religious revivals fueled competition in the religious marketplace; how movements for social reform--from abolition to civil rights--galvanized men and women to put their faith into political action; and how religious faith influenced conflicts from the American Revolution to the Cold War.</a:t>
            </a:r>
          </a:p>
          <a:p>
            <a:pPr marL="0" indent="0">
              <a:buFont typeface="Arial" pitchFamily="34" charset="0"/>
              <a:buNone/>
            </a:pPr>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4</a:t>
            </a:fld>
            <a:endParaRPr lang="en-US"/>
          </a:p>
        </p:txBody>
      </p:sp>
    </p:spTree>
    <p:extLst>
      <p:ext uri="{BB962C8B-B14F-4D97-AF65-F5344CB8AC3E}">
        <p14:creationId xmlns:p14="http://schemas.microsoft.com/office/powerpoint/2010/main" val="29030639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When interpreting the scripture, it is important to differentiate between the meaning of</a:t>
            </a:r>
            <a:r>
              <a:rPr lang="en-US" baseline="0" dirty="0" smtClean="0"/>
              <a:t> words – particularly as found in the original languages of Hebrew, Aramaic, and Greek</a:t>
            </a:r>
          </a:p>
          <a:p>
            <a:endParaRPr lang="en-US" baseline="0" dirty="0" smtClean="0"/>
          </a:p>
          <a:p>
            <a:r>
              <a:rPr lang="en-US" baseline="0" dirty="0" smtClean="0"/>
              <a:t>This verse illustrates the difference in  . . . Nation – Country – People – Household </a:t>
            </a:r>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5</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smtClean="0">
                <a:solidFill>
                  <a:schemeClr val="tx1"/>
                </a:solidFill>
                <a:effectLst/>
                <a:latin typeface="+mn-lt"/>
                <a:ea typeface="+mn-ea"/>
                <a:cs typeface="+mn-cs"/>
              </a:rPr>
              <a:t>Genesis 17:20 </a:t>
            </a:r>
            <a:endParaRPr lang="en-US" sz="1100" kern="1200" dirty="0" smtClean="0">
              <a:solidFill>
                <a:schemeClr val="tx1"/>
              </a:solidFill>
              <a:effectLst/>
              <a:latin typeface="+mn-lt"/>
              <a:ea typeface="+mn-ea"/>
              <a:cs typeface="+mn-cs"/>
            </a:endParaRPr>
          </a:p>
          <a:p>
            <a:endParaRPr lang="en-US" sz="1200" b="1" u="sng" kern="1200" dirty="0" smtClean="0">
              <a:solidFill>
                <a:schemeClr val="tx1"/>
              </a:solidFill>
              <a:effectLst/>
              <a:latin typeface="+mn-lt"/>
              <a:ea typeface="+mn-ea"/>
              <a:cs typeface="+mn-cs"/>
            </a:endParaRPr>
          </a:p>
          <a:p>
            <a:r>
              <a:rPr lang="en-US" sz="1200" b="1" u="sng" kern="1200" dirty="0" smtClean="0">
                <a:solidFill>
                  <a:schemeClr val="tx1"/>
                </a:solidFill>
                <a:effectLst/>
                <a:latin typeface="+mn-lt"/>
                <a:ea typeface="+mn-ea"/>
                <a:cs typeface="+mn-cs"/>
              </a:rPr>
              <a:t>NIV</a:t>
            </a:r>
            <a:endParaRPr lang="en-US" sz="1100" kern="1200" dirty="0" smtClean="0">
              <a:solidFill>
                <a:schemeClr val="tx1"/>
              </a:solidFill>
              <a:effectLst/>
              <a:latin typeface="+mn-lt"/>
              <a:ea typeface="+mn-ea"/>
              <a:cs typeface="+mn-cs"/>
            </a:endParaRPr>
          </a:p>
          <a:p>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[20]  And as for Ishmael, I have heard you: I will surely bless him; I will make him fruitful and will greatly increase his numbers. He will be the father of twelve rulers, and I will make him into a great nation. </a:t>
            </a:r>
            <a:endParaRPr lang="en-US" sz="11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Nation (Strong’s #1471)</a:t>
            </a:r>
            <a:endParaRPr lang="en-US" sz="1100" kern="1200" dirty="0" smtClean="0">
              <a:solidFill>
                <a:schemeClr val="tx1"/>
              </a:solidFill>
              <a:effectLst/>
              <a:latin typeface="+mn-lt"/>
              <a:ea typeface="+mn-ea"/>
              <a:cs typeface="+mn-cs"/>
            </a:endParaRPr>
          </a:p>
          <a:p>
            <a:pPr lvl="1"/>
            <a:endParaRPr lang="en-US" sz="1200" b="1" kern="1200" dirty="0" smtClean="0">
              <a:solidFill>
                <a:schemeClr val="tx1"/>
              </a:solidFill>
              <a:effectLst/>
              <a:latin typeface="+mn-lt"/>
              <a:ea typeface="+mn-ea"/>
              <a:cs typeface="+mn-cs"/>
            </a:endParaRPr>
          </a:p>
          <a:p>
            <a:pPr lvl="1"/>
            <a:r>
              <a:rPr lang="en-US" sz="1200" b="1" kern="1200" dirty="0" smtClean="0">
                <a:solidFill>
                  <a:schemeClr val="tx1"/>
                </a:solidFill>
                <a:effectLst/>
                <a:latin typeface="+mn-lt"/>
                <a:ea typeface="+mn-ea"/>
                <a:cs typeface="+mn-cs"/>
              </a:rPr>
              <a:t>1471. goy </a:t>
            </a:r>
            <a:r>
              <a:rPr lang="en-US" sz="1200" kern="1200" dirty="0" smtClean="0">
                <a:solidFill>
                  <a:schemeClr val="tx1"/>
                </a:solidFill>
                <a:effectLst/>
                <a:latin typeface="+mn-lt"/>
                <a:ea typeface="+mn-ea"/>
                <a:cs typeface="+mn-cs"/>
              </a:rPr>
              <a:t>(156c); from the same as 1458 ; </a:t>
            </a:r>
            <a:r>
              <a:rPr lang="en-US" sz="1200" i="1" kern="1200" dirty="0" smtClean="0">
                <a:solidFill>
                  <a:schemeClr val="tx1"/>
                </a:solidFill>
                <a:effectLst/>
                <a:latin typeface="+mn-lt"/>
                <a:ea typeface="+mn-ea"/>
                <a:cs typeface="+mn-cs"/>
              </a:rPr>
              <a:t>nation, people </a:t>
            </a:r>
            <a:r>
              <a:rPr lang="en-US" sz="1200" kern="1200" dirty="0" smtClean="0">
                <a:solidFill>
                  <a:schemeClr val="tx1"/>
                </a:solidFill>
                <a:effectLst/>
                <a:latin typeface="+mn-lt"/>
                <a:ea typeface="+mn-ea"/>
                <a:cs typeface="+mn-cs"/>
              </a:rPr>
              <a:t>:—every nation(2), Gentiles(1), </a:t>
            </a:r>
            <a:r>
              <a:rPr lang="en-US" sz="1200" kern="1200" dirty="0" err="1" smtClean="0">
                <a:solidFill>
                  <a:schemeClr val="tx1"/>
                </a:solidFill>
                <a:effectLst/>
                <a:latin typeface="+mn-lt"/>
                <a:ea typeface="+mn-ea"/>
                <a:cs typeface="+mn-cs"/>
              </a:rPr>
              <a:t>Goiim</a:t>
            </a:r>
            <a:r>
              <a:rPr lang="en-US" sz="1200" kern="1200" dirty="0" smtClean="0">
                <a:solidFill>
                  <a:schemeClr val="tx1"/>
                </a:solidFill>
                <a:effectLst/>
                <a:latin typeface="+mn-lt"/>
                <a:ea typeface="+mn-ea"/>
                <a:cs typeface="+mn-cs"/>
              </a:rPr>
              <a:t>(1), </a:t>
            </a:r>
            <a:r>
              <a:rPr lang="en-US" sz="1200" kern="1200" dirty="0" err="1" smtClean="0">
                <a:solidFill>
                  <a:schemeClr val="tx1"/>
                </a:solidFill>
                <a:effectLst/>
                <a:latin typeface="+mn-lt"/>
                <a:ea typeface="+mn-ea"/>
                <a:cs typeface="+mn-cs"/>
              </a:rPr>
              <a:t>Harosheth-hagoyim</a:t>
            </a:r>
            <a:r>
              <a:rPr lang="en-US" sz="1200" kern="1200" dirty="0" smtClean="0">
                <a:solidFill>
                  <a:schemeClr val="tx1"/>
                </a:solidFill>
                <a:effectLst/>
                <a:latin typeface="+mn-lt"/>
                <a:ea typeface="+mn-ea"/>
                <a:cs typeface="+mn-cs"/>
              </a:rPr>
              <a:t>*(3), herds(1), nation(120), nations(425), people(4). </a:t>
            </a:r>
            <a:endParaRPr lang="en-US" sz="1400"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 </a:t>
            </a:r>
            <a:endParaRPr lang="en-US" sz="1100" kern="1200" dirty="0" smtClean="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6</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smtClean="0"/>
              <a:t>Genesis 13:14-17, 15:18-20, 17:8</a:t>
            </a:r>
          </a:p>
          <a:p>
            <a:endParaRPr lang="en-US" sz="1200" b="1" kern="1200" dirty="0" smtClean="0">
              <a:solidFill>
                <a:schemeClr val="tx1"/>
              </a:solidFill>
              <a:effectLst/>
              <a:latin typeface="+mn-lt"/>
              <a:ea typeface="+mn-ea"/>
              <a:cs typeface="+mn-cs"/>
            </a:endParaRPr>
          </a:p>
          <a:p>
            <a:r>
              <a:rPr lang="en-US" sz="1200" b="1" u="sng" kern="1200" dirty="0" smtClean="0">
                <a:solidFill>
                  <a:schemeClr val="tx1"/>
                </a:solidFill>
                <a:effectLst/>
                <a:latin typeface="+mn-lt"/>
                <a:ea typeface="+mn-ea"/>
                <a:cs typeface="+mn-cs"/>
              </a:rPr>
              <a:t>Genesis 13:14-17</a:t>
            </a:r>
            <a:endParaRPr lang="en-US" sz="1200" kern="1200" dirty="0" smtClean="0">
              <a:solidFill>
                <a:schemeClr val="tx1"/>
              </a:solidFill>
              <a:effectLst/>
              <a:latin typeface="+mn-lt"/>
              <a:ea typeface="+mn-ea"/>
              <a:cs typeface="+mn-cs"/>
            </a:endParaRPr>
          </a:p>
          <a:p>
            <a:pPr lvl="0"/>
            <a:r>
              <a:rPr lang="en-US" sz="1200" i="1" kern="1200" dirty="0" smtClean="0">
                <a:solidFill>
                  <a:schemeClr val="tx1"/>
                </a:solidFill>
                <a:effectLst/>
                <a:latin typeface="+mn-lt"/>
                <a:ea typeface="+mn-ea"/>
                <a:cs typeface="+mn-cs"/>
              </a:rPr>
              <a:t>[14]  The LORD said to Abram after Lot had parted from him, “Lift up your eyes from where you are and look north and south, east and west. [15]  All the land that you see I will give to you and your offspring forever. [16]  I will make your offspring like the dust of the earth, so that if anyone could count the dust, then your offspring could be counted. [17]  Go, walk through the length and breadth of the land, for I am giving it to you.” (NIV translation)</a:t>
            </a:r>
            <a:endParaRPr lang="en-US" sz="1200" kern="1200" dirty="0" smtClean="0">
              <a:solidFill>
                <a:schemeClr val="tx1"/>
              </a:solidFill>
              <a:effectLst/>
              <a:latin typeface="+mn-lt"/>
              <a:ea typeface="+mn-ea"/>
              <a:cs typeface="+mn-cs"/>
            </a:endParaRPr>
          </a:p>
          <a:p>
            <a:endParaRPr lang="en-US" sz="1200" kern="1200" dirty="0" smtClean="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The word “land” in these verses is the Hebrew word </a:t>
            </a:r>
            <a:r>
              <a:rPr lang="en-US" sz="1200" u="sng" kern="1200" dirty="0" err="1" smtClean="0">
                <a:solidFill>
                  <a:schemeClr val="tx1"/>
                </a:solidFill>
                <a:effectLst/>
                <a:latin typeface="+mn-lt"/>
                <a:ea typeface="+mn-ea"/>
                <a:cs typeface="+mn-cs"/>
              </a:rPr>
              <a:t>erets</a:t>
            </a:r>
            <a:r>
              <a:rPr lang="en-US" sz="1200" kern="1200" dirty="0" smtClean="0">
                <a:solidFill>
                  <a:schemeClr val="tx1"/>
                </a:solidFill>
                <a:effectLst/>
                <a:latin typeface="+mn-lt"/>
                <a:ea typeface="+mn-ea"/>
                <a:cs typeface="+mn-cs"/>
              </a:rPr>
              <a:t> –</a:t>
            </a:r>
            <a:r>
              <a:rPr lang="en-US" sz="1200" kern="1200" baseline="0" dirty="0" smtClean="0">
                <a:solidFill>
                  <a:schemeClr val="tx1"/>
                </a:solidFill>
                <a:effectLst/>
                <a:latin typeface="+mn-lt"/>
                <a:ea typeface="+mn-ea"/>
                <a:cs typeface="+mn-cs"/>
              </a:rPr>
              <a:t> </a:t>
            </a:r>
            <a:endParaRPr lang="en-US" sz="1200" kern="1200" dirty="0" smtClean="0">
              <a:solidFill>
                <a:schemeClr val="tx1"/>
              </a:solidFill>
              <a:effectLst/>
              <a:latin typeface="+mn-lt"/>
              <a:ea typeface="+mn-ea"/>
              <a:cs typeface="+mn-cs"/>
            </a:endParaRPr>
          </a:p>
          <a:p>
            <a:pPr lvl="0"/>
            <a:endParaRPr lang="en-US" sz="1200" b="1" i="1" kern="1200" dirty="0" smtClean="0">
              <a:solidFill>
                <a:schemeClr val="tx1"/>
              </a:solidFill>
              <a:effectLst/>
              <a:latin typeface="+mn-lt"/>
              <a:ea typeface="+mn-ea"/>
              <a:cs typeface="+mn-cs"/>
            </a:endParaRPr>
          </a:p>
          <a:p>
            <a:pPr lvl="0"/>
            <a:r>
              <a:rPr lang="en-US" sz="1200" b="1" i="1" kern="1200" dirty="0" smtClean="0">
                <a:solidFill>
                  <a:schemeClr val="tx1"/>
                </a:solidFill>
                <a:effectLst/>
                <a:latin typeface="+mn-lt"/>
                <a:ea typeface="+mn-ea"/>
                <a:cs typeface="+mn-cs"/>
              </a:rPr>
              <a:t>earth, land</a:t>
            </a:r>
            <a:r>
              <a:rPr lang="en-US" sz="1200" i="1" kern="120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:—common(1), countries(15), countries and their lands(1), country(44), countryside(1), distance*(3), dust(1), earth(655), earth the ground(1), earth's(1), fail*(1), floor(1), ground(119), land(1581), lands(57), lands have their land(2), open(1), other*(2), piece(1), plateau*(1), region(1), territories(1), wild(1), world(3). </a:t>
            </a:r>
          </a:p>
          <a:p>
            <a:pPr lvl="0"/>
            <a:endParaRPr lang="en-US" sz="12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The primary meaning of the word has to do with the physical earth or land, even though it is sometimes translated “country.” Certainly the meaning of “country” has to do with the physical property and not the political unit as we would think of the “country” (i.e., nation-state) of England or France or the United States.</a:t>
            </a:r>
          </a:p>
          <a:p>
            <a:pPr lvl="0"/>
            <a:endParaRPr lang="en-US" sz="12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The word </a:t>
            </a:r>
            <a:r>
              <a:rPr lang="en-US" sz="1200" u="sng" kern="1200" dirty="0" err="1" smtClean="0">
                <a:solidFill>
                  <a:schemeClr val="tx1"/>
                </a:solidFill>
                <a:effectLst/>
                <a:latin typeface="+mn-lt"/>
                <a:ea typeface="+mn-ea"/>
                <a:cs typeface="+mn-cs"/>
              </a:rPr>
              <a:t>erets</a:t>
            </a:r>
            <a:r>
              <a:rPr lang="en-US" sz="1200" kern="1200" dirty="0" smtClean="0">
                <a:solidFill>
                  <a:schemeClr val="tx1"/>
                </a:solidFill>
                <a:effectLst/>
                <a:latin typeface="+mn-lt"/>
                <a:ea typeface="+mn-ea"/>
                <a:cs typeface="+mn-cs"/>
              </a:rPr>
              <a:t> occurs twice in Genesis 12:1 which we looked at last Sunday – the first time it is translated “country” and the second time it is translated “land.” It is the same Hebrew word although it is translated differently.</a:t>
            </a:r>
          </a:p>
          <a:p>
            <a:endParaRPr lang="en-US" sz="1100" kern="1200" dirty="0" smtClean="0">
              <a:solidFill>
                <a:schemeClr val="tx1"/>
              </a:solidFill>
              <a:effectLst/>
              <a:latin typeface="+mn-lt"/>
              <a:ea typeface="+mn-ea"/>
              <a:cs typeface="+mn-cs"/>
            </a:endParaRPr>
          </a:p>
          <a:p>
            <a:endParaRPr lang="en-US" sz="1100" kern="1200" dirty="0" smtClean="0">
              <a:solidFill>
                <a:schemeClr val="tx1"/>
              </a:solidFill>
              <a:effectLst/>
              <a:latin typeface="+mn-lt"/>
              <a:ea typeface="+mn-ea"/>
              <a:cs typeface="+mn-cs"/>
            </a:endParaRPr>
          </a:p>
          <a:p>
            <a:endParaRPr lang="en-US" sz="1100" kern="1200" dirty="0" smtClean="0">
              <a:solidFill>
                <a:schemeClr val="tx1"/>
              </a:solidFill>
              <a:effectLst/>
              <a:latin typeface="+mn-lt"/>
              <a:ea typeface="+mn-ea"/>
              <a:cs typeface="+mn-cs"/>
            </a:endParaRPr>
          </a:p>
          <a:p>
            <a:endParaRPr lang="en-US" sz="11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3C9F552E-9DF0-462F-B2B3-B7509D90E732}" type="slidenum">
              <a:rPr lang="en-US" smtClean="0"/>
              <a:t>7</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smtClean="0">
                <a:solidFill>
                  <a:schemeClr val="tx1"/>
                </a:solidFill>
                <a:effectLst/>
                <a:latin typeface="+mn-lt"/>
                <a:ea typeface="+mn-ea"/>
                <a:cs typeface="+mn-cs"/>
              </a:rPr>
              <a:t>Exodus 19:3-6 </a:t>
            </a:r>
            <a:endParaRPr lang="en-US" sz="1200" kern="1200" dirty="0" smtClean="0">
              <a:solidFill>
                <a:schemeClr val="tx1"/>
              </a:solidFill>
              <a:effectLst/>
              <a:latin typeface="+mn-lt"/>
              <a:ea typeface="+mn-ea"/>
              <a:cs typeface="+mn-cs"/>
            </a:endParaRPr>
          </a:p>
          <a:p>
            <a:endParaRPr lang="en-US" sz="1200" b="1" u="sng" kern="1200" dirty="0" smtClean="0">
              <a:solidFill>
                <a:schemeClr val="tx1"/>
              </a:solidFill>
              <a:effectLst/>
              <a:latin typeface="+mn-lt"/>
              <a:ea typeface="+mn-ea"/>
              <a:cs typeface="+mn-cs"/>
            </a:endParaRPr>
          </a:p>
          <a:p>
            <a:r>
              <a:rPr lang="en-US" sz="1200" b="1" u="sng" kern="1200" dirty="0" smtClean="0">
                <a:solidFill>
                  <a:schemeClr val="tx1"/>
                </a:solidFill>
                <a:effectLst/>
                <a:latin typeface="+mn-lt"/>
                <a:ea typeface="+mn-ea"/>
                <a:cs typeface="+mn-cs"/>
              </a:rPr>
              <a:t>NIV</a:t>
            </a:r>
            <a:endParaRPr lang="en-US" sz="1200" kern="1200" dirty="0" smtClean="0">
              <a:solidFill>
                <a:schemeClr val="tx1"/>
              </a:solidFill>
              <a:effectLst/>
              <a:latin typeface="+mn-lt"/>
              <a:ea typeface="+mn-ea"/>
              <a:cs typeface="+mn-cs"/>
            </a:endParaRPr>
          </a:p>
          <a:p>
            <a:pPr lvl="0"/>
            <a:endParaRPr lang="en-US" sz="12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Kingdom (Strong’s #4467)</a:t>
            </a:r>
            <a:endParaRPr lang="en-US" sz="1100" kern="1200" dirty="0" smtClean="0">
              <a:solidFill>
                <a:schemeClr val="tx1"/>
              </a:solidFill>
              <a:effectLst/>
              <a:latin typeface="+mn-lt"/>
              <a:ea typeface="+mn-ea"/>
              <a:cs typeface="+mn-cs"/>
            </a:endParaRPr>
          </a:p>
          <a:p>
            <a:pPr lvl="1"/>
            <a:r>
              <a:rPr lang="en-US" sz="1200" b="1" kern="1200" dirty="0" smtClean="0">
                <a:solidFill>
                  <a:schemeClr val="tx1"/>
                </a:solidFill>
                <a:effectLst/>
                <a:latin typeface="+mn-lt"/>
                <a:ea typeface="+mn-ea"/>
                <a:cs typeface="+mn-cs"/>
              </a:rPr>
              <a:t>4467. </a:t>
            </a:r>
            <a:r>
              <a:rPr lang="en-US" sz="1200" kern="1200" dirty="0" err="1" smtClean="0">
                <a:solidFill>
                  <a:schemeClr val="tx1"/>
                </a:solidFill>
                <a:effectLst/>
                <a:latin typeface="+mn-lt"/>
                <a:ea typeface="+mn-ea"/>
                <a:cs typeface="+mn-cs"/>
              </a:rPr>
              <a:t>hkflfm;ma</a:t>
            </a:r>
            <a:r>
              <a:rPr lang="en-US" sz="1200"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mamlakah</a:t>
            </a:r>
            <a:r>
              <a:rPr lang="en-US" sz="1200" b="1" kern="120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(575a); from the same as 4428 ; </a:t>
            </a:r>
            <a:r>
              <a:rPr lang="en-US" sz="1200" i="1" kern="1200" dirty="0" smtClean="0">
                <a:solidFill>
                  <a:schemeClr val="tx1"/>
                </a:solidFill>
                <a:effectLst/>
                <a:latin typeface="+mn-lt"/>
                <a:ea typeface="+mn-ea"/>
                <a:cs typeface="+mn-cs"/>
              </a:rPr>
              <a:t>kingdom, sovereignty, dominion, reign </a:t>
            </a:r>
            <a:r>
              <a:rPr lang="en-US" sz="1200" kern="1200" dirty="0" smtClean="0">
                <a:solidFill>
                  <a:schemeClr val="tx1"/>
                </a:solidFill>
                <a:effectLst/>
                <a:latin typeface="+mn-lt"/>
                <a:ea typeface="+mn-ea"/>
                <a:cs typeface="+mn-cs"/>
              </a:rPr>
              <a:t>:—dominion(1), kingdom(58), kingdoms(48), reign(2), royal(6), rule(1), sovereignty(1). </a:t>
            </a:r>
            <a:endParaRPr lang="en-US" sz="1100" kern="1200" dirty="0" smtClean="0">
              <a:solidFill>
                <a:schemeClr val="tx1"/>
              </a:solidFill>
              <a:effectLst/>
              <a:latin typeface="+mn-lt"/>
              <a:ea typeface="+mn-ea"/>
              <a:cs typeface="+mn-cs"/>
            </a:endParaRPr>
          </a:p>
          <a:p>
            <a:pPr lvl="0"/>
            <a:endParaRPr lang="en-US" sz="12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Nation (Strong’s #1471)</a:t>
            </a:r>
            <a:endParaRPr lang="en-US" sz="1100" kern="1200" dirty="0" smtClean="0">
              <a:solidFill>
                <a:schemeClr val="tx1"/>
              </a:solidFill>
              <a:effectLst/>
              <a:latin typeface="+mn-lt"/>
              <a:ea typeface="+mn-ea"/>
              <a:cs typeface="+mn-cs"/>
            </a:endParaRPr>
          </a:p>
          <a:p>
            <a:pPr lvl="1"/>
            <a:r>
              <a:rPr lang="en-US" sz="1200" b="1" kern="1200" dirty="0" smtClean="0">
                <a:solidFill>
                  <a:schemeClr val="tx1"/>
                </a:solidFill>
                <a:effectLst/>
                <a:latin typeface="+mn-lt"/>
                <a:ea typeface="+mn-ea"/>
                <a:cs typeface="+mn-cs"/>
              </a:rPr>
              <a:t>1471. goy </a:t>
            </a:r>
            <a:r>
              <a:rPr lang="en-US" sz="1200" kern="1200" dirty="0" smtClean="0">
                <a:solidFill>
                  <a:schemeClr val="tx1"/>
                </a:solidFill>
                <a:effectLst/>
                <a:latin typeface="+mn-lt"/>
                <a:ea typeface="+mn-ea"/>
                <a:cs typeface="+mn-cs"/>
              </a:rPr>
              <a:t>(156c); from the same as 1458 ; </a:t>
            </a:r>
            <a:r>
              <a:rPr lang="en-US" sz="1200" i="1" kern="1200" dirty="0" smtClean="0">
                <a:solidFill>
                  <a:schemeClr val="tx1"/>
                </a:solidFill>
                <a:effectLst/>
                <a:latin typeface="+mn-lt"/>
                <a:ea typeface="+mn-ea"/>
                <a:cs typeface="+mn-cs"/>
              </a:rPr>
              <a:t>nation, people </a:t>
            </a:r>
            <a:r>
              <a:rPr lang="en-US" sz="1200" kern="1200" dirty="0" smtClean="0">
                <a:solidFill>
                  <a:schemeClr val="tx1"/>
                </a:solidFill>
                <a:effectLst/>
                <a:latin typeface="+mn-lt"/>
                <a:ea typeface="+mn-ea"/>
                <a:cs typeface="+mn-cs"/>
              </a:rPr>
              <a:t>:—every nation(2), Gentiles(1), </a:t>
            </a:r>
            <a:r>
              <a:rPr lang="en-US" sz="1200" kern="1200" dirty="0" err="1" smtClean="0">
                <a:solidFill>
                  <a:schemeClr val="tx1"/>
                </a:solidFill>
                <a:effectLst/>
                <a:latin typeface="+mn-lt"/>
                <a:ea typeface="+mn-ea"/>
                <a:cs typeface="+mn-cs"/>
              </a:rPr>
              <a:t>Goiim</a:t>
            </a:r>
            <a:r>
              <a:rPr lang="en-US" sz="1200" kern="1200" dirty="0" smtClean="0">
                <a:solidFill>
                  <a:schemeClr val="tx1"/>
                </a:solidFill>
                <a:effectLst/>
                <a:latin typeface="+mn-lt"/>
                <a:ea typeface="+mn-ea"/>
                <a:cs typeface="+mn-cs"/>
              </a:rPr>
              <a:t>(1), </a:t>
            </a:r>
            <a:r>
              <a:rPr lang="en-US" sz="1200" kern="1200" dirty="0" err="1" smtClean="0">
                <a:solidFill>
                  <a:schemeClr val="tx1"/>
                </a:solidFill>
                <a:effectLst/>
                <a:latin typeface="+mn-lt"/>
                <a:ea typeface="+mn-ea"/>
                <a:cs typeface="+mn-cs"/>
              </a:rPr>
              <a:t>Harosheth-hagoyim</a:t>
            </a:r>
            <a:r>
              <a:rPr lang="en-US" sz="1200" kern="1200" dirty="0" smtClean="0">
                <a:solidFill>
                  <a:schemeClr val="tx1"/>
                </a:solidFill>
                <a:effectLst/>
                <a:latin typeface="+mn-lt"/>
                <a:ea typeface="+mn-ea"/>
                <a:cs typeface="+mn-cs"/>
              </a:rPr>
              <a:t>*(3), herds(1), nation(120), nations(425), people(4). </a:t>
            </a:r>
            <a:endParaRPr lang="en-US" sz="1400" kern="1200" dirty="0" smtClean="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8</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Story of Saul being made King “like all the other nations”</a:t>
            </a:r>
          </a:p>
          <a:p>
            <a:endParaRPr lang="en-US" dirty="0" smtClean="0"/>
          </a:p>
          <a:p>
            <a:r>
              <a:rPr lang="en-US" b="1" u="sng" dirty="0" smtClean="0"/>
              <a:t>1 Samuel 8: 19-20</a:t>
            </a:r>
          </a:p>
          <a:p>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i="1" dirty="0" smtClean="0"/>
              <a:t>[19]  But the people refused to listen to Samuel. “No!” they said. “We want a king over us. [20]  Then we will be like all the other nations, with a king to lead us and to go out before us and fight our battles.” </a:t>
            </a:r>
          </a:p>
          <a:p>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1" dirty="0" smtClean="0"/>
              <a:t>1471. goy </a:t>
            </a:r>
            <a:r>
              <a:rPr lang="en-US" dirty="0" smtClean="0"/>
              <a:t>(156c); from the same as 1458 ; </a:t>
            </a:r>
            <a:r>
              <a:rPr lang="en-US" i="1" dirty="0" smtClean="0"/>
              <a:t>nation, people </a:t>
            </a:r>
            <a:r>
              <a:rPr lang="en-US" dirty="0" smtClean="0"/>
              <a:t>:—every nation(2), Gentiles(1), </a:t>
            </a:r>
            <a:r>
              <a:rPr lang="en-US" dirty="0" err="1" smtClean="0"/>
              <a:t>Goiim</a:t>
            </a:r>
            <a:r>
              <a:rPr lang="en-US" dirty="0" smtClean="0"/>
              <a:t>(1), </a:t>
            </a:r>
            <a:r>
              <a:rPr lang="en-US" dirty="0" err="1" smtClean="0"/>
              <a:t>Harosheth-hagoyim</a:t>
            </a:r>
            <a:r>
              <a:rPr lang="en-US" dirty="0" smtClean="0"/>
              <a:t>*(3), herds(1), nation(120), nations(425), people(4). </a:t>
            </a:r>
          </a:p>
          <a:p>
            <a:endParaRPr lang="en-US" dirty="0" smtClean="0"/>
          </a:p>
          <a:p>
            <a:r>
              <a:rPr lang="en-US" dirty="0" smtClean="0"/>
              <a:t>People wanted a “king” of their people – nation – </a:t>
            </a:r>
            <a:r>
              <a:rPr lang="en-US" u="sng" dirty="0" smtClean="0"/>
              <a:t>not</a:t>
            </a:r>
            <a:r>
              <a:rPr lang="en-US" u="none" dirty="0" smtClean="0"/>
              <a:t> a political unit (nation-state) tied to the land. However, because</a:t>
            </a:r>
            <a:r>
              <a:rPr lang="en-US" u="none" baseline="0" dirty="0" smtClean="0"/>
              <a:t> of the promise to Abraham, it could be called a PROTO-nation-state.</a:t>
            </a:r>
            <a:endParaRPr lang="en-US" dirty="0" smtClean="0"/>
          </a:p>
          <a:p>
            <a:endParaRPr lang="en-US" dirty="0" smtClean="0"/>
          </a:p>
          <a:p>
            <a:r>
              <a:rPr lang="en-US" dirty="0" smtClean="0"/>
              <a:t>NOTE:</a:t>
            </a:r>
            <a:r>
              <a:rPr lang="en-US" baseline="0" dirty="0" smtClean="0"/>
              <a:t> </a:t>
            </a:r>
            <a:r>
              <a:rPr lang="en-US" dirty="0" smtClean="0"/>
              <a:t>Illustrates how people want to fit in and be like</a:t>
            </a:r>
            <a:r>
              <a:rPr lang="en-US" baseline="0" dirty="0" smtClean="0"/>
              <a:t> others; this applies to ideas of government and politics – domestically and internationally</a:t>
            </a:r>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9</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smtClean="0">
                <a:solidFill>
                  <a:schemeClr val="tx1"/>
                </a:solidFill>
                <a:effectLst/>
                <a:latin typeface="+mn-lt"/>
                <a:ea typeface="+mn-ea"/>
                <a:cs typeface="+mn-cs"/>
              </a:rPr>
              <a:t>Daniel 4:17 </a:t>
            </a:r>
            <a:endParaRPr lang="en-US" sz="1100" kern="1200" dirty="0" smtClean="0">
              <a:solidFill>
                <a:schemeClr val="tx1"/>
              </a:solidFill>
              <a:effectLst/>
              <a:latin typeface="+mn-lt"/>
              <a:ea typeface="+mn-ea"/>
              <a:cs typeface="+mn-cs"/>
            </a:endParaRPr>
          </a:p>
          <a:p>
            <a:endParaRPr lang="en-US" sz="11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Sovereign (Strong’s #7990)</a:t>
            </a:r>
            <a:endParaRPr lang="en-US" sz="1100" kern="1200" dirty="0" smtClean="0">
              <a:solidFill>
                <a:schemeClr val="tx1"/>
              </a:solidFill>
              <a:effectLst/>
              <a:latin typeface="+mn-lt"/>
              <a:ea typeface="+mn-ea"/>
              <a:cs typeface="+mn-cs"/>
            </a:endParaRPr>
          </a:p>
          <a:p>
            <a:pPr lvl="1"/>
            <a:r>
              <a:rPr lang="en-US" sz="1200" b="1" kern="1200" dirty="0" smtClean="0">
                <a:solidFill>
                  <a:schemeClr val="tx1"/>
                </a:solidFill>
                <a:effectLst/>
                <a:latin typeface="+mn-lt"/>
                <a:ea typeface="+mn-ea"/>
                <a:cs typeface="+mn-cs"/>
              </a:rPr>
              <a:t>7990. </a:t>
            </a:r>
            <a:r>
              <a:rPr lang="en-US" sz="1200" kern="1200" dirty="0" smtClean="0">
                <a:solidFill>
                  <a:schemeClr val="tx1"/>
                </a:solidFill>
                <a:effectLst/>
                <a:latin typeface="+mn-lt"/>
                <a:ea typeface="+mn-ea"/>
                <a:cs typeface="+mn-cs"/>
              </a:rPr>
              <a:t>+y©i¾a </a:t>
            </a:r>
            <a:r>
              <a:rPr lang="en-US" sz="1200" b="1" kern="1200" dirty="0" err="1" smtClean="0">
                <a:solidFill>
                  <a:schemeClr val="tx1"/>
                </a:solidFill>
                <a:effectLst/>
                <a:latin typeface="+mn-lt"/>
                <a:ea typeface="+mn-ea"/>
                <a:cs typeface="+mn-cs"/>
              </a:rPr>
              <a:t>shallit</a:t>
            </a:r>
            <a:r>
              <a:rPr lang="en-US" sz="1200" b="1" kern="120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(1115d); (</a:t>
            </a:r>
            <a:r>
              <a:rPr lang="en-US" sz="1200" kern="1200" dirty="0" err="1" smtClean="0">
                <a:solidFill>
                  <a:schemeClr val="tx1"/>
                </a:solidFill>
                <a:effectLst/>
                <a:latin typeface="+mn-lt"/>
                <a:ea typeface="+mn-ea"/>
                <a:cs typeface="+mn-cs"/>
              </a:rPr>
              <a:t>Ara</a:t>
            </a:r>
            <a:r>
              <a:rPr lang="en-US" sz="1200" kern="1200" dirty="0" smtClean="0">
                <a:solidFill>
                  <a:schemeClr val="tx1"/>
                </a:solidFill>
                <a:effectLst/>
                <a:latin typeface="+mn-lt"/>
                <a:ea typeface="+mn-ea"/>
                <a:cs typeface="+mn-cs"/>
              </a:rPr>
              <a:t>.) corr. to 7989 ; </a:t>
            </a:r>
            <a:r>
              <a:rPr lang="en-US" sz="1200" i="1" kern="1200" dirty="0" smtClean="0">
                <a:solidFill>
                  <a:schemeClr val="tx1"/>
                </a:solidFill>
                <a:effectLst/>
                <a:latin typeface="+mn-lt"/>
                <a:ea typeface="+mn-ea"/>
                <a:cs typeface="+mn-cs"/>
              </a:rPr>
              <a:t>having mastery, ruling </a:t>
            </a:r>
            <a:r>
              <a:rPr lang="en-US" sz="1200" kern="1200" dirty="0" smtClean="0">
                <a:solidFill>
                  <a:schemeClr val="tx1"/>
                </a:solidFill>
                <a:effectLst/>
                <a:latin typeface="+mn-lt"/>
                <a:ea typeface="+mn-ea"/>
                <a:cs typeface="+mn-cs"/>
              </a:rPr>
              <a:t>:—allowed(1), authority(1), commander(1), governing(1), ruler(5), rules(1). </a:t>
            </a:r>
            <a:endParaRPr lang="en-US" sz="1100" kern="1200" dirty="0" smtClean="0">
              <a:solidFill>
                <a:schemeClr val="tx1"/>
              </a:solidFill>
              <a:effectLst/>
              <a:latin typeface="+mn-lt"/>
              <a:ea typeface="+mn-ea"/>
              <a:cs typeface="+mn-cs"/>
            </a:endParaRPr>
          </a:p>
          <a:p>
            <a:endParaRPr lang="en-US" sz="1200" b="1" kern="1200" dirty="0" smtClean="0">
              <a:solidFill>
                <a:schemeClr val="tx1"/>
              </a:solidFill>
              <a:effectLst/>
              <a:latin typeface="+mn-lt"/>
              <a:ea typeface="+mn-ea"/>
              <a:cs typeface="+mn-cs"/>
            </a:endParaRPr>
          </a:p>
          <a:p>
            <a:r>
              <a:rPr lang="en-US" sz="1200" b="1" kern="1200" dirty="0" smtClean="0">
                <a:solidFill>
                  <a:schemeClr val="tx1"/>
                </a:solidFill>
                <a:effectLst/>
                <a:latin typeface="+mn-lt"/>
                <a:ea typeface="+mn-ea"/>
                <a:cs typeface="+mn-cs"/>
              </a:rPr>
              <a:t>Daniel 6:4 </a:t>
            </a:r>
            <a:endParaRPr lang="en-US" sz="11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en-US" sz="11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Government affairs (Strong’s #4437)</a:t>
            </a:r>
            <a:endParaRPr lang="en-US" sz="1100" kern="1200" dirty="0" smtClean="0">
              <a:solidFill>
                <a:schemeClr val="tx1"/>
              </a:solidFill>
              <a:effectLst/>
              <a:latin typeface="+mn-lt"/>
              <a:ea typeface="+mn-ea"/>
              <a:cs typeface="+mn-cs"/>
            </a:endParaRPr>
          </a:p>
          <a:p>
            <a:pPr lvl="1"/>
            <a:r>
              <a:rPr lang="en-US" sz="1200" b="1" kern="1200" dirty="0" smtClean="0">
                <a:solidFill>
                  <a:schemeClr val="tx1"/>
                </a:solidFill>
                <a:effectLst/>
                <a:latin typeface="+mn-lt"/>
                <a:ea typeface="+mn-ea"/>
                <a:cs typeface="+mn-cs"/>
              </a:rPr>
              <a:t>4437. </a:t>
            </a:r>
            <a:r>
              <a:rPr lang="en-US" sz="1200" kern="1200" dirty="0" smtClean="0">
                <a:solidFill>
                  <a:schemeClr val="tx1"/>
                </a:solidFill>
                <a:effectLst/>
                <a:latin typeface="+mn-lt"/>
                <a:ea typeface="+mn-ea"/>
                <a:cs typeface="+mn-cs"/>
              </a:rPr>
              <a:t>²kl;ma </a:t>
            </a:r>
            <a:r>
              <a:rPr lang="en-US" sz="1200" b="1" kern="1200" dirty="0" err="1" smtClean="0">
                <a:solidFill>
                  <a:schemeClr val="tx1"/>
                </a:solidFill>
                <a:effectLst/>
                <a:latin typeface="+mn-lt"/>
                <a:ea typeface="+mn-ea"/>
                <a:cs typeface="+mn-cs"/>
              </a:rPr>
              <a:t>malku</a:t>
            </a:r>
            <a:r>
              <a:rPr lang="en-US" sz="1200" b="1" kern="120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(1100b); (</a:t>
            </a:r>
            <a:r>
              <a:rPr lang="en-US" sz="1200" kern="1200" dirty="0" err="1" smtClean="0">
                <a:solidFill>
                  <a:schemeClr val="tx1"/>
                </a:solidFill>
                <a:effectLst/>
                <a:latin typeface="+mn-lt"/>
                <a:ea typeface="+mn-ea"/>
                <a:cs typeface="+mn-cs"/>
              </a:rPr>
              <a:t>Ara</a:t>
            </a:r>
            <a:r>
              <a:rPr lang="en-US" sz="1200" kern="1200" dirty="0" smtClean="0">
                <a:solidFill>
                  <a:schemeClr val="tx1"/>
                </a:solidFill>
                <a:effectLst/>
                <a:latin typeface="+mn-lt"/>
                <a:ea typeface="+mn-ea"/>
                <a:cs typeface="+mn-cs"/>
              </a:rPr>
              <a:t>.) corr. to 4438 ; </a:t>
            </a:r>
            <a:r>
              <a:rPr lang="en-US" sz="1200" i="1" kern="1200" dirty="0" smtClean="0">
                <a:solidFill>
                  <a:schemeClr val="tx1"/>
                </a:solidFill>
                <a:effectLst/>
                <a:latin typeface="+mn-lt"/>
                <a:ea typeface="+mn-ea"/>
                <a:cs typeface="+mn-cs"/>
              </a:rPr>
              <a:t>royalty, reign, kingdom </a:t>
            </a:r>
            <a:r>
              <a:rPr lang="en-US" sz="1200" kern="1200" dirty="0" smtClean="0">
                <a:solidFill>
                  <a:schemeClr val="tx1"/>
                </a:solidFill>
                <a:effectLst/>
                <a:latin typeface="+mn-lt"/>
                <a:ea typeface="+mn-ea"/>
                <a:cs typeface="+mn-cs"/>
              </a:rPr>
              <a:t>:—government affairs(1), kingdom(38), kingdoms(3), realm(4), reign(4), royal(3), sovereignty(4). </a:t>
            </a:r>
            <a:endParaRPr lang="en-US" sz="1100" kern="1200" dirty="0" smtClean="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10</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b="1" kern="1200" dirty="0" smtClean="0">
                <a:solidFill>
                  <a:schemeClr val="tx1"/>
                </a:solidFill>
                <a:effectLst/>
                <a:latin typeface="+mn-lt"/>
                <a:ea typeface="+mn-ea"/>
                <a:cs typeface="+mn-cs"/>
              </a:rPr>
              <a:t>Isaiah 9:6-7 </a:t>
            </a:r>
            <a:endParaRPr lang="en-US" sz="1200" kern="1200" dirty="0" smtClean="0">
              <a:solidFill>
                <a:schemeClr val="tx1"/>
              </a:solidFill>
              <a:effectLst/>
              <a:latin typeface="+mn-lt"/>
              <a:ea typeface="+mn-ea"/>
              <a:cs typeface="+mn-cs"/>
            </a:endParaRPr>
          </a:p>
          <a:p>
            <a:pPr lvl="0"/>
            <a:endParaRPr lang="en-US" sz="12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Government (Strong’s #4951)</a:t>
            </a:r>
            <a:endParaRPr lang="en-US" sz="1100" kern="1200" dirty="0" smtClean="0">
              <a:solidFill>
                <a:schemeClr val="tx1"/>
              </a:solidFill>
              <a:effectLst/>
              <a:latin typeface="+mn-lt"/>
              <a:ea typeface="+mn-ea"/>
              <a:cs typeface="+mn-cs"/>
            </a:endParaRPr>
          </a:p>
          <a:p>
            <a:pPr lvl="1"/>
            <a:r>
              <a:rPr lang="en-US" sz="1200" b="1" kern="1200" dirty="0" smtClean="0">
                <a:solidFill>
                  <a:schemeClr val="tx1"/>
                </a:solidFill>
                <a:effectLst/>
                <a:latin typeface="+mn-lt"/>
                <a:ea typeface="+mn-ea"/>
                <a:cs typeface="+mn-cs"/>
              </a:rPr>
              <a:t>4951. </a:t>
            </a:r>
            <a:r>
              <a:rPr lang="en-US" sz="1200" kern="1200" dirty="0" err="1" smtClean="0">
                <a:solidFill>
                  <a:schemeClr val="tx1"/>
                </a:solidFill>
                <a:effectLst/>
                <a:latin typeface="+mn-lt"/>
                <a:ea typeface="+mn-ea"/>
                <a:cs typeface="+mn-cs"/>
              </a:rPr>
              <a:t>hrF</a:t>
            </a:r>
            <a:r>
              <a:rPr lang="en-US" sz="1200" kern="1200" dirty="0" smtClean="0">
                <a:solidFill>
                  <a:schemeClr val="tx1"/>
                </a:solidFill>
                <a:effectLst/>
                <a:latin typeface="+mn-lt"/>
                <a:ea typeface="+mn-ea"/>
                <a:cs typeface="+mn-cs"/>
              </a:rPr>
              <a:t>¿;mi </a:t>
            </a:r>
            <a:r>
              <a:rPr lang="en-US" sz="1200" b="1" kern="1200" dirty="0" err="1" smtClean="0">
                <a:solidFill>
                  <a:schemeClr val="tx1"/>
                </a:solidFill>
                <a:effectLst/>
                <a:latin typeface="+mn-lt"/>
                <a:ea typeface="+mn-ea"/>
                <a:cs typeface="+mn-cs"/>
              </a:rPr>
              <a:t>misrah</a:t>
            </a:r>
            <a:r>
              <a:rPr lang="en-US" sz="1200" b="1" kern="120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(976a); from an unused word; </a:t>
            </a:r>
            <a:r>
              <a:rPr lang="en-US" sz="1200" i="1" kern="1200" dirty="0" smtClean="0">
                <a:solidFill>
                  <a:schemeClr val="tx1"/>
                </a:solidFill>
                <a:effectLst/>
                <a:latin typeface="+mn-lt"/>
                <a:ea typeface="+mn-ea"/>
                <a:cs typeface="+mn-cs"/>
              </a:rPr>
              <a:t>rule, dominion </a:t>
            </a:r>
            <a:r>
              <a:rPr lang="en-US" sz="1200" kern="1200" dirty="0" smtClean="0">
                <a:solidFill>
                  <a:schemeClr val="tx1"/>
                </a:solidFill>
                <a:effectLst/>
                <a:latin typeface="+mn-lt"/>
                <a:ea typeface="+mn-ea"/>
                <a:cs typeface="+mn-cs"/>
              </a:rPr>
              <a:t>:—government(2). </a:t>
            </a:r>
            <a:endParaRPr lang="en-US" sz="1100" kern="1200" dirty="0" smtClean="0">
              <a:solidFill>
                <a:schemeClr val="tx1"/>
              </a:solidFill>
              <a:effectLst/>
              <a:latin typeface="+mn-lt"/>
              <a:ea typeface="+mn-ea"/>
              <a:cs typeface="+mn-cs"/>
            </a:endParaRPr>
          </a:p>
          <a:p>
            <a:pPr lvl="0"/>
            <a:endParaRPr lang="en-US" sz="12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Kingdom (Strong’s #4467)</a:t>
            </a:r>
            <a:endParaRPr lang="en-US" sz="1100" kern="1200" dirty="0" smtClean="0">
              <a:solidFill>
                <a:schemeClr val="tx1"/>
              </a:solidFill>
              <a:effectLst/>
              <a:latin typeface="+mn-lt"/>
              <a:ea typeface="+mn-ea"/>
              <a:cs typeface="+mn-cs"/>
            </a:endParaRPr>
          </a:p>
          <a:p>
            <a:pPr lvl="1"/>
            <a:r>
              <a:rPr lang="en-US" sz="1200" b="1" kern="1200" dirty="0" smtClean="0">
                <a:solidFill>
                  <a:schemeClr val="tx1"/>
                </a:solidFill>
                <a:effectLst/>
                <a:latin typeface="+mn-lt"/>
                <a:ea typeface="+mn-ea"/>
                <a:cs typeface="+mn-cs"/>
              </a:rPr>
              <a:t>4467. </a:t>
            </a:r>
            <a:r>
              <a:rPr lang="en-US" sz="1200" kern="1200" dirty="0" err="1" smtClean="0">
                <a:solidFill>
                  <a:schemeClr val="tx1"/>
                </a:solidFill>
                <a:effectLst/>
                <a:latin typeface="+mn-lt"/>
                <a:ea typeface="+mn-ea"/>
                <a:cs typeface="+mn-cs"/>
              </a:rPr>
              <a:t>hkflfm;ma</a:t>
            </a:r>
            <a:r>
              <a:rPr lang="en-US" sz="1200" kern="1200" dirty="0" smtClean="0">
                <a:solidFill>
                  <a:schemeClr val="tx1"/>
                </a:solidFill>
                <a:effectLst/>
                <a:latin typeface="+mn-lt"/>
                <a:ea typeface="+mn-ea"/>
                <a:cs typeface="+mn-cs"/>
              </a:rPr>
              <a:t> </a:t>
            </a:r>
            <a:r>
              <a:rPr lang="en-US" sz="1200" b="1" kern="1200" dirty="0" err="1" smtClean="0">
                <a:solidFill>
                  <a:schemeClr val="tx1"/>
                </a:solidFill>
                <a:effectLst/>
                <a:latin typeface="+mn-lt"/>
                <a:ea typeface="+mn-ea"/>
                <a:cs typeface="+mn-cs"/>
              </a:rPr>
              <a:t>mamlakah</a:t>
            </a:r>
            <a:r>
              <a:rPr lang="en-US" sz="1200" b="1" kern="120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(575a); from the same as 4428 ; </a:t>
            </a:r>
            <a:r>
              <a:rPr lang="en-US" sz="1200" i="1" kern="1200" dirty="0" smtClean="0">
                <a:solidFill>
                  <a:schemeClr val="tx1"/>
                </a:solidFill>
                <a:effectLst/>
                <a:latin typeface="+mn-lt"/>
                <a:ea typeface="+mn-ea"/>
                <a:cs typeface="+mn-cs"/>
              </a:rPr>
              <a:t>kingdom, sovereignty, dominion, reign </a:t>
            </a:r>
            <a:r>
              <a:rPr lang="en-US" sz="1200" kern="1200" dirty="0" smtClean="0">
                <a:solidFill>
                  <a:schemeClr val="tx1"/>
                </a:solidFill>
                <a:effectLst/>
                <a:latin typeface="+mn-lt"/>
                <a:ea typeface="+mn-ea"/>
                <a:cs typeface="+mn-cs"/>
              </a:rPr>
              <a:t>:—dominion(1), kingdom(58), kingdoms(48), reign(2), royal(6), rule(1), sovereignty(1). </a:t>
            </a:r>
            <a:endParaRPr lang="en-US" sz="1100" kern="1200" dirty="0" smtClean="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11</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Time Chart of Bible History (from Hammond Atlas of the Bible</a:t>
            </a:r>
            <a:r>
              <a:rPr lang="en-US" baseline="0" dirty="0" smtClean="0"/>
              <a:t> Lands)</a:t>
            </a:r>
          </a:p>
          <a:p>
            <a:endParaRPr lang="en-US" dirty="0" smtClean="0"/>
          </a:p>
          <a:p>
            <a:r>
              <a:rPr lang="en-US" dirty="0" smtClean="0"/>
              <a:t>Empire had two dimensions</a:t>
            </a:r>
            <a:r>
              <a:rPr lang="en-US" baseline="0" dirty="0" smtClean="0"/>
              <a:t> – (1) geographical [area], (2) political [ruling peoples / land &amp; conquered peoples / land]</a:t>
            </a:r>
            <a:endParaRPr lang="en-US" dirty="0" smtClean="0"/>
          </a:p>
          <a:p>
            <a:endParaRPr lang="en-US" dirty="0" smtClean="0"/>
          </a:p>
          <a:p>
            <a:r>
              <a:rPr lang="en-US" dirty="0" smtClean="0"/>
              <a:t>Hittites were non-</a:t>
            </a:r>
            <a:r>
              <a:rPr lang="en-US" dirty="0" err="1" smtClean="0"/>
              <a:t>Semetic</a:t>
            </a:r>
            <a:r>
              <a:rPr lang="en-US" dirty="0" smtClean="0"/>
              <a:t>, non-Indo-European</a:t>
            </a:r>
            <a:r>
              <a:rPr lang="en-US" baseline="0" dirty="0" smtClean="0"/>
              <a:t> peoples who lived in Anatolia (eastern Turkey / Iraq)</a:t>
            </a:r>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12</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Time Chart of Bible History (from Hammond Atlas of the Bible</a:t>
            </a:r>
            <a:r>
              <a:rPr lang="en-US" baseline="0" dirty="0" smtClean="0"/>
              <a:t> Lands)</a:t>
            </a:r>
          </a:p>
          <a:p>
            <a:endParaRPr lang="en-US" dirty="0" smtClean="0"/>
          </a:p>
        </p:txBody>
      </p:sp>
      <p:sp>
        <p:nvSpPr>
          <p:cNvPr id="4" name="Slide Number Placeholder 3"/>
          <p:cNvSpPr>
            <a:spLocks noGrp="1"/>
          </p:cNvSpPr>
          <p:nvPr>
            <p:ph type="sldNum" sz="quarter" idx="10"/>
          </p:nvPr>
        </p:nvSpPr>
        <p:spPr/>
        <p:txBody>
          <a:bodyPr/>
          <a:lstStyle/>
          <a:p>
            <a:fld id="{3C9F552E-9DF0-462F-B2B3-B7509D90E732}" type="slidenum">
              <a:rPr lang="en-US" smtClean="0"/>
              <a:t>13</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Time Chart of Bible History (from Hammond Atlas of the Bible</a:t>
            </a:r>
            <a:r>
              <a:rPr lang="en-US" baseline="0" dirty="0" smtClean="0"/>
              <a:t> Lands)</a:t>
            </a:r>
          </a:p>
          <a:p>
            <a:endParaRPr lang="en-US" dirty="0" smtClean="0"/>
          </a:p>
        </p:txBody>
      </p:sp>
      <p:sp>
        <p:nvSpPr>
          <p:cNvPr id="4" name="Slide Number Placeholder 3"/>
          <p:cNvSpPr>
            <a:spLocks noGrp="1"/>
          </p:cNvSpPr>
          <p:nvPr>
            <p:ph type="sldNum" sz="quarter" idx="10"/>
          </p:nvPr>
        </p:nvSpPr>
        <p:spPr/>
        <p:txBody>
          <a:bodyPr/>
          <a:lstStyle/>
          <a:p>
            <a:fld id="{3C9F552E-9DF0-462F-B2B3-B7509D90E732}" type="slidenum">
              <a:rPr lang="en-US" smtClean="0"/>
              <a:t>14</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Time Chart of Bible History (from Hammond Atlas of the Bible</a:t>
            </a:r>
            <a:r>
              <a:rPr lang="en-US" baseline="0" dirty="0" smtClean="0"/>
              <a:t> Lands)</a:t>
            </a:r>
          </a:p>
          <a:p>
            <a:endParaRPr lang="en-US" dirty="0" smtClean="0"/>
          </a:p>
        </p:txBody>
      </p:sp>
      <p:sp>
        <p:nvSpPr>
          <p:cNvPr id="4" name="Slide Number Placeholder 3"/>
          <p:cNvSpPr>
            <a:spLocks noGrp="1"/>
          </p:cNvSpPr>
          <p:nvPr>
            <p:ph type="sldNum" sz="quarter" idx="10"/>
          </p:nvPr>
        </p:nvSpPr>
        <p:spPr/>
        <p:txBody>
          <a:bodyPr/>
          <a:lstStyle/>
          <a:p>
            <a:fld id="{3C9F552E-9DF0-462F-B2B3-B7509D90E732}" type="slidenum">
              <a:rPr lang="en-US" smtClean="0"/>
              <a:t>15</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16</a:t>
            </a:fld>
            <a:endParaRPr lang="en-US"/>
          </a:p>
        </p:txBody>
      </p:sp>
    </p:spTree>
    <p:extLst>
      <p:ext uri="{BB962C8B-B14F-4D97-AF65-F5344CB8AC3E}">
        <p14:creationId xmlns:p14="http://schemas.microsoft.com/office/powerpoint/2010/main" val="29030639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17</a:t>
            </a:fld>
            <a:endParaRPr lang="en-US"/>
          </a:p>
        </p:txBody>
      </p:sp>
    </p:spTree>
    <p:extLst>
      <p:ext uri="{BB962C8B-B14F-4D97-AF65-F5344CB8AC3E}">
        <p14:creationId xmlns:p14="http://schemas.microsoft.com/office/powerpoint/2010/main" val="7195832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6" name="Rectangle 20"/>
          <p:cNvSpPr>
            <a:spLocks noGrp="1"/>
          </p:cNvSpPr>
          <p:nvPr>
            <p:ph type="ctrTitle"/>
          </p:nvPr>
        </p:nvSpPr>
        <p:spPr>
          <a:xfrm>
            <a:off x="685800" y="990601"/>
            <a:ext cx="7772400" cy="2609850"/>
          </a:xfrm>
        </p:spPr>
        <p:txBody>
          <a:bodyPr anchor="b" anchorCtr="0">
            <a:noAutofit/>
            <a:scene3d>
              <a:camera prst="orthographicFront"/>
              <a:lightRig rig="soft" dir="t">
                <a:rot lat="0" lon="0" rev="2100000"/>
              </a:lightRig>
            </a:scene3d>
            <a:sp3d prstMaterial="matte">
              <a:bevelT w="38100" h="38100"/>
              <a:contourClr>
                <a:srgbClr val="FFFFFF"/>
              </a:contourClr>
            </a:sp3d>
          </a:bodyPr>
          <a:lstStyle>
            <a:lvl1pPr algn="ctr">
              <a:defRPr lang="en-US" sz="5800" dirty="0" smtClean="0">
                <a:ln w="9525">
                  <a:noFill/>
                </a:ln>
                <a:effectLst>
                  <a:outerShdw blurRad="50800" dist="38100" dir="8220000" algn="tl" rotWithShape="0">
                    <a:srgbClr val="000000">
                      <a:alpha val="40000"/>
                    </a:srgbClr>
                  </a:outerShdw>
                </a:effectLst>
              </a:defRPr>
            </a:lvl1pPr>
          </a:lstStyle>
          <a:p>
            <a:r>
              <a:rPr lang="en-US" smtClean="0"/>
              <a:t>Click to edit Master title style</a:t>
            </a:r>
            <a:endParaRPr lang="en-US" dirty="0"/>
          </a:p>
        </p:txBody>
      </p:sp>
      <p:sp>
        <p:nvSpPr>
          <p:cNvPr id="24" name="Rectangle 26"/>
          <p:cNvSpPr>
            <a:spLocks noGrp="1"/>
          </p:cNvSpPr>
          <p:nvPr>
            <p:ph type="subTitle" idx="1"/>
          </p:nvPr>
        </p:nvSpPr>
        <p:spPr>
          <a:xfrm>
            <a:off x="1371600" y="3657600"/>
            <a:ext cx="6400800" cy="1967089"/>
          </a:xfrm>
        </p:spPr>
        <p:txBody>
          <a:bodyPr>
            <a:normAutofit/>
          </a:bodyPr>
          <a:lstStyle>
            <a:lvl1pPr marL="0" indent="0" algn="ctr">
              <a:buNone/>
              <a:defRPr lang="en-US" sz="3000" b="0">
                <a:solidFill>
                  <a:schemeClr val="tx2"/>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dirty="0"/>
          </a:p>
        </p:txBody>
      </p:sp>
      <p:sp>
        <p:nvSpPr>
          <p:cNvPr id="18" name="Rectangle 6"/>
          <p:cNvSpPr>
            <a:spLocks noGrp="1"/>
          </p:cNvSpPr>
          <p:nvPr>
            <p:ph type="dt" sz="half" idx="10"/>
          </p:nvPr>
        </p:nvSpPr>
        <p:spPr/>
        <p:txBody>
          <a:bodyPr/>
          <a:lstStyle>
            <a:lvl1pPr>
              <a:defRPr lang="en-US" smtClean="0"/>
            </a:lvl1pPr>
          </a:lstStyle>
          <a:p>
            <a:fld id="{3F150D65-C64D-44FB-9152-4CC2DE0C9198}" type="datetime1">
              <a:rPr lang="en-US" smtClean="0"/>
              <a:pPr/>
              <a:t>1/9/2012</a:t>
            </a:fld>
            <a:endParaRPr lang="en-US"/>
          </a:p>
        </p:txBody>
      </p:sp>
      <p:sp>
        <p:nvSpPr>
          <p:cNvPr id="9" name="Rectangle 14"/>
          <p:cNvSpPr>
            <a:spLocks noGrp="1"/>
          </p:cNvSpPr>
          <p:nvPr>
            <p:ph type="sldNum" sz="quarter" idx="11"/>
          </p:nvPr>
        </p:nvSpPr>
        <p:spPr/>
        <p:txBody>
          <a:bodyPr/>
          <a:lstStyle>
            <a:lvl1pPr>
              <a:defRPr lang="en-US" smtClean="0"/>
            </a:lvl1pPr>
          </a:lstStyle>
          <a:p>
            <a:fld id="{BFEBEB0A-9E3D-4B14-9782-E2AE3DA60D96}" type="slidenum">
              <a:rPr lang="en-US" smtClean="0"/>
              <a:pPr/>
              <a:t>‹#›</a:t>
            </a:fld>
            <a:endParaRPr lang="en-US"/>
          </a:p>
        </p:txBody>
      </p:sp>
      <p:sp>
        <p:nvSpPr>
          <p:cNvPr id="25" name="Rectangle 27"/>
          <p:cNvSpPr>
            <a:spLocks noGrp="1"/>
          </p:cNvSpPr>
          <p:nvPr>
            <p:ph type="ftr" sz="quarter" idx="12"/>
          </p:nvPr>
        </p:nvSpPr>
        <p:spPr/>
        <p:txBody>
          <a:bodyPr/>
          <a:lstStyle>
            <a:lvl1pPr>
              <a:defRPr lang="en-US" smtClean="0"/>
            </a:lvl1pP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Rectangle 2"/>
          <p:cNvSpPr>
            <a:spLocks noGrp="1"/>
          </p:cNvSpPr>
          <p:nvPr>
            <p:ph type="title"/>
          </p:nvPr>
        </p:nvSpPr>
        <p:spPr/>
        <p:txBody>
          <a:bodyPr/>
          <a:lstStyle/>
          <a:p>
            <a:r>
              <a:rPr lang="en-US" smtClean="0"/>
              <a:t>Click to edit Master title style</a:t>
            </a:r>
            <a:endParaRPr lang="en-US"/>
          </a:p>
        </p:txBody>
      </p:sp>
      <p:sp>
        <p:nvSpPr>
          <p:cNvPr id="3" name="Rectangle 3"/>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Rectangle 4"/>
          <p:cNvSpPr>
            <a:spLocks noGrp="1"/>
          </p:cNvSpPr>
          <p:nvPr>
            <p:ph type="dt" sz="half" idx="10"/>
          </p:nvPr>
        </p:nvSpPr>
        <p:spPr/>
        <p:txBody>
          <a:bodyPr/>
          <a:lstStyle/>
          <a:p>
            <a:fld id="{0FFE64A4-35FB-42B6-9183-2C0CE0E36649}" type="datetime1">
              <a:rPr lang="en-US" smtClean="0"/>
              <a:pPr/>
              <a:t>1/9/2012</a:t>
            </a:fld>
            <a:endParaRPr lang="en-US"/>
          </a:p>
        </p:txBody>
      </p:sp>
      <p:sp>
        <p:nvSpPr>
          <p:cNvPr id="5" name="Rectangle 5"/>
          <p:cNvSpPr>
            <a:spLocks noGrp="1"/>
          </p:cNvSpPr>
          <p:nvPr>
            <p:ph type="ftr" sz="quarter" idx="11"/>
          </p:nvPr>
        </p:nvSpPr>
        <p:spPr/>
        <p:txBody>
          <a:bodyPr/>
          <a:lstStyle/>
          <a:p>
            <a:endParaRPr lang="en-US"/>
          </a:p>
        </p:txBody>
      </p:sp>
      <p:sp>
        <p:nvSpPr>
          <p:cNvPr id="6" name="Rectangle 6"/>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Rectangle 2"/>
          <p:cNvSpPr>
            <a:spLocks noGrp="1"/>
          </p:cNvSpPr>
          <p:nvPr>
            <p:ph type="title"/>
          </p:nvPr>
        </p:nvSpPr>
        <p:spPr>
          <a:xfrm>
            <a:off x="722313" y="2685391"/>
            <a:ext cx="7772400" cy="3112843"/>
          </a:xfrm>
        </p:spPr>
        <p:txBody>
          <a:bodyPr anchor="t">
            <a:normAutofit/>
          </a:bodyPr>
          <a:lstStyle>
            <a:lvl1pPr algn="ctr">
              <a:buNone/>
              <a:defRPr lang="en-US" sz="6000" b="1" dirty="0">
                <a:solidFill>
                  <a:schemeClr val="tx2">
                    <a:shade val="85000"/>
                    <a:satMod val="150000"/>
                  </a:schemeClr>
                </a:solidFill>
              </a:defRPr>
            </a:lvl1pPr>
          </a:lstStyle>
          <a:p>
            <a:r>
              <a:rPr lang="en-US" smtClean="0"/>
              <a:t>Click to edit Master title style</a:t>
            </a:r>
            <a:endParaRPr lang="en-US" dirty="0"/>
          </a:p>
        </p:txBody>
      </p:sp>
      <p:sp>
        <p:nvSpPr>
          <p:cNvPr id="3" name="Rectangle 3"/>
          <p:cNvSpPr>
            <a:spLocks noGrp="1"/>
          </p:cNvSpPr>
          <p:nvPr>
            <p:ph type="body" idx="1"/>
          </p:nvPr>
        </p:nvSpPr>
        <p:spPr>
          <a:xfrm>
            <a:off x="722313" y="1128932"/>
            <a:ext cx="7772400" cy="1509712"/>
          </a:xfrm>
        </p:spPr>
        <p:txBody>
          <a:bodyPr anchor="b">
            <a:normAutofit/>
          </a:bodyPr>
          <a:lstStyle>
            <a:lvl1pPr algn="ctr">
              <a:buNone/>
              <a:defRPr lang="en-US" sz="2400" b="0" smtClean="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4" name="Rectangle 4"/>
          <p:cNvSpPr>
            <a:spLocks noGrp="1"/>
          </p:cNvSpPr>
          <p:nvPr>
            <p:ph type="dt" sz="half" idx="10"/>
          </p:nvPr>
        </p:nvSpPr>
        <p:spPr/>
        <p:txBody>
          <a:bodyPr/>
          <a:lstStyle/>
          <a:p>
            <a:fld id="{2A2683B9-6ECA-47FA-93CF-B124A0FAC208}" type="datetime1">
              <a:rPr lang="en-US" smtClean="0"/>
              <a:pPr/>
              <a:t>1/9/2012</a:t>
            </a:fld>
            <a:endParaRPr lang="en-US"/>
          </a:p>
        </p:txBody>
      </p:sp>
      <p:sp>
        <p:nvSpPr>
          <p:cNvPr id="5" name="Rectangle 5"/>
          <p:cNvSpPr>
            <a:spLocks noGrp="1"/>
          </p:cNvSpPr>
          <p:nvPr>
            <p:ph type="ftr" sz="quarter" idx="11"/>
          </p:nvPr>
        </p:nvSpPr>
        <p:spPr/>
        <p:txBody>
          <a:bodyPr/>
          <a:lstStyle/>
          <a:p>
            <a:endParaRPr lang="en-US"/>
          </a:p>
        </p:txBody>
      </p:sp>
      <p:sp>
        <p:nvSpPr>
          <p:cNvPr id="6" name="Rectangle 6"/>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Rectangle 1"/>
          <p:cNvSpPr>
            <a:spLocks noGrp="1"/>
          </p:cNvSpPr>
          <p:nvPr>
            <p:ph type="title"/>
          </p:nvPr>
        </p:nvSpPr>
        <p:spPr/>
        <p:txBody>
          <a:bodyPr/>
          <a:lstStyle/>
          <a:p>
            <a:r>
              <a:rPr lang="en-US" smtClean="0"/>
              <a:t>Click to edit Master title style</a:t>
            </a:r>
            <a:endParaRPr lang="en-US"/>
          </a:p>
        </p:txBody>
      </p:sp>
      <p:sp>
        <p:nvSpPr>
          <p:cNvPr id="3" name="Rectangle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p:cNvSpPr>
          <p:nvPr>
            <p:ph type="dt" sz="half" idx="10"/>
          </p:nvPr>
        </p:nvSpPr>
        <p:spPr/>
        <p:txBody>
          <a:bodyPr/>
          <a:lstStyle/>
          <a:p>
            <a:fld id="{305FF66B-9476-4BB3-85E9-E01854F07F90}" type="datetime1">
              <a:rPr lang="en-US" smtClean="0"/>
              <a:pPr/>
              <a:t>1/9/2012</a:t>
            </a:fld>
            <a:endParaRPr lang="en-US"/>
          </a:p>
        </p:txBody>
      </p:sp>
      <p:sp>
        <p:nvSpPr>
          <p:cNvPr id="6" name="Rectangle 5"/>
          <p:cNvSpPr>
            <a:spLocks noGrp="1"/>
          </p:cNvSpPr>
          <p:nvPr>
            <p:ph type="ftr" sz="quarter" idx="11"/>
          </p:nvPr>
        </p:nvSpPr>
        <p:spPr/>
        <p:txBody>
          <a:bodyPr/>
          <a:lstStyle/>
          <a:p>
            <a:endParaRPr lang="en-US"/>
          </a:p>
        </p:txBody>
      </p:sp>
      <p:sp>
        <p:nvSpPr>
          <p:cNvPr id="7" name="Rectangle 6"/>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Rectangle 1"/>
          <p:cNvSpPr>
            <a:spLocks noGrp="1"/>
          </p:cNvSpPr>
          <p:nvPr>
            <p:ph type="title"/>
          </p:nvPr>
        </p:nvSpPr>
        <p:spPr/>
        <p:txBody>
          <a:bodyPr/>
          <a:lstStyle>
            <a:lvl1pPr algn="l">
              <a:defRPr/>
            </a:lvl1pPr>
          </a:lstStyle>
          <a:p>
            <a:r>
              <a:rPr lang="en-US" smtClean="0"/>
              <a:t>Click to edit Master title style</a:t>
            </a:r>
            <a:endParaRPr lang="en-US"/>
          </a:p>
        </p:txBody>
      </p:sp>
      <p:sp>
        <p:nvSpPr>
          <p:cNvPr id="3" name="Rectangle 2"/>
          <p:cNvSpPr>
            <a:spLocks noGrp="1"/>
          </p:cNvSpPr>
          <p:nvPr>
            <p:ph type="body" idx="1"/>
          </p:nvPr>
        </p:nvSpPr>
        <p:spPr>
          <a:xfrm>
            <a:off x="457200" y="1535113"/>
            <a:ext cx="4040188" cy="639762"/>
          </a:xfrm>
        </p:spPr>
        <p:txBody>
          <a:bodyPr anchor="b">
            <a:noAutofit/>
          </a:bodyPr>
          <a:lstStyle>
            <a:lvl1pPr marL="0" indent="0" algn="l">
              <a:buNone/>
              <a:defRPr sz="2200" b="1"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Rectangle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p:cNvSpPr>
          <p:nvPr>
            <p:ph type="body" sz="quarter" idx="3"/>
          </p:nvPr>
        </p:nvSpPr>
        <p:spPr>
          <a:xfrm>
            <a:off x="4645025" y="1535113"/>
            <a:ext cx="4041775" cy="639762"/>
          </a:xfrm>
        </p:spPr>
        <p:txBody>
          <a:bodyPr anchor="b">
            <a:noAutofit/>
          </a:bodyPr>
          <a:lstStyle>
            <a:lvl1pPr marL="0" indent="0" algn="l">
              <a:buNone/>
              <a:defRPr sz="2200" b="1"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Rectangle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6"/>
          <p:cNvSpPr>
            <a:spLocks noGrp="1"/>
          </p:cNvSpPr>
          <p:nvPr>
            <p:ph type="dt" sz="half" idx="10"/>
          </p:nvPr>
        </p:nvSpPr>
        <p:spPr/>
        <p:txBody>
          <a:bodyPr/>
          <a:lstStyle/>
          <a:p>
            <a:fld id="{56B23FBD-8F7D-4F85-8085-67BFDB05CB71}" type="datetime1">
              <a:rPr lang="en-US" smtClean="0"/>
              <a:pPr/>
              <a:t>1/9/2012</a:t>
            </a:fld>
            <a:endParaRPr lang="en-US"/>
          </a:p>
        </p:txBody>
      </p:sp>
      <p:sp>
        <p:nvSpPr>
          <p:cNvPr id="8" name="Rectangle 7"/>
          <p:cNvSpPr>
            <a:spLocks noGrp="1"/>
          </p:cNvSpPr>
          <p:nvPr>
            <p:ph type="ftr" sz="quarter" idx="11"/>
          </p:nvPr>
        </p:nvSpPr>
        <p:spPr/>
        <p:txBody>
          <a:bodyPr/>
          <a:lstStyle/>
          <a:p>
            <a:endParaRPr lang="en-US"/>
          </a:p>
        </p:txBody>
      </p:sp>
      <p:sp>
        <p:nvSpPr>
          <p:cNvPr id="9" name="Rectangle 8"/>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Rectangle 2"/>
          <p:cNvSpPr>
            <a:spLocks noGrp="1"/>
          </p:cNvSpPr>
          <p:nvPr>
            <p:ph type="title"/>
          </p:nvPr>
        </p:nvSpPr>
        <p:spPr/>
        <p:txBody>
          <a:bodyPr/>
          <a:lstStyle>
            <a:lvl1pPr>
              <a:defRPr lang="en-US"/>
            </a:lvl1pPr>
          </a:lstStyle>
          <a:p>
            <a:r>
              <a:rPr lang="en-US" smtClean="0"/>
              <a:t>Click to edit Master title style</a:t>
            </a:r>
            <a:endParaRPr lang="en-US"/>
          </a:p>
        </p:txBody>
      </p:sp>
      <p:sp>
        <p:nvSpPr>
          <p:cNvPr id="3" name="Rectangle 3"/>
          <p:cNvSpPr>
            <a:spLocks noGrp="1"/>
          </p:cNvSpPr>
          <p:nvPr>
            <p:ph type="dt" sz="half" idx="10"/>
          </p:nvPr>
        </p:nvSpPr>
        <p:spPr/>
        <p:txBody>
          <a:bodyPr/>
          <a:lstStyle/>
          <a:p>
            <a:fld id="{465D789A-1220-4441-8676-44A034051BFD}" type="datetime1">
              <a:rPr lang="en-US" smtClean="0"/>
              <a:pPr/>
              <a:t>1/9/2012</a:t>
            </a:fld>
            <a:endParaRPr lang="en-US"/>
          </a:p>
        </p:txBody>
      </p:sp>
      <p:sp>
        <p:nvSpPr>
          <p:cNvPr id="4" name="Rectangle 4"/>
          <p:cNvSpPr>
            <a:spLocks noGrp="1"/>
          </p:cNvSpPr>
          <p:nvPr>
            <p:ph type="ftr" sz="quarter" idx="11"/>
          </p:nvPr>
        </p:nvSpPr>
        <p:spPr/>
        <p:txBody>
          <a:bodyPr/>
          <a:lstStyle/>
          <a:p>
            <a:endParaRPr lang="en-US"/>
          </a:p>
        </p:txBody>
      </p:sp>
      <p:sp>
        <p:nvSpPr>
          <p:cNvPr id="5" name="Rectangle 5"/>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
          <p:cNvSpPr>
            <a:spLocks noGrp="1"/>
          </p:cNvSpPr>
          <p:nvPr>
            <p:ph type="dt" sz="half" idx="10"/>
          </p:nvPr>
        </p:nvSpPr>
        <p:spPr/>
        <p:txBody>
          <a:bodyPr/>
          <a:lstStyle/>
          <a:p>
            <a:fld id="{EF98A266-E364-4B5E-98DD-432668182E1E}" type="datetime1">
              <a:rPr lang="en-US" smtClean="0"/>
              <a:pPr/>
              <a:t>1/9/2012</a:t>
            </a:fld>
            <a:endParaRPr lang="en-US"/>
          </a:p>
        </p:txBody>
      </p:sp>
      <p:sp>
        <p:nvSpPr>
          <p:cNvPr id="3" name="Rectangle 3"/>
          <p:cNvSpPr>
            <a:spLocks noGrp="1"/>
          </p:cNvSpPr>
          <p:nvPr>
            <p:ph type="ftr" sz="quarter" idx="11"/>
          </p:nvPr>
        </p:nvSpPr>
        <p:spPr/>
        <p:txBody>
          <a:bodyPr/>
          <a:lstStyle/>
          <a:p>
            <a:endParaRPr lang="en-US"/>
          </a:p>
        </p:txBody>
      </p:sp>
      <p:sp>
        <p:nvSpPr>
          <p:cNvPr id="4" name="Rectangle 4"/>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Rectangle 1"/>
          <p:cNvSpPr>
            <a:spLocks noGrp="1"/>
          </p:cNvSpPr>
          <p:nvPr>
            <p:ph type="title"/>
          </p:nvPr>
        </p:nvSpPr>
        <p:spPr>
          <a:xfrm>
            <a:off x="457200" y="273050"/>
            <a:ext cx="3008313" cy="1162050"/>
          </a:xfrm>
        </p:spPr>
        <p:txBody>
          <a:bodyPr anchor="b">
            <a:normAutofit/>
          </a:bodyPr>
          <a:lstStyle>
            <a:lvl1pPr algn="ctr">
              <a:defRPr sz="2400" b="1">
                <a:solidFill>
                  <a:schemeClr val="tx2"/>
                </a:solidFill>
                <a:effectLst>
                  <a:outerShdw blurRad="38100" dist="25400" dir="8220000" algn="tr" rotWithShape="0">
                    <a:prstClr val="black">
                      <a:alpha val="35000"/>
                    </a:prstClr>
                  </a:outerShdw>
                </a:effectLst>
              </a:defRPr>
            </a:lvl1pPr>
          </a:lstStyle>
          <a:p>
            <a:r>
              <a:rPr lang="en-US" smtClean="0"/>
              <a:t>Click to edit Master title style</a:t>
            </a:r>
            <a:endParaRPr lang="en-US"/>
          </a:p>
        </p:txBody>
      </p:sp>
      <p:sp>
        <p:nvSpPr>
          <p:cNvPr id="3" name="Rectangle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3"/>
          <p:cNvSpPr>
            <a:spLocks noGrp="1"/>
          </p:cNvSpPr>
          <p:nvPr>
            <p:ph type="body" sz="half" idx="2"/>
          </p:nvPr>
        </p:nvSpPr>
        <p:spPr>
          <a:xfrm>
            <a:off x="457200" y="1435100"/>
            <a:ext cx="3008313" cy="4691063"/>
          </a:xfrm>
        </p:spPr>
        <p:txBody>
          <a:bodyPr/>
          <a:lstStyle>
            <a:lvl1pPr marL="0" indent="0" algn="ctr">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p:cNvSpPr>
          <p:nvPr>
            <p:ph type="dt" sz="half" idx="10"/>
          </p:nvPr>
        </p:nvSpPr>
        <p:spPr/>
        <p:txBody>
          <a:bodyPr/>
          <a:lstStyle/>
          <a:p>
            <a:fld id="{493F2040-9975-4642-A906-1DF87F8BE202}" type="datetime1">
              <a:rPr lang="en-US" smtClean="0"/>
              <a:pPr/>
              <a:t>1/9/2012</a:t>
            </a:fld>
            <a:endParaRPr lang="en-US"/>
          </a:p>
        </p:txBody>
      </p:sp>
      <p:sp>
        <p:nvSpPr>
          <p:cNvPr id="6" name="Rectangle 5"/>
          <p:cNvSpPr>
            <a:spLocks noGrp="1"/>
          </p:cNvSpPr>
          <p:nvPr>
            <p:ph type="ftr" sz="quarter" idx="11"/>
          </p:nvPr>
        </p:nvSpPr>
        <p:spPr/>
        <p:txBody>
          <a:bodyPr/>
          <a:lstStyle/>
          <a:p>
            <a:endParaRPr lang="en-US"/>
          </a:p>
        </p:txBody>
      </p:sp>
      <p:sp>
        <p:nvSpPr>
          <p:cNvPr id="7" name="Rectangle 6"/>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727729" y="1062637"/>
            <a:ext cx="4599432" cy="3977640"/>
          </a:xfrm>
          <a:prstGeom prst="rect">
            <a:avLst/>
          </a:prstGeom>
          <a:solidFill>
            <a:schemeClr val="tx2">
              <a:shade val="15000"/>
            </a:schemeClr>
          </a:solidFill>
          <a:ln w="63500">
            <a:noFill/>
            <a:miter lim="800000"/>
          </a:ln>
          <a:effectLst>
            <a:outerShdw blurRad="63500" dist="25400" dir="7200000" algn="t" rotWithShape="0">
              <a:prstClr val="black">
                <a:alpha val="45000"/>
              </a:prstClr>
            </a:outerShdw>
          </a:effectLst>
        </p:spPr>
        <p:style>
          <a:lnRef idx="3">
            <a:schemeClr val="lt1"/>
          </a:lnRef>
          <a:fillRef idx="1">
            <a:schemeClr val="accent6"/>
          </a:fillRef>
          <a:effectRef idx="1">
            <a:schemeClr val="accent6"/>
          </a:effectRef>
          <a:fontRef idx="minor">
            <a:schemeClr val="lt1"/>
          </a:fontRef>
        </p:style>
        <p:txBody>
          <a:bodyPr lIns="45720" rIns="45720" rtlCol="0" anchor="ctr">
            <a:normAutofit/>
          </a:bodyPr>
          <a:lstStyle/>
          <a:p>
            <a:pPr marL="0" indent="-274320" algn="l">
              <a:buClr>
                <a:schemeClr val="accent1"/>
              </a:buClr>
              <a:buSzPct val="80000"/>
              <a:buFont typeface="Wingdings 2" pitchFamily="18" charset="2"/>
              <a:buNone/>
            </a:pPr>
            <a:endParaRPr lang="en-US" sz="2000">
              <a:solidFill>
                <a:schemeClr val="lt1"/>
              </a:solidFill>
              <a:latin typeface="+mn-lt"/>
              <a:ea typeface="+mn-ea"/>
              <a:cs typeface="+mn-cs"/>
            </a:endParaRPr>
          </a:p>
        </p:txBody>
      </p:sp>
      <p:sp>
        <p:nvSpPr>
          <p:cNvPr id="2" name="Rectangle 2"/>
          <p:cNvSpPr>
            <a:spLocks noGrp="1"/>
          </p:cNvSpPr>
          <p:nvPr>
            <p:ph type="title"/>
          </p:nvPr>
        </p:nvSpPr>
        <p:spPr>
          <a:xfrm>
            <a:off x="5514536" y="4343400"/>
            <a:ext cx="3048000" cy="709858"/>
          </a:xfrm>
        </p:spPr>
        <p:txBody>
          <a:bodyPr anchor="t">
            <a:noAutofit/>
          </a:bodyPr>
          <a:lstStyle>
            <a:lvl1pPr algn="l">
              <a:buNone/>
              <a:defRPr sz="2200" b="1">
                <a:solidFill>
                  <a:schemeClr val="tx2"/>
                </a:solidFill>
                <a:effectLst>
                  <a:outerShdw blurRad="38100" dist="25400" dir="8220000" algn="tr" rotWithShape="0">
                    <a:prstClr val="black">
                      <a:alpha val="35000"/>
                    </a:prstClr>
                  </a:outerShdw>
                </a:effectLst>
              </a:defRPr>
            </a:lvl1pPr>
          </a:lstStyle>
          <a:p>
            <a:r>
              <a:rPr lang="en-US" smtClean="0"/>
              <a:t>Click to edit Master title style</a:t>
            </a:r>
            <a:endParaRPr lang="en-US" dirty="0"/>
          </a:p>
        </p:txBody>
      </p:sp>
      <p:sp>
        <p:nvSpPr>
          <p:cNvPr id="3" name="Rectangle 3"/>
          <p:cNvSpPr>
            <a:spLocks noGrp="1"/>
          </p:cNvSpPr>
          <p:nvPr>
            <p:ph type="pic" idx="1"/>
          </p:nvPr>
        </p:nvSpPr>
        <p:spPr>
          <a:xfrm>
            <a:off x="739645" y="1222657"/>
            <a:ext cx="4575601" cy="3657600"/>
          </a:xfrm>
          <a:solidFill>
            <a:schemeClr val="tx2">
              <a:shade val="75000"/>
            </a:schemeClr>
          </a:solidFill>
          <a:ln w="63500">
            <a:noFill/>
            <a:miter lim="800000"/>
          </a:ln>
          <a:effectLst/>
        </p:spPr>
        <p:style>
          <a:lnRef idx="3">
            <a:schemeClr val="lt1"/>
          </a:lnRef>
          <a:fillRef idx="1">
            <a:schemeClr val="accent6"/>
          </a:fillRef>
          <a:effectRef idx="1">
            <a:schemeClr val="accent6"/>
          </a:effectRef>
          <a:fontRef idx="minor">
            <a:schemeClr val="lt1"/>
          </a:fontRef>
        </p:style>
        <p:txBody>
          <a:bodyPr/>
          <a:lstStyle>
            <a:lvl1pPr>
              <a:buNone/>
              <a:defRPr sz="3200"/>
            </a:lvl1pPr>
          </a:lstStyle>
          <a:p>
            <a:r>
              <a:rPr lang="en-US" sz="2000" smtClean="0"/>
              <a:t>Click icon to add picture</a:t>
            </a:r>
            <a:endParaRPr lang="en-US" sz="2000" dirty="0"/>
          </a:p>
        </p:txBody>
      </p:sp>
      <p:sp>
        <p:nvSpPr>
          <p:cNvPr id="4" name="Rectangle 4"/>
          <p:cNvSpPr>
            <a:spLocks noGrp="1"/>
          </p:cNvSpPr>
          <p:nvPr>
            <p:ph type="body" sz="half" idx="2"/>
          </p:nvPr>
        </p:nvSpPr>
        <p:spPr>
          <a:xfrm>
            <a:off x="5514536" y="1371600"/>
            <a:ext cx="3044952" cy="2930086"/>
          </a:xfrm>
        </p:spPr>
        <p:txBody>
          <a:bodyPr bIns="0" anchor="b">
            <a:normAutofit/>
          </a:bodyPr>
          <a:lstStyle>
            <a:lvl1pPr marL="0" marR="0" indent="0" algn="l">
              <a:buFontTx/>
              <a:buNone/>
              <a:defRPr sz="1300">
                <a:solidFill>
                  <a:schemeClr val="tx1">
                    <a:tint val="95000"/>
                  </a:schemeClr>
                </a:solidFill>
              </a:defRPr>
            </a:lvl1pPr>
            <a:lvl2pPr marL="460375" marR="0" indent="-112713">
              <a:buFontTx/>
              <a:buNone/>
              <a:defRPr sz="1200"/>
            </a:lvl2pPr>
            <a:lvl3pPr marL="914400" marR="0" indent="-117475">
              <a:buFontTx/>
              <a:buNone/>
              <a:defRPr sz="1000"/>
            </a:lvl3pPr>
            <a:lvl4pPr marL="1316038" marR="0" indent="-112713">
              <a:buFontTx/>
              <a:buNone/>
              <a:defRPr sz="900"/>
            </a:lvl4pPr>
            <a:lvl5pPr marL="1711325" marR="0" indent="-117475">
              <a:buFontTx/>
              <a:buNone/>
              <a:defRPr sz="900"/>
            </a:lvl5pPr>
          </a:lstStyle>
          <a:p>
            <a:pPr lvl="0"/>
            <a:r>
              <a:rPr lang="en-US" smtClean="0"/>
              <a:t>Click to edit Master text styles</a:t>
            </a:r>
          </a:p>
        </p:txBody>
      </p:sp>
      <p:sp>
        <p:nvSpPr>
          <p:cNvPr id="5" name="Rectangle 5"/>
          <p:cNvSpPr>
            <a:spLocks noGrp="1"/>
          </p:cNvSpPr>
          <p:nvPr>
            <p:ph type="dt" sz="half" idx="10"/>
          </p:nvPr>
        </p:nvSpPr>
        <p:spPr/>
        <p:txBody>
          <a:bodyPr/>
          <a:lstStyle/>
          <a:p>
            <a:fld id="{51E52B4A-BA08-4841-AB08-A0D822ABC34D}" type="datetime1">
              <a:rPr lang="en-US" smtClean="0"/>
              <a:pPr/>
              <a:t>1/9/2012</a:t>
            </a:fld>
            <a:endParaRPr lang="en-US"/>
          </a:p>
        </p:txBody>
      </p:sp>
      <p:sp>
        <p:nvSpPr>
          <p:cNvPr id="6" name="Rectangle 6"/>
          <p:cNvSpPr>
            <a:spLocks noGrp="1"/>
          </p:cNvSpPr>
          <p:nvPr>
            <p:ph type="ftr" sz="quarter" idx="11"/>
          </p:nvPr>
        </p:nvSpPr>
        <p:spPr/>
        <p:txBody>
          <a:bodyPr/>
          <a:lstStyle/>
          <a:p>
            <a:endParaRPr lang="en-US"/>
          </a:p>
        </p:txBody>
      </p:sp>
      <p:sp>
        <p:nvSpPr>
          <p:cNvPr id="7" name="Rectangle 7"/>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2635EB0-D091-417E-ACD5-D65E1C7D8524}" type="datetime1">
              <a:rPr lang="en-US" smtClean="0"/>
              <a:pPr/>
              <a:t>1/9/2012</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FCA09F9-C7D6-4C52-A7E8-5101239A0BA2}" type="datetime1">
              <a:rPr lang="en-US" smtClean="0"/>
              <a:pPr/>
              <a:t>1/9/2012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Rectangle 10"/>
          <p:cNvSpPr>
            <a:spLocks noGrp="1"/>
          </p:cNvSpPr>
          <p:nvPr>
            <p:ph type="title"/>
          </p:nvPr>
        </p:nvSpPr>
        <p:spPr>
          <a:xfrm>
            <a:off x="457200" y="304800"/>
            <a:ext cx="8229600" cy="1143000"/>
          </a:xfrm>
          <a:prstGeom prst="rect">
            <a:avLst/>
          </a:prstGeom>
        </p:spPr>
        <p:txBody>
          <a:bodyPr anchor="b" anchorCtr="0">
            <a:normAutofit/>
            <a:scene3d>
              <a:camera prst="orthographicFront"/>
              <a:lightRig rig="soft" dir="t">
                <a:rot lat="0" lon="0" rev="2100000"/>
              </a:lightRig>
            </a:scene3d>
            <a:sp3d prstMaterial="matte">
              <a:bevelT w="38100" h="38100"/>
            </a:sp3d>
          </a:bodyPr>
          <a:lstStyle/>
          <a:p>
            <a:r>
              <a:rPr lang="en-US" smtClean="0"/>
              <a:t>Click to edit Master title style</a:t>
            </a:r>
            <a:endParaRPr lang="en-US" dirty="0"/>
          </a:p>
        </p:txBody>
      </p:sp>
      <p:sp>
        <p:nvSpPr>
          <p:cNvPr id="5" name="Rectangle 11"/>
          <p:cNvSpPr>
            <a:spLocks noGrp="1"/>
          </p:cNvSpPr>
          <p:nvPr>
            <p:ph type="body" idx="1"/>
          </p:nvPr>
        </p:nvSpPr>
        <p:spPr>
          <a:xfrm>
            <a:off x="457200" y="1600200"/>
            <a:ext cx="8229600" cy="4525963"/>
          </a:xfrm>
          <a:prstGeom prst="rect">
            <a:avLst/>
          </a:prstGeom>
        </p:spPr>
        <p:txBody>
          <a:bodyPr lIns="45720" rIns="4572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27" name="Rectangle 22"/>
          <p:cNvSpPr>
            <a:spLocks noGrp="1"/>
          </p:cNvSpPr>
          <p:nvPr>
            <p:ph type="dt" sz="half" idx="2"/>
          </p:nvPr>
        </p:nvSpPr>
        <p:spPr>
          <a:xfrm>
            <a:off x="457200" y="6245225"/>
            <a:ext cx="2133600" cy="476250"/>
          </a:xfrm>
          <a:prstGeom prst="rect">
            <a:avLst/>
          </a:prstGeom>
        </p:spPr>
        <p:txBody>
          <a:bodyPr anchor="b" anchorCtr="0"/>
          <a:lstStyle>
            <a:lvl1pPr>
              <a:defRPr lang="en-US" sz="1200" smtClean="0">
                <a:solidFill>
                  <a:schemeClr val="tx2"/>
                </a:solidFill>
                <a:latin typeface="+mn-lt"/>
                <a:ea typeface="+mn-lt"/>
                <a:cs typeface="+mn-lt"/>
              </a:defRPr>
            </a:lvl1pPr>
          </a:lstStyle>
          <a:p>
            <a:fld id="{75D48070-6A81-47D0-9810-1540B9FEFF61}" type="datetime1">
              <a:rPr lang="en-US" smtClean="0"/>
              <a:pPr/>
              <a:t>1/9/2012</a:t>
            </a:fld>
            <a:endParaRPr lang="en-US"/>
          </a:p>
        </p:txBody>
      </p:sp>
      <p:sp>
        <p:nvSpPr>
          <p:cNvPr id="18" name="Rectangle 18"/>
          <p:cNvSpPr>
            <a:spLocks noGrp="1"/>
          </p:cNvSpPr>
          <p:nvPr>
            <p:ph type="ftr" sz="quarter" idx="3"/>
          </p:nvPr>
        </p:nvSpPr>
        <p:spPr>
          <a:xfrm>
            <a:off x="3124200" y="6245225"/>
            <a:ext cx="2895600" cy="476250"/>
          </a:xfrm>
          <a:prstGeom prst="rect">
            <a:avLst/>
          </a:prstGeom>
        </p:spPr>
        <p:txBody>
          <a:bodyPr anchor="b" anchorCtr="0"/>
          <a:lstStyle>
            <a:lvl1pPr algn="ctr">
              <a:defRPr lang="en-US" sz="1200" smtClean="0">
                <a:solidFill>
                  <a:schemeClr val="tx2"/>
                </a:solidFill>
                <a:latin typeface="+mn-lt"/>
                <a:ea typeface="+mn-lt"/>
                <a:cs typeface="+mn-lt"/>
              </a:defRPr>
            </a:lvl1pPr>
          </a:lstStyle>
          <a:p>
            <a:endParaRPr lang="en-US" dirty="0"/>
          </a:p>
        </p:txBody>
      </p:sp>
      <p:sp>
        <p:nvSpPr>
          <p:cNvPr id="13" name="Rectangle 15"/>
          <p:cNvSpPr>
            <a:spLocks noGrp="1"/>
          </p:cNvSpPr>
          <p:nvPr>
            <p:ph type="sldNum" sz="quarter" idx="4"/>
          </p:nvPr>
        </p:nvSpPr>
        <p:spPr>
          <a:xfrm>
            <a:off x="6553200" y="6245225"/>
            <a:ext cx="2133600" cy="476250"/>
          </a:xfrm>
          <a:prstGeom prst="rect">
            <a:avLst/>
          </a:prstGeom>
        </p:spPr>
        <p:txBody>
          <a:bodyPr anchor="b" anchorCtr="0"/>
          <a:lstStyle>
            <a:lvl1pPr algn="r">
              <a:defRPr lang="en-US" sz="1200" smtClean="0">
                <a:solidFill>
                  <a:schemeClr val="tx2"/>
                </a:solidFill>
                <a:latin typeface="+mn-lt"/>
                <a:ea typeface="+mn-lt"/>
                <a:cs typeface="+mn-lt"/>
              </a:defRPr>
            </a:lvl1pPr>
          </a:lstStyle>
          <a:p>
            <a:fld id="{BFEBEB0A-9E3D-4B14-9782-E2AE3DA60D96}"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defPPr>
        <a:defRPr sz="4400">
          <a:solidFill>
            <a:schemeClr val="tx2">
              <a:shade val="85000"/>
              <a:satMod val="150000"/>
            </a:schemeClr>
          </a:solidFill>
          <a:latin typeface="+mj-lt"/>
          <a:ea typeface="+mj-ea"/>
          <a:cs typeface="+mj-cs"/>
        </a:defRPr>
      </a:defPPr>
      <a:lvl1pPr algn="ctr" eaLnBrk="1" hangingPunct="1">
        <a:buNone/>
        <a:defRPr lang="en-US" sz="4800" b="1" strike="noStrike" kern="1200" baseline="0" dirty="0" smtClean="0">
          <a:solidFill>
            <a:schemeClr val="tx2">
              <a:shade val="85000"/>
              <a:satMod val="150000"/>
            </a:schemeClr>
          </a:solidFill>
          <a:effectLst>
            <a:outerShdw blurRad="63500" dist="38100" dir="8220000" algn="tl" rotWithShape="0">
              <a:srgbClr val="000000">
                <a:alpha val="30000"/>
              </a:srgbClr>
            </a:outerShdw>
          </a:effectLst>
          <a:latin typeface="+mj-lt"/>
          <a:ea typeface="+mj-lt"/>
          <a:cs typeface="+mj-lt"/>
        </a:defRPr>
      </a:lvl1pPr>
    </p:titleStyle>
    <p:bodyStyle>
      <a:defPPr>
        <a:defRPr>
          <a:solidFill>
            <a:schemeClr val="tx1"/>
          </a:solidFill>
          <a:latin typeface="+mn-lt"/>
          <a:ea typeface="+mn-ea"/>
          <a:cs typeface="+mn-cs"/>
        </a:defRPr>
      </a:defPPr>
      <a:lvl1pPr marL="0" indent="-274320" algn="l" eaLnBrk="1" hangingPunct="1">
        <a:buClr>
          <a:schemeClr val="accent1"/>
        </a:buClr>
        <a:buSzPct val="80000"/>
        <a:buFont typeface="Wingdings 2" pitchFamily="18" charset="2"/>
        <a:buChar char=""/>
        <a:defRPr sz="2800">
          <a:solidFill>
            <a:schemeClr val="tx1"/>
          </a:solidFill>
          <a:latin typeface="+mn-lt"/>
          <a:ea typeface="+mn-lt"/>
          <a:cs typeface="+mn-lt"/>
        </a:defRPr>
      </a:lvl1pPr>
      <a:lvl2pPr marL="557784" indent="-228600" algn="l" eaLnBrk="1" hangingPunct="1">
        <a:buClr>
          <a:schemeClr val="tx2"/>
        </a:buClr>
        <a:buFont typeface="Wingdings 2" pitchFamily="18" charset="2"/>
        <a:buChar char=""/>
        <a:defRPr sz="2200">
          <a:solidFill>
            <a:schemeClr val="tx1"/>
          </a:solidFill>
          <a:latin typeface="+mn-lt"/>
          <a:ea typeface="+mn-lt"/>
          <a:cs typeface="+mn-lt"/>
        </a:defRPr>
      </a:lvl2pPr>
      <a:lvl3pPr marL="813816" indent="-228600" algn="l" eaLnBrk="1" hangingPunct="1">
        <a:buClr>
          <a:schemeClr val="accent1"/>
        </a:buClr>
        <a:buFont typeface="Wingdings 2" pitchFamily="18" charset="2"/>
        <a:buChar char=""/>
        <a:defRPr sz="2000">
          <a:solidFill>
            <a:schemeClr val="tx1"/>
          </a:solidFill>
          <a:latin typeface="+mn-lt"/>
          <a:ea typeface="+mn-lt"/>
          <a:cs typeface="+mn-lt"/>
        </a:defRPr>
      </a:lvl3pPr>
      <a:lvl4pPr marL="1069848" indent="-228600" algn="l" eaLnBrk="1" hangingPunct="1">
        <a:buClr>
          <a:schemeClr val="tx2"/>
        </a:buClr>
        <a:buFont typeface="Wingdings 2" pitchFamily="18" charset="2"/>
        <a:buChar char=""/>
        <a:defRPr sz="1800">
          <a:solidFill>
            <a:schemeClr val="tx1"/>
          </a:solidFill>
          <a:latin typeface="+mn-lt"/>
          <a:ea typeface="+mn-lt"/>
          <a:cs typeface="+mn-lt"/>
        </a:defRPr>
      </a:lvl4pPr>
      <a:lvl5pPr marL="1316736" indent="-228600" algn="l" eaLnBrk="1" hangingPunct="1">
        <a:buClr>
          <a:schemeClr val="accent1"/>
        </a:buClr>
        <a:buFont typeface="Wingdings 2" pitchFamily="18" charset="2"/>
        <a:buChar char=""/>
        <a:defRPr sz="1800">
          <a:solidFill>
            <a:schemeClr val="tx1"/>
          </a:solidFill>
          <a:latin typeface="+mn-lt"/>
          <a:ea typeface="+mn-lt"/>
          <a:cs typeface="+mn-lt"/>
        </a:defRPr>
      </a:lvl5pPr>
      <a:lvl6pPr marL="1572768" indent="-228600" algn="l" eaLnBrk="1" hangingPunct="1">
        <a:buClr>
          <a:schemeClr val="tx2"/>
        </a:buClr>
        <a:buFont typeface="Wingdings 2" pitchFamily="18" charset="2"/>
        <a:buChar char=""/>
        <a:defRPr lang="en-US" sz="1600" baseline="0" smtClean="0">
          <a:latin typeface="+mn-lt"/>
        </a:defRPr>
      </a:lvl6pPr>
      <a:lvl7pPr marL="1819656" indent="-228600" algn="l" eaLnBrk="1" hangingPunct="1">
        <a:buClr>
          <a:schemeClr val="accent1"/>
        </a:buClr>
        <a:buFont typeface="Wingdings 2" pitchFamily="18" charset="2"/>
        <a:buChar char=""/>
        <a:defRPr lang="en-US" sz="1600" baseline="0" smtClean="0">
          <a:latin typeface="+mn-lt"/>
        </a:defRPr>
      </a:lvl7pPr>
      <a:lvl8pPr marL="2066544" indent="-228600" algn="l" eaLnBrk="1" hangingPunct="1">
        <a:buClr>
          <a:schemeClr val="tx2"/>
        </a:buClr>
        <a:buFont typeface="Wingdings 2" pitchFamily="18" charset="2"/>
        <a:buChar char=""/>
        <a:defRPr sz="1600" baseline="0">
          <a:latin typeface="+mn-lt"/>
        </a:defRPr>
      </a:lvl8pPr>
      <a:lvl9pPr marL="2313432" indent="-228600" algn="l" eaLnBrk="1" hangingPunct="1">
        <a:buClr>
          <a:schemeClr val="accent1"/>
        </a:buClr>
        <a:buFont typeface="Wingdings 2" pitchFamily="18" charset="2"/>
        <a:buChar char=""/>
        <a:defRPr sz="1400" baseline="0">
          <a:latin typeface="+mn-lt"/>
        </a:defRPr>
      </a:lvl9pPr>
    </p:bodyStyle>
    <p:otherStyle>
      <a:defPPr>
        <a:defRPr>
          <a:solidFill>
            <a:schemeClr val="tx1"/>
          </a:solidFill>
          <a:latin typeface="+mn-lt"/>
          <a:ea typeface="+mn-ea"/>
          <a:cs typeface="+mn-cs"/>
        </a:defRPr>
      </a:defPPr>
      <a:lvl1pPr marL="0" eaLnBrk="1" hangingPunct="1"/>
      <a:lvl2pPr marL="457200" eaLnBrk="1" hangingPunct="1"/>
      <a:lvl3pPr marL="914400" eaLnBrk="1" hangingPunct="1"/>
      <a:lvl4pPr marL="1371600" eaLnBrk="1" hangingPunct="1"/>
      <a:lvl5pPr marL="1828800" eaLnBrk="1" hangingPunct="1"/>
      <a:lvl6pPr marL="2286000" eaLnBrk="1" hangingPunct="1"/>
      <a:lvl7pPr marL="2743200" eaLnBrk="1" hangingPunct="1"/>
      <a:lvl8pPr marL="3200400" eaLnBrk="1" hangingPunct="1"/>
      <a:lvl9pPr marL="3657600" eaLnBrk="1" hangingPunct="1"/>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5.xml"/><Relationship Id="rId6" Type="http://schemas.openxmlformats.org/officeDocument/2006/relationships/image" Target="../media/image6.wmf"/><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hyperlink" Target="http://www.pbs.org/godinamerica/" TargetMode="Externa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7.xml"/><Relationship Id="rId1" Type="http://schemas.openxmlformats.org/officeDocument/2006/relationships/slideLayout" Target="../slideLayouts/slideLayout4.xml"/><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8600" y="4267200"/>
            <a:ext cx="8686412" cy="1676399"/>
          </a:xfrm>
          <a:gradFill flip="none" rotWithShape="1">
            <a:gsLst>
              <a:gs pos="0">
                <a:schemeClr val="accent5">
                  <a:alpha val="75000"/>
                </a:schemeClr>
              </a:gs>
              <a:gs pos="50000">
                <a:schemeClr val="bg2">
                  <a:lumMod val="75000"/>
                </a:schemeClr>
              </a:gs>
              <a:gs pos="100000">
                <a:schemeClr val="bg1"/>
              </a:gs>
            </a:gsLst>
            <a:lin ang="5400000" scaled="1"/>
            <a:tileRect/>
          </a:gradFill>
          <a:ln w="15875">
            <a:solidFill>
              <a:schemeClr val="accent6">
                <a:lumMod val="75000"/>
              </a:schemeClr>
            </a:solidFill>
          </a:ln>
          <a:effectLst>
            <a:outerShdw blurRad="63500" sx="102000" sy="102000" algn="ctr" rotWithShape="0">
              <a:prstClr val="black">
                <a:alpha val="40000"/>
              </a:prstClr>
            </a:outerShdw>
          </a:effectLst>
          <a:scene3d>
            <a:camera prst="orthographicFront"/>
            <a:lightRig rig="soft" dir="t">
              <a:rot lat="0" lon="0" rev="2100000"/>
            </a:lightRig>
          </a:scene3d>
          <a:sp3d/>
        </p:spPr>
        <p:txBody>
          <a:bodyPr>
            <a:scene3d>
              <a:camera prst="orthographicFront"/>
              <a:lightRig rig="soft" dir="t">
                <a:rot lat="0" lon="0" rev="2100000"/>
              </a:lightRig>
            </a:scene3d>
            <a:sp3d prstMaterial="matte">
              <a:bevelT w="38100" h="38100"/>
              <a:contourClr>
                <a:srgbClr val="FFFFFF"/>
              </a:contourClr>
            </a:sp3d>
          </a:bodyPr>
          <a:lstStyle/>
          <a:p>
            <a:r>
              <a:rPr lang="en-US" dirty="0" smtClean="0">
                <a:solidFill>
                  <a:schemeClr val="accent6">
                    <a:lumMod val="75000"/>
                  </a:schemeClr>
                </a:solidFill>
              </a:rPr>
              <a:t>God &amp; Caesar:</a:t>
            </a:r>
            <a:br>
              <a:rPr lang="en-US" dirty="0" smtClean="0">
                <a:solidFill>
                  <a:schemeClr val="accent6">
                    <a:lumMod val="75000"/>
                  </a:schemeClr>
                </a:solidFill>
              </a:rPr>
            </a:br>
            <a:r>
              <a:rPr lang="en-US" dirty="0" smtClean="0">
                <a:solidFill>
                  <a:schemeClr val="accent6">
                    <a:lumMod val="75000"/>
                  </a:schemeClr>
                </a:solidFill>
              </a:rPr>
              <a:t>The ancient modern clash</a:t>
            </a:r>
            <a:endParaRPr lang="en-US" dirty="0">
              <a:solidFill>
                <a:schemeClr val="accent6">
                  <a:lumMod val="75000"/>
                </a:schemeClr>
              </a:solidFill>
            </a:endParaRPr>
          </a:p>
        </p:txBody>
      </p:sp>
      <p:sp>
        <p:nvSpPr>
          <p:cNvPr id="4" name="Slide Number Placeholder 3"/>
          <p:cNvSpPr>
            <a:spLocks noGrp="1"/>
          </p:cNvSpPr>
          <p:nvPr>
            <p:ph type="sldNum" sz="quarter" idx="11"/>
          </p:nvPr>
        </p:nvSpPr>
        <p:spPr/>
        <p:txBody>
          <a:bodyPr/>
          <a:lstStyle/>
          <a:p>
            <a:fld id="{BFEBEB0A-9E3D-4B14-9782-E2AE3DA60D96}" type="slidenum">
              <a:rPr lang="en-US" smtClean="0"/>
              <a:pPr/>
              <a:t>1</a:t>
            </a:fld>
            <a:endParaRPr lang="en-US"/>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77000" y="152400"/>
            <a:ext cx="2468048" cy="36280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 y="152400"/>
            <a:ext cx="2713016" cy="3628030"/>
          </a:xfrm>
          <a:prstGeom prst="rect">
            <a:avLst/>
          </a:prstGeom>
          <a:noFill/>
          <a:ln>
            <a:noFill/>
          </a:ln>
          <a:effectLst>
            <a:innerShdw blurRad="114300">
              <a:prstClr val="black"/>
            </a:inn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0341970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chor="ctr" anchorCtr="0">
            <a:normAutofit/>
          </a:bodyPr>
          <a:lstStyle/>
          <a:p>
            <a:r>
              <a:rPr lang="en-US" sz="6000" dirty="0" smtClean="0"/>
              <a:t>Welcome!</a:t>
            </a:r>
            <a:endParaRPr lang="en-US" sz="6000" dirty="0"/>
          </a:p>
        </p:txBody>
      </p:sp>
      <p:sp>
        <p:nvSpPr>
          <p:cNvPr id="9" name="Text Placeholder 8"/>
          <p:cNvSpPr>
            <a:spLocks noGrp="1"/>
          </p:cNvSpPr>
          <p:nvPr>
            <p:ph type="body" idx="1"/>
          </p:nvPr>
        </p:nvSpPr>
        <p:spPr>
          <a:xfrm>
            <a:off x="634257" y="3429000"/>
            <a:ext cx="3430588" cy="258762"/>
          </a:xfrm>
        </p:spPr>
        <p:txBody>
          <a:bodyPr anchor="t" anchorCtr="0"/>
          <a:lstStyle/>
          <a:p>
            <a:pPr algn="ctr"/>
            <a:r>
              <a:rPr lang="en-US" sz="2400" dirty="0" smtClean="0"/>
              <a:t>Registration Card</a:t>
            </a:r>
            <a:endParaRPr lang="en-US" sz="2400"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2</a:t>
            </a:fld>
            <a:endParaRPr lang="en-US"/>
          </a:p>
        </p:txBody>
      </p:sp>
      <p:pic>
        <p:nvPicPr>
          <p:cNvPr id="2053" name="Picture 5" descr="D:\My Scans\2010-09 (Sep)\Registration Card000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3400" y="4066644"/>
            <a:ext cx="3682257" cy="2410355"/>
          </a:xfrm>
          <a:prstGeom prst="rect">
            <a:avLst/>
          </a:prstGeom>
          <a:noFill/>
          <a:ln>
            <a:solidFill>
              <a:schemeClr val="tx1"/>
            </a:solidFill>
          </a:ln>
          <a:effectLst>
            <a:outerShdw blurRad="63500" sx="102000" sy="102000" algn="ctr" rotWithShape="0">
              <a:schemeClr val="bg1">
                <a:lumMod val="50000"/>
                <a:alpha val="40000"/>
              </a:schemeClr>
            </a:outerShdw>
          </a:effectLst>
          <a:extLst>
            <a:ext uri="{909E8E84-426E-40DD-AFC4-6F175D3DCCD1}">
              <a14:hiddenFill xmlns:a14="http://schemas.microsoft.com/office/drawing/2010/main">
                <a:solidFill>
                  <a:srgbClr val="FFFFFF"/>
                </a:solidFill>
              </a14:hiddenFill>
            </a:ext>
          </a:extLst>
        </p:spPr>
      </p:pic>
      <p:sp>
        <p:nvSpPr>
          <p:cNvPr id="10" name="Text Placeholder 10"/>
          <p:cNvSpPr>
            <a:spLocks noGrp="1"/>
          </p:cNvSpPr>
          <p:nvPr>
            <p:ph type="body" sz="quarter" idx="3"/>
          </p:nvPr>
        </p:nvSpPr>
        <p:spPr>
          <a:xfrm>
            <a:off x="4648200" y="609600"/>
            <a:ext cx="4041775" cy="639762"/>
          </a:xfrm>
        </p:spPr>
        <p:txBody>
          <a:bodyPr anchor="t" anchorCtr="0"/>
          <a:lstStyle/>
          <a:p>
            <a:pPr algn="ctr"/>
            <a:r>
              <a:rPr lang="en-US" sz="2400" dirty="0" smtClean="0"/>
              <a:t>Handouts</a:t>
            </a:r>
            <a:endParaRPr lang="en-US" sz="2400" dirty="0"/>
          </a:p>
        </p:txBody>
      </p:sp>
      <p:pic>
        <p:nvPicPr>
          <p:cNvPr id="11"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1044001">
            <a:off x="4632730" y="1234494"/>
            <a:ext cx="2965269" cy="3833814"/>
          </a:xfrm>
          <a:prstGeom prst="rect">
            <a:avLst/>
          </a:prstGeom>
          <a:noFill/>
          <a:ln w="9525">
            <a:solidFill>
              <a:schemeClr val="accent6">
                <a:lumMod val="75000"/>
              </a:schemeClr>
            </a:solidFill>
            <a:miter lim="800000"/>
            <a:headEnd/>
            <a:tailEnd/>
          </a:ln>
          <a:effectLst>
            <a:outerShdw blurRad="50800" dist="38100" dir="13500000" algn="br" rotWithShape="0">
              <a:schemeClr val="bg1">
                <a:lumMod val="50000"/>
                <a:alpha val="40000"/>
              </a:schemeClr>
            </a:outerShdw>
          </a:effectLst>
          <a:extLst>
            <a:ext uri="{909E8E84-426E-40DD-AFC4-6F175D3DCCD1}">
              <a14:hiddenFill xmlns:a14="http://schemas.microsoft.com/office/drawing/2010/main">
                <a:solidFill>
                  <a:schemeClr val="accent1"/>
                </a:solidFill>
              </a14:hiddenFill>
            </a:ext>
          </a:extLst>
        </p:spPr>
      </p:pic>
      <p:pic>
        <p:nvPicPr>
          <p:cNvPr id="12"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961745">
            <a:off x="6264132" y="2289996"/>
            <a:ext cx="3142079" cy="4062413"/>
          </a:xfrm>
          <a:prstGeom prst="rect">
            <a:avLst/>
          </a:prstGeom>
          <a:noFill/>
          <a:ln w="9525">
            <a:solidFill>
              <a:schemeClr val="accent6">
                <a:lumMod val="75000"/>
              </a:schemeClr>
            </a:solidFill>
            <a:miter lim="800000"/>
            <a:headEnd/>
            <a:tailEnd/>
          </a:ln>
          <a:effectLst>
            <a:outerShdw blurRad="50800" dist="38100" dir="13500000" algn="br" rotWithShape="0">
              <a:prstClr val="black">
                <a:alpha val="40000"/>
              </a:prstClr>
            </a:outerShdw>
          </a:effectLst>
          <a:extLst>
            <a:ext uri="{909E8E84-426E-40DD-AFC4-6F175D3DCCD1}">
              <a14:hiddenFill xmlns:a14="http://schemas.microsoft.com/office/drawing/2010/main">
                <a:solidFill>
                  <a:schemeClr val="accent1"/>
                </a:solidFill>
              </a14:hiddenFill>
            </a:ext>
          </a:extLst>
        </p:spPr>
      </p:pic>
      <p:pic>
        <p:nvPicPr>
          <p:cNvPr id="13" name="Picture 8" descr="C:\Users\Jim\AppData\Local\Microsoft\Windows\Temporary Internet Files\Content.IE5\JN1SUK73\MC900389216[1].wmf"/>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20554695">
            <a:off x="1085463" y="1464208"/>
            <a:ext cx="2428079" cy="18433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7843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05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0">
                                            <p:txEl>
                                              <p:pRg st="0" end="0"/>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P spid="10"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chor="ctr" anchorCtr="0">
            <a:normAutofit/>
          </a:bodyPr>
          <a:lstStyle/>
          <a:p>
            <a:r>
              <a:rPr lang="en-US" sz="6000" dirty="0" smtClean="0"/>
              <a:t>Question / Comments</a:t>
            </a:r>
            <a:endParaRPr lang="en-US" sz="6000" dirty="0"/>
          </a:p>
        </p:txBody>
      </p:sp>
      <p:sp>
        <p:nvSpPr>
          <p:cNvPr id="11" name="Text Placeholder 10"/>
          <p:cNvSpPr>
            <a:spLocks noGrp="1"/>
          </p:cNvSpPr>
          <p:nvPr>
            <p:ph type="body" sz="quarter" idx="3"/>
          </p:nvPr>
        </p:nvSpPr>
        <p:spPr>
          <a:xfrm>
            <a:off x="3088368" y="2971800"/>
            <a:ext cx="5522232" cy="639762"/>
          </a:xfrm>
        </p:spPr>
        <p:txBody>
          <a:bodyPr anchor="t" anchorCtr="0"/>
          <a:lstStyle/>
          <a:p>
            <a:pPr algn="ctr"/>
            <a:r>
              <a:rPr lang="en-US" sz="3600" cap="none" dirty="0" smtClean="0"/>
              <a:t>GodandCaesar@gmail.com </a:t>
            </a:r>
            <a:endParaRPr lang="en-US" sz="3600" cap="none"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3</a:t>
            </a:fld>
            <a:endParaRPr lang="en-US"/>
          </a:p>
        </p:txBody>
      </p:sp>
      <p:pic>
        <p:nvPicPr>
          <p:cNvPr id="4098" name="Picture 2" descr="C:\Users\Jim\AppData\Local\Microsoft\Windows\Temporary Internet Files\Content.IE5\XM4805OF\MC900441456[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 y="2286000"/>
            <a:ext cx="2590800" cy="2590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41017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1447800"/>
            <a:ext cx="4953000" cy="37312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itle 5"/>
          <p:cNvSpPr>
            <a:spLocks noGrp="1"/>
          </p:cNvSpPr>
          <p:nvPr>
            <p:ph type="title"/>
          </p:nvPr>
        </p:nvSpPr>
        <p:spPr/>
        <p:txBody>
          <a:bodyPr anchor="ctr" anchorCtr="0">
            <a:normAutofit/>
          </a:bodyPr>
          <a:lstStyle/>
          <a:p>
            <a:pPr algn="l"/>
            <a:r>
              <a:rPr lang="en-US" sz="6000" dirty="0" smtClean="0"/>
              <a:t>A Special Resource</a:t>
            </a:r>
            <a:endParaRPr lang="en-US" sz="6000"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4</a:t>
            </a:fld>
            <a:endParaRPr lang="en-US"/>
          </a:p>
        </p:txBody>
      </p:sp>
      <p:sp>
        <p:nvSpPr>
          <p:cNvPr id="4" name="Rectangle 3"/>
          <p:cNvSpPr/>
          <p:nvPr/>
        </p:nvSpPr>
        <p:spPr>
          <a:xfrm>
            <a:off x="3124200" y="4267200"/>
            <a:ext cx="5791200" cy="2092881"/>
          </a:xfrm>
          <a:prstGeom prst="rect">
            <a:avLst/>
          </a:prstGeom>
          <a:solidFill>
            <a:schemeClr val="bg1">
              <a:alpha val="85000"/>
            </a:schemeClr>
          </a:solidFill>
          <a:ln>
            <a:solidFill>
              <a:schemeClr val="tx1"/>
            </a:solidFill>
          </a:ln>
        </p:spPr>
        <p:txBody>
          <a:bodyPr wrap="square">
            <a:spAutoFit/>
          </a:bodyPr>
          <a:lstStyle/>
          <a:p>
            <a:pPr algn="ctr"/>
            <a:r>
              <a:rPr lang="en-US" sz="2200" b="1" i="1" dirty="0"/>
              <a:t>AMERICAN </a:t>
            </a:r>
            <a:r>
              <a:rPr lang="en-US" sz="2200" b="1" i="1" dirty="0" smtClean="0"/>
              <a:t>EXPERIENCE &amp;</a:t>
            </a:r>
            <a:r>
              <a:rPr lang="en-US" sz="2200" b="1" dirty="0" smtClean="0"/>
              <a:t> </a:t>
            </a:r>
            <a:r>
              <a:rPr lang="en-US" sz="2200" b="1" dirty="0"/>
              <a:t>FRONTLINE </a:t>
            </a:r>
            <a:endParaRPr lang="en-US" sz="2200" b="1" dirty="0" smtClean="0"/>
          </a:p>
          <a:p>
            <a:pPr algn="ctr"/>
            <a:r>
              <a:rPr lang="en-US" sz="2400" b="1" dirty="0" smtClean="0"/>
              <a:t>present </a:t>
            </a:r>
          </a:p>
          <a:p>
            <a:pPr algn="ctr"/>
            <a:r>
              <a:rPr lang="en-US" sz="3600" b="1" i="1" dirty="0" smtClean="0"/>
              <a:t>God </a:t>
            </a:r>
            <a:r>
              <a:rPr lang="en-US" sz="3600" b="1" i="1" dirty="0"/>
              <a:t>in America</a:t>
            </a:r>
            <a:r>
              <a:rPr lang="en-US" sz="3600" b="1" dirty="0"/>
              <a:t> </a:t>
            </a:r>
            <a:endParaRPr lang="en-US" sz="3600" b="1" dirty="0" smtClean="0"/>
          </a:p>
          <a:p>
            <a:pPr algn="ctr"/>
            <a:r>
              <a:rPr lang="en-US" sz="2400" b="1" dirty="0" smtClean="0"/>
              <a:t>on PBS</a:t>
            </a:r>
          </a:p>
          <a:p>
            <a:pPr algn="ctr"/>
            <a:r>
              <a:rPr lang="en-US" sz="2400" u="sng" dirty="0">
                <a:hlinkClick r:id="rId4"/>
              </a:rPr>
              <a:t>http://www.pbs.org/godinamerica/</a:t>
            </a:r>
            <a:r>
              <a:rPr lang="en-US" sz="2400" dirty="0"/>
              <a:t> </a:t>
            </a:r>
            <a:endParaRPr lang="en-US" sz="2400" b="1" dirty="0"/>
          </a:p>
        </p:txBody>
      </p:sp>
    </p:spTree>
    <p:extLst>
      <p:ext uri="{BB962C8B-B14F-4D97-AF65-F5344CB8AC3E}">
        <p14:creationId xmlns:p14="http://schemas.microsoft.com/office/powerpoint/2010/main" val="28786019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229600" cy="1143000"/>
          </a:xfrm>
        </p:spPr>
        <p:txBody>
          <a:bodyPr anchor="ctr" anchorCtr="0">
            <a:normAutofit/>
          </a:bodyPr>
          <a:lstStyle/>
          <a:p>
            <a:pPr algn="l"/>
            <a:r>
              <a:rPr lang="en-US" sz="6000" dirty="0" smtClean="0"/>
              <a:t>An Old Testament View</a:t>
            </a:r>
            <a:endParaRPr lang="en-US" sz="6000"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5</a:t>
            </a:fld>
            <a:endParaRPr lang="en-US"/>
          </a:p>
        </p:txBody>
      </p:sp>
      <p:sp>
        <p:nvSpPr>
          <p:cNvPr id="7" name="Content Placeholder 3"/>
          <p:cNvSpPr>
            <a:spLocks noGrp="1"/>
          </p:cNvSpPr>
          <p:nvPr>
            <p:ph sz="half" idx="2"/>
          </p:nvPr>
        </p:nvSpPr>
        <p:spPr>
          <a:xfrm>
            <a:off x="381000" y="1447800"/>
            <a:ext cx="8305800" cy="5029200"/>
          </a:xfrm>
        </p:spPr>
        <p:txBody>
          <a:bodyPr>
            <a:normAutofit/>
          </a:bodyPr>
          <a:lstStyle/>
          <a:p>
            <a:pPr lvl="0">
              <a:spcAft>
                <a:spcPts val="1200"/>
              </a:spcAft>
            </a:pPr>
            <a:r>
              <a:rPr lang="en-US" b="1" dirty="0" smtClean="0"/>
              <a:t>Genesis 12:1-3, 18:18</a:t>
            </a:r>
          </a:p>
          <a:p>
            <a:pPr lvl="1">
              <a:spcAft>
                <a:spcPts val="1200"/>
              </a:spcAft>
            </a:pPr>
            <a:r>
              <a:rPr lang="en-US" b="1" dirty="0" smtClean="0"/>
              <a:t>Nation = </a:t>
            </a:r>
            <a:r>
              <a:rPr lang="en-US" b="1" i="1" dirty="0" smtClean="0"/>
              <a:t>Goy –  </a:t>
            </a:r>
            <a:r>
              <a:rPr lang="en-US" b="1" dirty="0" smtClean="0"/>
              <a:t>peoples, tribes, gentiles</a:t>
            </a:r>
          </a:p>
          <a:p>
            <a:pPr lvl="1">
              <a:spcAft>
                <a:spcPts val="1200"/>
              </a:spcAft>
            </a:pPr>
            <a:r>
              <a:rPr lang="en-US" b="1" dirty="0" smtClean="0"/>
              <a:t>Country / Land = </a:t>
            </a:r>
            <a:r>
              <a:rPr lang="en-US" b="1" i="1" dirty="0" err="1" smtClean="0"/>
              <a:t>Erets</a:t>
            </a:r>
            <a:r>
              <a:rPr lang="en-US" b="1" i="1" dirty="0" smtClean="0"/>
              <a:t> – </a:t>
            </a:r>
            <a:r>
              <a:rPr lang="en-US" b="1" dirty="0" smtClean="0"/>
              <a:t>earth, land, dust countryside</a:t>
            </a:r>
          </a:p>
          <a:p>
            <a:pPr lvl="1">
              <a:spcAft>
                <a:spcPts val="1200"/>
              </a:spcAft>
            </a:pPr>
            <a:r>
              <a:rPr lang="en-US" b="1" dirty="0" smtClean="0"/>
              <a:t>People = </a:t>
            </a:r>
            <a:r>
              <a:rPr lang="en-US" b="1" i="1" dirty="0" err="1" smtClean="0"/>
              <a:t>Moldeth</a:t>
            </a:r>
            <a:r>
              <a:rPr lang="en-US" b="1" i="1" dirty="0" smtClean="0"/>
              <a:t> – </a:t>
            </a:r>
            <a:r>
              <a:rPr lang="en-US" b="1" dirty="0" smtClean="0"/>
              <a:t>kindred, birth, offspring, relatives</a:t>
            </a:r>
          </a:p>
          <a:p>
            <a:pPr lvl="1">
              <a:spcAft>
                <a:spcPts val="1200"/>
              </a:spcAft>
            </a:pPr>
            <a:r>
              <a:rPr lang="en-US" b="1" dirty="0" smtClean="0"/>
              <a:t>Household = </a:t>
            </a:r>
            <a:r>
              <a:rPr lang="en-US" b="1" i="1" dirty="0" err="1" smtClean="0"/>
              <a:t>Bayith</a:t>
            </a:r>
            <a:r>
              <a:rPr lang="en-US" b="1" i="1" dirty="0" smtClean="0"/>
              <a:t> – </a:t>
            </a:r>
            <a:r>
              <a:rPr lang="en-US" b="1" dirty="0" smtClean="0"/>
              <a:t>house, home, family, residence</a:t>
            </a:r>
          </a:p>
        </p:txBody>
      </p:sp>
    </p:spTree>
    <p:extLst>
      <p:ext uri="{BB962C8B-B14F-4D97-AF65-F5344CB8AC3E}">
        <p14:creationId xmlns:p14="http://schemas.microsoft.com/office/powerpoint/2010/main" val="2015227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229600" cy="1143000"/>
          </a:xfrm>
        </p:spPr>
        <p:txBody>
          <a:bodyPr anchor="ctr" anchorCtr="0">
            <a:normAutofit/>
          </a:bodyPr>
          <a:lstStyle/>
          <a:p>
            <a:pPr algn="l"/>
            <a:r>
              <a:rPr lang="en-US" sz="6000" dirty="0" smtClean="0"/>
              <a:t>An Old Testament View</a:t>
            </a:r>
            <a:endParaRPr lang="en-US" sz="6000"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6</a:t>
            </a:fld>
            <a:endParaRPr lang="en-US"/>
          </a:p>
        </p:txBody>
      </p:sp>
      <p:sp>
        <p:nvSpPr>
          <p:cNvPr id="7" name="Content Placeholder 3"/>
          <p:cNvSpPr>
            <a:spLocks noGrp="1"/>
          </p:cNvSpPr>
          <p:nvPr>
            <p:ph sz="half" idx="2"/>
          </p:nvPr>
        </p:nvSpPr>
        <p:spPr>
          <a:xfrm>
            <a:off x="381000" y="1447800"/>
            <a:ext cx="8305800" cy="5029200"/>
          </a:xfrm>
        </p:spPr>
        <p:txBody>
          <a:bodyPr>
            <a:normAutofit/>
          </a:bodyPr>
          <a:lstStyle/>
          <a:p>
            <a:pPr lvl="0">
              <a:spcAft>
                <a:spcPts val="1200"/>
              </a:spcAft>
            </a:pPr>
            <a:r>
              <a:rPr lang="en-US" b="1" dirty="0" smtClean="0"/>
              <a:t>Genesis 12:1-3, 18:18</a:t>
            </a:r>
          </a:p>
          <a:p>
            <a:pPr lvl="0">
              <a:spcAft>
                <a:spcPts val="1200"/>
              </a:spcAft>
            </a:pPr>
            <a:r>
              <a:rPr lang="en-US" b="1" dirty="0" smtClean="0"/>
              <a:t>Genesis 17:20</a:t>
            </a:r>
          </a:p>
          <a:p>
            <a:pPr lvl="1">
              <a:spcAft>
                <a:spcPts val="1200"/>
              </a:spcAft>
            </a:pPr>
            <a:r>
              <a:rPr lang="en-US" b="1" dirty="0" smtClean="0"/>
              <a:t>Ishmael as Father</a:t>
            </a:r>
          </a:p>
          <a:p>
            <a:pPr lvl="1">
              <a:spcAft>
                <a:spcPts val="1200"/>
              </a:spcAft>
            </a:pPr>
            <a:r>
              <a:rPr lang="en-US" b="1" dirty="0" smtClean="0"/>
              <a:t>Ishmael as Nation </a:t>
            </a:r>
          </a:p>
        </p:txBody>
      </p:sp>
    </p:spTree>
    <p:extLst>
      <p:ext uri="{BB962C8B-B14F-4D97-AF65-F5344CB8AC3E}">
        <p14:creationId xmlns:p14="http://schemas.microsoft.com/office/powerpoint/2010/main" val="3703176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wipe(left)">
                                      <p:cBhvr>
                                        <p:cTn id="7" dur="500"/>
                                        <p:tgtEl>
                                          <p:spTgt spid="7">
                                            <p:txEl>
                                              <p:pRg st="1" end="1"/>
                                            </p:txEl>
                                          </p:spTgt>
                                        </p:tgtEl>
                                      </p:cBhvr>
                                    </p:animEffect>
                                  </p:childTnLst>
                                </p:cTn>
                              </p:par>
                              <p:par>
                                <p:cTn id="8" presetID="22" presetClass="entr" presetSubtype="8" fill="hold" nodeType="withEffect">
                                  <p:stCondLst>
                                    <p:cond delay="0"/>
                                  </p:stCondLst>
                                  <p:childTnLst>
                                    <p:set>
                                      <p:cBhvr>
                                        <p:cTn id="9" dur="1" fill="hold">
                                          <p:stCondLst>
                                            <p:cond delay="0"/>
                                          </p:stCondLst>
                                        </p:cTn>
                                        <p:tgtEl>
                                          <p:spTgt spid="7">
                                            <p:txEl>
                                              <p:pRg st="2" end="2"/>
                                            </p:txEl>
                                          </p:spTgt>
                                        </p:tgtEl>
                                        <p:attrNameLst>
                                          <p:attrName>style.visibility</p:attrName>
                                        </p:attrNameLst>
                                      </p:cBhvr>
                                      <p:to>
                                        <p:strVal val="visible"/>
                                      </p:to>
                                    </p:set>
                                    <p:animEffect transition="in" filter="wipe(left)">
                                      <p:cBhvr>
                                        <p:cTn id="10" dur="500"/>
                                        <p:tgtEl>
                                          <p:spTgt spid="7">
                                            <p:txEl>
                                              <p:pRg st="2" end="2"/>
                                            </p:txEl>
                                          </p:spTgt>
                                        </p:tgtEl>
                                      </p:cBhvr>
                                    </p:animEffect>
                                  </p:childTnLst>
                                </p:cTn>
                              </p:par>
                              <p:par>
                                <p:cTn id="11" presetID="22" presetClass="entr" presetSubtype="8" fill="hold" nodeType="withEffect">
                                  <p:stCondLst>
                                    <p:cond delay="0"/>
                                  </p:stCondLst>
                                  <p:childTnLst>
                                    <p:set>
                                      <p:cBhvr>
                                        <p:cTn id="12" dur="1" fill="hold">
                                          <p:stCondLst>
                                            <p:cond delay="0"/>
                                          </p:stCondLst>
                                        </p:cTn>
                                        <p:tgtEl>
                                          <p:spTgt spid="7">
                                            <p:txEl>
                                              <p:pRg st="3" end="3"/>
                                            </p:txEl>
                                          </p:spTgt>
                                        </p:tgtEl>
                                        <p:attrNameLst>
                                          <p:attrName>style.visibility</p:attrName>
                                        </p:attrNameLst>
                                      </p:cBhvr>
                                      <p:to>
                                        <p:strVal val="visible"/>
                                      </p:to>
                                    </p:set>
                                    <p:animEffect transition="in" filter="wipe(left)">
                                      <p:cBhvr>
                                        <p:cTn id="13" dur="500"/>
                                        <p:tgtEl>
                                          <p:spTgt spid="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229600" cy="1143000"/>
          </a:xfrm>
        </p:spPr>
        <p:txBody>
          <a:bodyPr anchor="ctr" anchorCtr="0">
            <a:normAutofit/>
          </a:bodyPr>
          <a:lstStyle/>
          <a:p>
            <a:pPr algn="l"/>
            <a:r>
              <a:rPr lang="en-US" sz="6000" dirty="0" smtClean="0"/>
              <a:t>An Old Testament View</a:t>
            </a:r>
            <a:endParaRPr lang="en-US" sz="6000"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7</a:t>
            </a:fld>
            <a:endParaRPr lang="en-US"/>
          </a:p>
        </p:txBody>
      </p:sp>
      <p:sp>
        <p:nvSpPr>
          <p:cNvPr id="7" name="Content Placeholder 3"/>
          <p:cNvSpPr>
            <a:spLocks noGrp="1"/>
          </p:cNvSpPr>
          <p:nvPr>
            <p:ph sz="half" idx="2"/>
          </p:nvPr>
        </p:nvSpPr>
        <p:spPr>
          <a:xfrm>
            <a:off x="381000" y="1447800"/>
            <a:ext cx="8305800" cy="5029200"/>
          </a:xfrm>
        </p:spPr>
        <p:txBody>
          <a:bodyPr>
            <a:normAutofit/>
          </a:bodyPr>
          <a:lstStyle/>
          <a:p>
            <a:pPr lvl="0">
              <a:spcAft>
                <a:spcPts val="1200"/>
              </a:spcAft>
            </a:pPr>
            <a:r>
              <a:rPr lang="en-US" b="1" dirty="0" smtClean="0"/>
              <a:t>Genesis 12:1-3, 18:18</a:t>
            </a:r>
          </a:p>
          <a:p>
            <a:pPr lvl="0">
              <a:spcAft>
                <a:spcPts val="1200"/>
              </a:spcAft>
            </a:pPr>
            <a:r>
              <a:rPr lang="en-US" b="1" dirty="0" smtClean="0"/>
              <a:t>Genesis 17:20</a:t>
            </a:r>
          </a:p>
          <a:p>
            <a:pPr lvl="0">
              <a:spcAft>
                <a:spcPts val="1200"/>
              </a:spcAft>
            </a:pPr>
            <a:r>
              <a:rPr lang="en-US" b="1" dirty="0" smtClean="0"/>
              <a:t>Genesis 13:14-17, 15:18-20, 17:8</a:t>
            </a:r>
          </a:p>
          <a:p>
            <a:pPr lvl="1">
              <a:spcAft>
                <a:spcPts val="1200"/>
              </a:spcAft>
            </a:pPr>
            <a:r>
              <a:rPr lang="en-US" b="1" dirty="0" smtClean="0"/>
              <a:t>Israel as a land or political entity</a:t>
            </a:r>
          </a:p>
          <a:p>
            <a:pPr lvl="1">
              <a:spcAft>
                <a:spcPts val="1200"/>
              </a:spcAft>
            </a:pPr>
            <a:r>
              <a:rPr lang="en-US" b="1" dirty="0" smtClean="0"/>
              <a:t>The current political debate over the land</a:t>
            </a:r>
          </a:p>
          <a:p>
            <a:pPr lvl="1">
              <a:spcAft>
                <a:spcPts val="1200"/>
              </a:spcAft>
            </a:pPr>
            <a:r>
              <a:rPr lang="en-US" b="1" i="1" dirty="0" smtClean="0"/>
              <a:t>A Peace to End all Peace: The Fall of the Ottoman Empire and the Creation of the Modern Middle East. </a:t>
            </a:r>
            <a:r>
              <a:rPr lang="en-US" b="1" dirty="0" smtClean="0"/>
              <a:t>David </a:t>
            </a:r>
            <a:r>
              <a:rPr lang="en-US" b="1" dirty="0" err="1" smtClean="0"/>
              <a:t>Fromkin</a:t>
            </a:r>
            <a:r>
              <a:rPr lang="en-US" b="1" dirty="0" smtClean="0"/>
              <a:t>. New York: Holt and Company, 1989.</a:t>
            </a:r>
            <a:endParaRPr lang="en-US" b="1" i="1" dirty="0" smtClean="0"/>
          </a:p>
        </p:txBody>
      </p:sp>
    </p:spTree>
    <p:extLst>
      <p:ext uri="{BB962C8B-B14F-4D97-AF65-F5344CB8AC3E}">
        <p14:creationId xmlns:p14="http://schemas.microsoft.com/office/powerpoint/2010/main" val="41805850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xEl>
                                              <p:pRg st="2" end="2"/>
                                            </p:txEl>
                                          </p:spTgt>
                                        </p:tgtEl>
                                        <p:attrNameLst>
                                          <p:attrName>style.visibility</p:attrName>
                                        </p:attrNameLst>
                                      </p:cBhvr>
                                      <p:to>
                                        <p:strVal val="visible"/>
                                      </p:to>
                                    </p:set>
                                    <p:animEffect transition="in" filter="wipe(left)">
                                      <p:cBhvr>
                                        <p:cTn id="7" dur="500"/>
                                        <p:tgtEl>
                                          <p:spTgt spid="7">
                                            <p:txEl>
                                              <p:pRg st="2" end="2"/>
                                            </p:txEl>
                                          </p:spTgt>
                                        </p:tgtEl>
                                      </p:cBhvr>
                                    </p:animEffect>
                                  </p:childTnLst>
                                </p:cTn>
                              </p:par>
                              <p:par>
                                <p:cTn id="8" presetID="22" presetClass="entr" presetSubtype="8" fill="hold" nodeType="withEffect">
                                  <p:stCondLst>
                                    <p:cond delay="0"/>
                                  </p:stCondLst>
                                  <p:childTnLst>
                                    <p:set>
                                      <p:cBhvr>
                                        <p:cTn id="9" dur="1" fill="hold">
                                          <p:stCondLst>
                                            <p:cond delay="0"/>
                                          </p:stCondLst>
                                        </p:cTn>
                                        <p:tgtEl>
                                          <p:spTgt spid="7">
                                            <p:txEl>
                                              <p:pRg st="3" end="3"/>
                                            </p:txEl>
                                          </p:spTgt>
                                        </p:tgtEl>
                                        <p:attrNameLst>
                                          <p:attrName>style.visibility</p:attrName>
                                        </p:attrNameLst>
                                      </p:cBhvr>
                                      <p:to>
                                        <p:strVal val="visible"/>
                                      </p:to>
                                    </p:set>
                                    <p:animEffect transition="in" filter="wipe(left)">
                                      <p:cBhvr>
                                        <p:cTn id="10" dur="500"/>
                                        <p:tgtEl>
                                          <p:spTgt spid="7">
                                            <p:txEl>
                                              <p:pRg st="3" end="3"/>
                                            </p:txEl>
                                          </p:spTgt>
                                        </p:tgtEl>
                                      </p:cBhvr>
                                    </p:animEffect>
                                  </p:childTnLst>
                                </p:cTn>
                              </p:par>
                              <p:par>
                                <p:cTn id="11" presetID="22" presetClass="entr" presetSubtype="8" fill="hold" nodeType="withEffect">
                                  <p:stCondLst>
                                    <p:cond delay="0"/>
                                  </p:stCondLst>
                                  <p:childTnLst>
                                    <p:set>
                                      <p:cBhvr>
                                        <p:cTn id="12" dur="1" fill="hold">
                                          <p:stCondLst>
                                            <p:cond delay="0"/>
                                          </p:stCondLst>
                                        </p:cTn>
                                        <p:tgtEl>
                                          <p:spTgt spid="7">
                                            <p:txEl>
                                              <p:pRg st="4" end="4"/>
                                            </p:txEl>
                                          </p:spTgt>
                                        </p:tgtEl>
                                        <p:attrNameLst>
                                          <p:attrName>style.visibility</p:attrName>
                                        </p:attrNameLst>
                                      </p:cBhvr>
                                      <p:to>
                                        <p:strVal val="visible"/>
                                      </p:to>
                                    </p:set>
                                    <p:animEffect transition="in" filter="wipe(left)">
                                      <p:cBhvr>
                                        <p:cTn id="13" dur="500"/>
                                        <p:tgtEl>
                                          <p:spTgt spid="7">
                                            <p:txEl>
                                              <p:pRg st="4" end="4"/>
                                            </p:txEl>
                                          </p:spTgt>
                                        </p:tgtEl>
                                      </p:cBhvr>
                                    </p:animEffect>
                                  </p:childTnLst>
                                </p:cTn>
                              </p:par>
                              <p:par>
                                <p:cTn id="14" presetID="22" presetClass="entr" presetSubtype="8" fill="hold" nodeType="withEffect">
                                  <p:stCondLst>
                                    <p:cond delay="0"/>
                                  </p:stCondLst>
                                  <p:childTnLst>
                                    <p:set>
                                      <p:cBhvr>
                                        <p:cTn id="15" dur="1" fill="hold">
                                          <p:stCondLst>
                                            <p:cond delay="0"/>
                                          </p:stCondLst>
                                        </p:cTn>
                                        <p:tgtEl>
                                          <p:spTgt spid="7">
                                            <p:txEl>
                                              <p:pRg st="5" end="5"/>
                                            </p:txEl>
                                          </p:spTgt>
                                        </p:tgtEl>
                                        <p:attrNameLst>
                                          <p:attrName>style.visibility</p:attrName>
                                        </p:attrNameLst>
                                      </p:cBhvr>
                                      <p:to>
                                        <p:strVal val="visible"/>
                                      </p:to>
                                    </p:set>
                                    <p:animEffect transition="in" filter="wipe(left)">
                                      <p:cBhvr>
                                        <p:cTn id="16" dur="500"/>
                                        <p:tgtEl>
                                          <p:spTgt spid="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229600" cy="1143000"/>
          </a:xfrm>
        </p:spPr>
        <p:txBody>
          <a:bodyPr anchor="ctr" anchorCtr="0">
            <a:normAutofit/>
          </a:bodyPr>
          <a:lstStyle/>
          <a:p>
            <a:pPr algn="l"/>
            <a:r>
              <a:rPr lang="en-US" sz="6000" dirty="0" smtClean="0"/>
              <a:t>An Old Testament View</a:t>
            </a:r>
            <a:endParaRPr lang="en-US" sz="6000"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8</a:t>
            </a:fld>
            <a:endParaRPr lang="en-US"/>
          </a:p>
        </p:txBody>
      </p:sp>
      <p:sp>
        <p:nvSpPr>
          <p:cNvPr id="7" name="Content Placeholder 3"/>
          <p:cNvSpPr>
            <a:spLocks noGrp="1"/>
          </p:cNvSpPr>
          <p:nvPr>
            <p:ph sz="half" idx="2"/>
          </p:nvPr>
        </p:nvSpPr>
        <p:spPr>
          <a:xfrm>
            <a:off x="381000" y="1447800"/>
            <a:ext cx="8305800" cy="5029200"/>
          </a:xfrm>
        </p:spPr>
        <p:txBody>
          <a:bodyPr>
            <a:normAutofit/>
          </a:bodyPr>
          <a:lstStyle/>
          <a:p>
            <a:pPr lvl="0">
              <a:spcAft>
                <a:spcPts val="1200"/>
              </a:spcAft>
            </a:pPr>
            <a:r>
              <a:rPr lang="en-US" b="1" dirty="0" smtClean="0"/>
              <a:t>Genesis 12:1-3, 18:18</a:t>
            </a:r>
          </a:p>
          <a:p>
            <a:pPr lvl="0">
              <a:spcAft>
                <a:spcPts val="1200"/>
              </a:spcAft>
            </a:pPr>
            <a:r>
              <a:rPr lang="en-US" b="1" dirty="0" smtClean="0"/>
              <a:t>Genesis 17:20</a:t>
            </a:r>
          </a:p>
          <a:p>
            <a:pPr>
              <a:spcAft>
                <a:spcPts val="1200"/>
              </a:spcAft>
            </a:pPr>
            <a:r>
              <a:rPr lang="en-US" b="1" dirty="0"/>
              <a:t>Genesis 13:14-17, 15:18-20, 17:8</a:t>
            </a:r>
          </a:p>
          <a:p>
            <a:pPr lvl="0">
              <a:spcAft>
                <a:spcPts val="1200"/>
              </a:spcAft>
            </a:pPr>
            <a:r>
              <a:rPr lang="en-US" b="1" dirty="0" smtClean="0"/>
              <a:t>Exodus 19:3-6</a:t>
            </a:r>
          </a:p>
          <a:p>
            <a:pPr lvl="1">
              <a:spcAft>
                <a:spcPts val="1200"/>
              </a:spcAft>
            </a:pPr>
            <a:r>
              <a:rPr lang="en-US" b="1" dirty="0" smtClean="0"/>
              <a:t>Kingdom &amp; sovereignty</a:t>
            </a:r>
          </a:p>
          <a:p>
            <a:pPr lvl="1">
              <a:spcAft>
                <a:spcPts val="1200"/>
              </a:spcAft>
            </a:pPr>
            <a:r>
              <a:rPr lang="en-US" b="1" dirty="0" smtClean="0"/>
              <a:t>Kingdom – spiritual vs. political</a:t>
            </a:r>
          </a:p>
        </p:txBody>
      </p:sp>
    </p:spTree>
    <p:extLst>
      <p:ext uri="{BB962C8B-B14F-4D97-AF65-F5344CB8AC3E}">
        <p14:creationId xmlns:p14="http://schemas.microsoft.com/office/powerpoint/2010/main" val="336217797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xEl>
                                              <p:pRg st="3" end="3"/>
                                            </p:txEl>
                                          </p:spTgt>
                                        </p:tgtEl>
                                        <p:attrNameLst>
                                          <p:attrName>style.visibility</p:attrName>
                                        </p:attrNameLst>
                                      </p:cBhvr>
                                      <p:to>
                                        <p:strVal val="visible"/>
                                      </p:to>
                                    </p:set>
                                    <p:animEffect transition="in" filter="wipe(left)">
                                      <p:cBhvr>
                                        <p:cTn id="7" dur="500"/>
                                        <p:tgtEl>
                                          <p:spTgt spid="7">
                                            <p:txEl>
                                              <p:pRg st="3" end="3"/>
                                            </p:txEl>
                                          </p:spTgt>
                                        </p:tgtEl>
                                      </p:cBhvr>
                                    </p:animEffect>
                                  </p:childTnLst>
                                </p:cTn>
                              </p:par>
                              <p:par>
                                <p:cTn id="8" presetID="22" presetClass="entr" presetSubtype="8" fill="hold" nodeType="withEffect">
                                  <p:stCondLst>
                                    <p:cond delay="0"/>
                                  </p:stCondLst>
                                  <p:childTnLst>
                                    <p:set>
                                      <p:cBhvr>
                                        <p:cTn id="9" dur="1" fill="hold">
                                          <p:stCondLst>
                                            <p:cond delay="0"/>
                                          </p:stCondLst>
                                        </p:cTn>
                                        <p:tgtEl>
                                          <p:spTgt spid="7">
                                            <p:txEl>
                                              <p:pRg st="4" end="4"/>
                                            </p:txEl>
                                          </p:spTgt>
                                        </p:tgtEl>
                                        <p:attrNameLst>
                                          <p:attrName>style.visibility</p:attrName>
                                        </p:attrNameLst>
                                      </p:cBhvr>
                                      <p:to>
                                        <p:strVal val="visible"/>
                                      </p:to>
                                    </p:set>
                                    <p:animEffect transition="in" filter="wipe(left)">
                                      <p:cBhvr>
                                        <p:cTn id="10" dur="500"/>
                                        <p:tgtEl>
                                          <p:spTgt spid="7">
                                            <p:txEl>
                                              <p:pRg st="4" end="4"/>
                                            </p:txEl>
                                          </p:spTgt>
                                        </p:tgtEl>
                                      </p:cBhvr>
                                    </p:animEffect>
                                  </p:childTnLst>
                                </p:cTn>
                              </p:par>
                              <p:par>
                                <p:cTn id="11" presetID="22" presetClass="entr" presetSubtype="8" fill="hold" nodeType="withEffect">
                                  <p:stCondLst>
                                    <p:cond delay="0"/>
                                  </p:stCondLst>
                                  <p:childTnLst>
                                    <p:set>
                                      <p:cBhvr>
                                        <p:cTn id="12" dur="1" fill="hold">
                                          <p:stCondLst>
                                            <p:cond delay="0"/>
                                          </p:stCondLst>
                                        </p:cTn>
                                        <p:tgtEl>
                                          <p:spTgt spid="7">
                                            <p:txEl>
                                              <p:pRg st="5" end="5"/>
                                            </p:txEl>
                                          </p:spTgt>
                                        </p:tgtEl>
                                        <p:attrNameLst>
                                          <p:attrName>style.visibility</p:attrName>
                                        </p:attrNameLst>
                                      </p:cBhvr>
                                      <p:to>
                                        <p:strVal val="visible"/>
                                      </p:to>
                                    </p:set>
                                    <p:animEffect transition="in" filter="wipe(left)">
                                      <p:cBhvr>
                                        <p:cTn id="13" dur="500"/>
                                        <p:tgtEl>
                                          <p:spTgt spid="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229600" cy="1143000"/>
          </a:xfrm>
        </p:spPr>
        <p:txBody>
          <a:bodyPr anchor="ctr" anchorCtr="0">
            <a:normAutofit/>
          </a:bodyPr>
          <a:lstStyle/>
          <a:p>
            <a:pPr algn="l"/>
            <a:r>
              <a:rPr lang="en-US" sz="6000" dirty="0" smtClean="0"/>
              <a:t>An Old Testament View</a:t>
            </a:r>
            <a:endParaRPr lang="en-US" sz="6000"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9</a:t>
            </a:fld>
            <a:endParaRPr lang="en-US"/>
          </a:p>
        </p:txBody>
      </p:sp>
      <p:sp>
        <p:nvSpPr>
          <p:cNvPr id="7" name="Content Placeholder 3"/>
          <p:cNvSpPr>
            <a:spLocks noGrp="1"/>
          </p:cNvSpPr>
          <p:nvPr>
            <p:ph sz="half" idx="2"/>
          </p:nvPr>
        </p:nvSpPr>
        <p:spPr>
          <a:xfrm>
            <a:off x="381000" y="1447800"/>
            <a:ext cx="8305800" cy="5029200"/>
          </a:xfrm>
        </p:spPr>
        <p:txBody>
          <a:bodyPr>
            <a:normAutofit/>
          </a:bodyPr>
          <a:lstStyle/>
          <a:p>
            <a:pPr lvl="0">
              <a:spcAft>
                <a:spcPts val="1200"/>
              </a:spcAft>
            </a:pPr>
            <a:r>
              <a:rPr lang="en-US" b="1" dirty="0" smtClean="0"/>
              <a:t>Genesis 12:1-3, 18:18</a:t>
            </a:r>
          </a:p>
          <a:p>
            <a:pPr lvl="0">
              <a:spcAft>
                <a:spcPts val="1200"/>
              </a:spcAft>
            </a:pPr>
            <a:r>
              <a:rPr lang="en-US" b="1" dirty="0" smtClean="0"/>
              <a:t>Genesis 17:20</a:t>
            </a:r>
          </a:p>
          <a:p>
            <a:pPr>
              <a:spcAft>
                <a:spcPts val="1200"/>
              </a:spcAft>
            </a:pPr>
            <a:r>
              <a:rPr lang="en-US" b="1" dirty="0"/>
              <a:t>Genesis 13:14-17, 15:18-20, 17:8</a:t>
            </a:r>
          </a:p>
          <a:p>
            <a:pPr lvl="0">
              <a:spcAft>
                <a:spcPts val="1200"/>
              </a:spcAft>
            </a:pPr>
            <a:r>
              <a:rPr lang="en-US" b="1" dirty="0" smtClean="0"/>
              <a:t>Exodus 19:3-6</a:t>
            </a:r>
          </a:p>
          <a:p>
            <a:pPr lvl="0">
              <a:spcAft>
                <a:spcPts val="1200"/>
              </a:spcAft>
            </a:pPr>
            <a:r>
              <a:rPr lang="en-US" b="1" dirty="0" smtClean="0"/>
              <a:t>1 Samuel 8-10</a:t>
            </a:r>
          </a:p>
          <a:p>
            <a:pPr lvl="1">
              <a:spcAft>
                <a:spcPts val="1200"/>
              </a:spcAft>
            </a:pPr>
            <a:r>
              <a:rPr lang="en-US" b="1" dirty="0" smtClean="0"/>
              <a:t>Saul – King of the ‘nation’</a:t>
            </a:r>
          </a:p>
          <a:p>
            <a:pPr lvl="1">
              <a:spcAft>
                <a:spcPts val="1200"/>
              </a:spcAft>
            </a:pPr>
            <a:r>
              <a:rPr lang="en-US" b="1" dirty="0" smtClean="0"/>
              <a:t>Israel – A nation like all others</a:t>
            </a:r>
          </a:p>
        </p:txBody>
      </p:sp>
    </p:spTree>
    <p:extLst>
      <p:ext uri="{BB962C8B-B14F-4D97-AF65-F5344CB8AC3E}">
        <p14:creationId xmlns:p14="http://schemas.microsoft.com/office/powerpoint/2010/main" val="225682844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xEl>
                                              <p:pRg st="4" end="4"/>
                                            </p:txEl>
                                          </p:spTgt>
                                        </p:tgtEl>
                                        <p:attrNameLst>
                                          <p:attrName>style.visibility</p:attrName>
                                        </p:attrNameLst>
                                      </p:cBhvr>
                                      <p:to>
                                        <p:strVal val="visible"/>
                                      </p:to>
                                    </p:set>
                                    <p:animEffect transition="in" filter="wipe(left)">
                                      <p:cBhvr>
                                        <p:cTn id="7" dur="500"/>
                                        <p:tgtEl>
                                          <p:spTgt spid="7">
                                            <p:txEl>
                                              <p:pRg st="4" end="4"/>
                                            </p:txEl>
                                          </p:spTgt>
                                        </p:tgtEl>
                                      </p:cBhvr>
                                    </p:animEffect>
                                  </p:childTnLst>
                                </p:cTn>
                              </p:par>
                              <p:par>
                                <p:cTn id="8" presetID="22" presetClass="entr" presetSubtype="8" fill="hold" nodeType="withEffect">
                                  <p:stCondLst>
                                    <p:cond delay="0"/>
                                  </p:stCondLst>
                                  <p:childTnLst>
                                    <p:set>
                                      <p:cBhvr>
                                        <p:cTn id="9" dur="1" fill="hold">
                                          <p:stCondLst>
                                            <p:cond delay="0"/>
                                          </p:stCondLst>
                                        </p:cTn>
                                        <p:tgtEl>
                                          <p:spTgt spid="7">
                                            <p:txEl>
                                              <p:pRg st="5" end="5"/>
                                            </p:txEl>
                                          </p:spTgt>
                                        </p:tgtEl>
                                        <p:attrNameLst>
                                          <p:attrName>style.visibility</p:attrName>
                                        </p:attrNameLst>
                                      </p:cBhvr>
                                      <p:to>
                                        <p:strVal val="visible"/>
                                      </p:to>
                                    </p:set>
                                    <p:animEffect transition="in" filter="wipe(left)">
                                      <p:cBhvr>
                                        <p:cTn id="10" dur="500"/>
                                        <p:tgtEl>
                                          <p:spTgt spid="7">
                                            <p:txEl>
                                              <p:pRg st="5" end="5"/>
                                            </p:txEl>
                                          </p:spTgt>
                                        </p:tgtEl>
                                      </p:cBhvr>
                                    </p:animEffect>
                                  </p:childTnLst>
                                </p:cTn>
                              </p:par>
                              <p:par>
                                <p:cTn id="11" presetID="22" presetClass="entr" presetSubtype="8" fill="hold" nodeType="withEffect">
                                  <p:stCondLst>
                                    <p:cond delay="0"/>
                                  </p:stCondLst>
                                  <p:childTnLst>
                                    <p:set>
                                      <p:cBhvr>
                                        <p:cTn id="12" dur="1" fill="hold">
                                          <p:stCondLst>
                                            <p:cond delay="0"/>
                                          </p:stCondLst>
                                        </p:cTn>
                                        <p:tgtEl>
                                          <p:spTgt spid="7">
                                            <p:txEl>
                                              <p:pRg st="6" end="6"/>
                                            </p:txEl>
                                          </p:spTgt>
                                        </p:tgtEl>
                                        <p:attrNameLst>
                                          <p:attrName>style.visibility</p:attrName>
                                        </p:attrNameLst>
                                      </p:cBhvr>
                                      <p:to>
                                        <p:strVal val="visible"/>
                                      </p:to>
                                    </p:set>
                                    <p:animEffect transition="in" filter="wipe(left)">
                                      <p:cBhvr>
                                        <p:cTn id="13" dur="500"/>
                                        <p:tgtEl>
                                          <p:spTgt spid="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229600" cy="1143000"/>
          </a:xfrm>
        </p:spPr>
        <p:txBody>
          <a:bodyPr anchor="ctr" anchorCtr="0">
            <a:normAutofit/>
          </a:bodyPr>
          <a:lstStyle/>
          <a:p>
            <a:pPr algn="l"/>
            <a:r>
              <a:rPr lang="en-US" sz="6000" dirty="0" smtClean="0"/>
              <a:t>An Old Testament View</a:t>
            </a:r>
            <a:endParaRPr lang="en-US" sz="6000"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10</a:t>
            </a:fld>
            <a:endParaRPr lang="en-US"/>
          </a:p>
        </p:txBody>
      </p:sp>
      <p:sp>
        <p:nvSpPr>
          <p:cNvPr id="7" name="Content Placeholder 3"/>
          <p:cNvSpPr>
            <a:spLocks noGrp="1"/>
          </p:cNvSpPr>
          <p:nvPr>
            <p:ph sz="half" idx="2"/>
          </p:nvPr>
        </p:nvSpPr>
        <p:spPr>
          <a:xfrm>
            <a:off x="381000" y="1447800"/>
            <a:ext cx="8305800" cy="5029200"/>
          </a:xfrm>
        </p:spPr>
        <p:txBody>
          <a:bodyPr>
            <a:normAutofit/>
          </a:bodyPr>
          <a:lstStyle/>
          <a:p>
            <a:pPr lvl="0">
              <a:spcAft>
                <a:spcPts val="1200"/>
              </a:spcAft>
            </a:pPr>
            <a:r>
              <a:rPr lang="en-US" b="1" dirty="0" smtClean="0"/>
              <a:t>Genesis 12:1-3, 18:18</a:t>
            </a:r>
          </a:p>
          <a:p>
            <a:pPr lvl="0">
              <a:spcAft>
                <a:spcPts val="1200"/>
              </a:spcAft>
            </a:pPr>
            <a:r>
              <a:rPr lang="en-US" b="1" dirty="0" smtClean="0"/>
              <a:t>Genesis 17:20</a:t>
            </a:r>
          </a:p>
          <a:p>
            <a:pPr>
              <a:spcAft>
                <a:spcPts val="1200"/>
              </a:spcAft>
            </a:pPr>
            <a:r>
              <a:rPr lang="en-US" b="1" dirty="0"/>
              <a:t>Genesis 13:14-17, 15:18-20, 17:8</a:t>
            </a:r>
          </a:p>
          <a:p>
            <a:pPr lvl="0">
              <a:spcAft>
                <a:spcPts val="1200"/>
              </a:spcAft>
            </a:pPr>
            <a:r>
              <a:rPr lang="en-US" b="1" dirty="0" smtClean="0"/>
              <a:t>Exodus 19:3-6</a:t>
            </a:r>
          </a:p>
          <a:p>
            <a:pPr lvl="0">
              <a:spcAft>
                <a:spcPts val="1200"/>
              </a:spcAft>
            </a:pPr>
            <a:r>
              <a:rPr lang="en-US" b="1" dirty="0" smtClean="0"/>
              <a:t>1 Samuel 8-10</a:t>
            </a:r>
          </a:p>
          <a:p>
            <a:pPr lvl="0">
              <a:spcAft>
                <a:spcPts val="1200"/>
              </a:spcAft>
            </a:pPr>
            <a:r>
              <a:rPr lang="en-US" b="1" dirty="0" smtClean="0"/>
              <a:t>Daniel 4:17, 6:4</a:t>
            </a:r>
          </a:p>
          <a:p>
            <a:pPr lvl="1">
              <a:spcAft>
                <a:spcPts val="1200"/>
              </a:spcAft>
            </a:pPr>
            <a:r>
              <a:rPr lang="en-US" b="1" dirty="0" smtClean="0"/>
              <a:t>Kingdoms, sovereignty, and governmental affairs</a:t>
            </a:r>
          </a:p>
        </p:txBody>
      </p:sp>
    </p:spTree>
    <p:extLst>
      <p:ext uri="{BB962C8B-B14F-4D97-AF65-F5344CB8AC3E}">
        <p14:creationId xmlns:p14="http://schemas.microsoft.com/office/powerpoint/2010/main" val="161648125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xEl>
                                              <p:pRg st="5" end="5"/>
                                            </p:txEl>
                                          </p:spTgt>
                                        </p:tgtEl>
                                        <p:attrNameLst>
                                          <p:attrName>style.visibility</p:attrName>
                                        </p:attrNameLst>
                                      </p:cBhvr>
                                      <p:to>
                                        <p:strVal val="visible"/>
                                      </p:to>
                                    </p:set>
                                    <p:animEffect transition="in" filter="wipe(left)">
                                      <p:cBhvr>
                                        <p:cTn id="7" dur="500"/>
                                        <p:tgtEl>
                                          <p:spTgt spid="7">
                                            <p:txEl>
                                              <p:pRg st="5" end="5"/>
                                            </p:txEl>
                                          </p:spTgt>
                                        </p:tgtEl>
                                      </p:cBhvr>
                                    </p:animEffect>
                                  </p:childTnLst>
                                </p:cTn>
                              </p:par>
                              <p:par>
                                <p:cTn id="8" presetID="22" presetClass="entr" presetSubtype="8" fill="hold" nodeType="withEffect">
                                  <p:stCondLst>
                                    <p:cond delay="0"/>
                                  </p:stCondLst>
                                  <p:childTnLst>
                                    <p:set>
                                      <p:cBhvr>
                                        <p:cTn id="9" dur="1" fill="hold">
                                          <p:stCondLst>
                                            <p:cond delay="0"/>
                                          </p:stCondLst>
                                        </p:cTn>
                                        <p:tgtEl>
                                          <p:spTgt spid="7">
                                            <p:txEl>
                                              <p:pRg st="6" end="6"/>
                                            </p:txEl>
                                          </p:spTgt>
                                        </p:tgtEl>
                                        <p:attrNameLst>
                                          <p:attrName>style.visibility</p:attrName>
                                        </p:attrNameLst>
                                      </p:cBhvr>
                                      <p:to>
                                        <p:strVal val="visible"/>
                                      </p:to>
                                    </p:set>
                                    <p:animEffect transition="in" filter="wipe(left)">
                                      <p:cBhvr>
                                        <p:cTn id="10" dur="500"/>
                                        <p:tgtEl>
                                          <p:spTgt spid="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229600" cy="1143000"/>
          </a:xfrm>
        </p:spPr>
        <p:txBody>
          <a:bodyPr anchor="ctr" anchorCtr="0">
            <a:normAutofit/>
          </a:bodyPr>
          <a:lstStyle/>
          <a:p>
            <a:pPr algn="l"/>
            <a:r>
              <a:rPr lang="en-US" sz="6000" dirty="0" smtClean="0"/>
              <a:t>An Old Testament View</a:t>
            </a:r>
            <a:endParaRPr lang="en-US" sz="6000"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11</a:t>
            </a:fld>
            <a:endParaRPr lang="en-US"/>
          </a:p>
        </p:txBody>
      </p:sp>
      <p:sp>
        <p:nvSpPr>
          <p:cNvPr id="7" name="Content Placeholder 3"/>
          <p:cNvSpPr>
            <a:spLocks noGrp="1"/>
          </p:cNvSpPr>
          <p:nvPr>
            <p:ph sz="half" idx="2"/>
          </p:nvPr>
        </p:nvSpPr>
        <p:spPr>
          <a:xfrm>
            <a:off x="381000" y="1447800"/>
            <a:ext cx="8305800" cy="5029200"/>
          </a:xfrm>
        </p:spPr>
        <p:txBody>
          <a:bodyPr>
            <a:normAutofit/>
          </a:bodyPr>
          <a:lstStyle/>
          <a:p>
            <a:pPr lvl="0">
              <a:spcAft>
                <a:spcPts val="1200"/>
              </a:spcAft>
            </a:pPr>
            <a:r>
              <a:rPr lang="en-US" b="1" dirty="0" smtClean="0"/>
              <a:t>Genesis 12:1-3, 18:18</a:t>
            </a:r>
          </a:p>
          <a:p>
            <a:pPr lvl="0">
              <a:spcAft>
                <a:spcPts val="1200"/>
              </a:spcAft>
            </a:pPr>
            <a:r>
              <a:rPr lang="en-US" b="1" dirty="0" smtClean="0"/>
              <a:t>Genesis 17:20</a:t>
            </a:r>
          </a:p>
          <a:p>
            <a:pPr>
              <a:spcAft>
                <a:spcPts val="1200"/>
              </a:spcAft>
            </a:pPr>
            <a:r>
              <a:rPr lang="en-US" b="1" dirty="0"/>
              <a:t>Genesis 13:14-17, 15:18-20, 17:8</a:t>
            </a:r>
          </a:p>
          <a:p>
            <a:pPr lvl="0">
              <a:spcAft>
                <a:spcPts val="1200"/>
              </a:spcAft>
            </a:pPr>
            <a:r>
              <a:rPr lang="en-US" b="1" dirty="0" smtClean="0"/>
              <a:t>Exodus 19:3-6</a:t>
            </a:r>
          </a:p>
          <a:p>
            <a:pPr lvl="0">
              <a:spcAft>
                <a:spcPts val="1200"/>
              </a:spcAft>
            </a:pPr>
            <a:r>
              <a:rPr lang="en-US" b="1" dirty="0" smtClean="0"/>
              <a:t>1 Samuel 8-10</a:t>
            </a:r>
          </a:p>
          <a:p>
            <a:pPr lvl="0">
              <a:spcAft>
                <a:spcPts val="1200"/>
              </a:spcAft>
            </a:pPr>
            <a:r>
              <a:rPr lang="en-US" b="1" dirty="0" smtClean="0"/>
              <a:t>Daniel 4:17, 6:4</a:t>
            </a:r>
          </a:p>
          <a:p>
            <a:pPr lvl="0">
              <a:spcAft>
                <a:spcPts val="1200"/>
              </a:spcAft>
            </a:pPr>
            <a:r>
              <a:rPr lang="en-US" b="1" dirty="0" smtClean="0"/>
              <a:t>Isaiah 9:6-7</a:t>
            </a:r>
          </a:p>
          <a:p>
            <a:pPr lvl="1">
              <a:spcAft>
                <a:spcPts val="1200"/>
              </a:spcAft>
            </a:pPr>
            <a:r>
              <a:rPr lang="en-US" b="1" dirty="0" smtClean="0"/>
              <a:t>Kingdom, sovereignty and government</a:t>
            </a:r>
            <a:endParaRPr lang="en-US" dirty="0" smtClean="0"/>
          </a:p>
        </p:txBody>
      </p:sp>
    </p:spTree>
    <p:extLst>
      <p:ext uri="{BB962C8B-B14F-4D97-AF65-F5344CB8AC3E}">
        <p14:creationId xmlns:p14="http://schemas.microsoft.com/office/powerpoint/2010/main" val="382037287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xEl>
                                              <p:pRg st="6" end="6"/>
                                            </p:txEl>
                                          </p:spTgt>
                                        </p:tgtEl>
                                        <p:attrNameLst>
                                          <p:attrName>style.visibility</p:attrName>
                                        </p:attrNameLst>
                                      </p:cBhvr>
                                      <p:to>
                                        <p:strVal val="visible"/>
                                      </p:to>
                                    </p:set>
                                    <p:animEffect transition="in" filter="wipe(left)">
                                      <p:cBhvr>
                                        <p:cTn id="7" dur="500"/>
                                        <p:tgtEl>
                                          <p:spTgt spid="7">
                                            <p:txEl>
                                              <p:pRg st="6" end="6"/>
                                            </p:txEl>
                                          </p:spTgt>
                                        </p:tgtEl>
                                      </p:cBhvr>
                                    </p:animEffect>
                                  </p:childTnLst>
                                </p:cTn>
                              </p:par>
                              <p:par>
                                <p:cTn id="8" presetID="22" presetClass="entr" presetSubtype="8" fill="hold" nodeType="withEffect">
                                  <p:stCondLst>
                                    <p:cond delay="0"/>
                                  </p:stCondLst>
                                  <p:childTnLst>
                                    <p:set>
                                      <p:cBhvr>
                                        <p:cTn id="9" dur="1" fill="hold">
                                          <p:stCondLst>
                                            <p:cond delay="0"/>
                                          </p:stCondLst>
                                        </p:cTn>
                                        <p:tgtEl>
                                          <p:spTgt spid="7">
                                            <p:txEl>
                                              <p:pRg st="7" end="7"/>
                                            </p:txEl>
                                          </p:spTgt>
                                        </p:tgtEl>
                                        <p:attrNameLst>
                                          <p:attrName>style.visibility</p:attrName>
                                        </p:attrNameLst>
                                      </p:cBhvr>
                                      <p:to>
                                        <p:strVal val="visible"/>
                                      </p:to>
                                    </p:set>
                                    <p:animEffect transition="in" filter="wipe(left)">
                                      <p:cBhvr>
                                        <p:cTn id="10" dur="500"/>
                                        <p:tgtEl>
                                          <p:spTgt spid="7">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229600" cy="1143000"/>
          </a:xfrm>
        </p:spPr>
        <p:txBody>
          <a:bodyPr anchor="ctr" anchorCtr="0">
            <a:normAutofit/>
          </a:bodyPr>
          <a:lstStyle/>
          <a:p>
            <a:pPr algn="l"/>
            <a:r>
              <a:rPr lang="en-US" sz="6000" dirty="0" smtClean="0"/>
              <a:t>Historical Empires</a:t>
            </a:r>
            <a:endParaRPr lang="en-US" sz="6000"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12</a:t>
            </a:fld>
            <a:endParaRPr lang="en-US"/>
          </a:p>
        </p:txBody>
      </p:sp>
      <p:pic>
        <p:nvPicPr>
          <p:cNvPr id="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 y="1323927"/>
            <a:ext cx="8991600" cy="55519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537442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229600" cy="1143000"/>
          </a:xfrm>
        </p:spPr>
        <p:txBody>
          <a:bodyPr anchor="ctr" anchorCtr="0">
            <a:normAutofit/>
          </a:bodyPr>
          <a:lstStyle/>
          <a:p>
            <a:pPr algn="l"/>
            <a:r>
              <a:rPr lang="en-US" sz="6000" dirty="0" smtClean="0"/>
              <a:t>Historical Empires</a:t>
            </a:r>
            <a:endParaRPr lang="en-US" sz="6000"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13</a:t>
            </a:fld>
            <a:endParaRPr lang="en-US"/>
          </a:p>
        </p:txBody>
      </p:sp>
      <p:pic>
        <p:nvPicPr>
          <p:cNvPr id="2051" name="Picture 3" descr="D:\My Documents\Jim - Church\Grace Chapel\God and Caesar Class\1a. OT (continued)\Empires 2 (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188" y="1329568"/>
            <a:ext cx="8948057" cy="56046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9919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229600" cy="1143000"/>
          </a:xfrm>
        </p:spPr>
        <p:txBody>
          <a:bodyPr anchor="ctr" anchorCtr="0">
            <a:normAutofit/>
          </a:bodyPr>
          <a:lstStyle/>
          <a:p>
            <a:pPr algn="l"/>
            <a:r>
              <a:rPr lang="en-US" sz="6000" dirty="0" smtClean="0"/>
              <a:t>Historical Empires</a:t>
            </a:r>
            <a:endParaRPr lang="en-US" sz="6000"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14</a:t>
            </a:fld>
            <a:endParaRPr lang="en-US"/>
          </a:p>
        </p:txBody>
      </p:sp>
      <p:pic>
        <p:nvPicPr>
          <p:cNvPr id="3" name="Picture 2" descr="D:\My Documents\Jim - Church\Grace Chapel\God and Caesar Class\1a. OT (continued)\Empires 3 (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413" y="1306447"/>
            <a:ext cx="8915400" cy="56277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08981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229600" cy="1143000"/>
          </a:xfrm>
        </p:spPr>
        <p:txBody>
          <a:bodyPr anchor="ctr" anchorCtr="0">
            <a:normAutofit/>
          </a:bodyPr>
          <a:lstStyle/>
          <a:p>
            <a:pPr algn="l"/>
            <a:r>
              <a:rPr lang="en-US" sz="6000" dirty="0" smtClean="0"/>
              <a:t>Historical Empires</a:t>
            </a:r>
            <a:endParaRPr lang="en-US" sz="6000"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15</a:t>
            </a:fld>
            <a:endParaRPr lang="en-US"/>
          </a:p>
        </p:txBody>
      </p:sp>
      <p:pic>
        <p:nvPicPr>
          <p:cNvPr id="4099" name="Picture 3" descr="D:\My Documents\Jim - Church\Grace Chapel\God and Caesar Class\1a. OT (continued)\Empires 4 (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 y="1325104"/>
            <a:ext cx="8991600" cy="56526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87339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chor="ctr" anchorCtr="0">
            <a:normAutofit/>
          </a:bodyPr>
          <a:lstStyle/>
          <a:p>
            <a:pPr algn="l"/>
            <a:r>
              <a:rPr lang="en-US" sz="6000" dirty="0" smtClean="0"/>
              <a:t>The Roman Empire</a:t>
            </a:r>
            <a:endParaRPr lang="en-US" sz="6000"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16</a:t>
            </a:fld>
            <a:endParaRPr lang="en-US"/>
          </a:p>
        </p:txBody>
      </p:sp>
      <p:pic>
        <p:nvPicPr>
          <p:cNvPr id="5122" name="Picture 2" descr="D:\My Documents\Jim - Church\Grace Chapel\God and Caesar Class\2. NT and Whole Bible\Roman Empire.jpg"/>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95942" y="1295400"/>
            <a:ext cx="8763000" cy="55640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10055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229600" cy="1143000"/>
          </a:xfrm>
        </p:spPr>
        <p:txBody>
          <a:bodyPr anchor="ctr" anchorCtr="0">
            <a:normAutofit/>
          </a:bodyPr>
          <a:lstStyle/>
          <a:p>
            <a:pPr algn="l"/>
            <a:r>
              <a:rPr lang="en-US" sz="6000" dirty="0" smtClean="0"/>
              <a:t>God &amp; Caesar</a:t>
            </a:r>
            <a:endParaRPr lang="en-US" sz="6000"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17</a:t>
            </a:fld>
            <a:endParaRPr lang="en-US"/>
          </a:p>
        </p:txBody>
      </p:sp>
      <p:sp>
        <p:nvSpPr>
          <p:cNvPr id="7" name="Content Placeholder 3"/>
          <p:cNvSpPr>
            <a:spLocks noGrp="1"/>
          </p:cNvSpPr>
          <p:nvPr>
            <p:ph sz="half" idx="2"/>
          </p:nvPr>
        </p:nvSpPr>
        <p:spPr>
          <a:xfrm>
            <a:off x="381000" y="1295400"/>
            <a:ext cx="8305800" cy="5029200"/>
          </a:xfrm>
        </p:spPr>
        <p:txBody>
          <a:bodyPr>
            <a:normAutofit/>
          </a:bodyPr>
          <a:lstStyle/>
          <a:p>
            <a:pPr indent="0">
              <a:spcAft>
                <a:spcPts val="1200"/>
              </a:spcAft>
              <a:buNone/>
            </a:pPr>
            <a:endParaRPr lang="en-US" b="1" dirty="0" smtClean="0"/>
          </a:p>
          <a:p>
            <a:pPr indent="0">
              <a:spcAft>
                <a:spcPts val="1200"/>
              </a:spcAft>
              <a:buNone/>
            </a:pPr>
            <a:endParaRPr lang="en-US" b="1" dirty="0"/>
          </a:p>
          <a:p>
            <a:pPr indent="0" algn="ctr">
              <a:spcAft>
                <a:spcPts val="1200"/>
              </a:spcAft>
              <a:buNone/>
            </a:pPr>
            <a:r>
              <a:rPr lang="en-US" sz="3600" b="1" dirty="0" smtClean="0"/>
              <a:t>Question? Comments?</a:t>
            </a:r>
          </a:p>
          <a:p>
            <a:pPr indent="0" algn="ctr">
              <a:spcAft>
                <a:spcPts val="1200"/>
              </a:spcAft>
              <a:buNone/>
            </a:pPr>
            <a:r>
              <a:rPr lang="en-US" sz="3600" b="1" dirty="0" smtClean="0"/>
              <a:t>What have we learned? </a:t>
            </a:r>
            <a:br>
              <a:rPr lang="en-US" sz="3600" b="1" dirty="0" smtClean="0"/>
            </a:br>
            <a:endParaRPr lang="en-US" sz="3600" b="1" dirty="0" smtClean="0"/>
          </a:p>
        </p:txBody>
      </p:sp>
      <p:pic>
        <p:nvPicPr>
          <p:cNvPr id="9"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86600" y="253324"/>
            <a:ext cx="1798616" cy="2405232"/>
          </a:xfrm>
          <a:prstGeom prst="rect">
            <a:avLst/>
          </a:prstGeom>
          <a:noFill/>
          <a:ln>
            <a:noFill/>
          </a:ln>
          <a:effectLst>
            <a:innerShdw blurRad="114300">
              <a:prstClr val="black"/>
            </a:inn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04800" y="4241293"/>
            <a:ext cx="1676400" cy="24643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398265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Human">
  <a:themeElements>
    <a:clrScheme name="Human">
      <a:dk1>
        <a:sysClr val="windowText" lastClr="000000"/>
      </a:dk1>
      <a:lt1>
        <a:sysClr val="window" lastClr="FFFFFF"/>
      </a:lt1>
      <a:dk2>
        <a:srgbClr val="795339"/>
      </a:dk2>
      <a:lt2>
        <a:srgbClr val="F7EEDD"/>
      </a:lt2>
      <a:accent1>
        <a:srgbClr val="AD2E27"/>
      </a:accent1>
      <a:accent2>
        <a:srgbClr val="3F3D66"/>
      </a:accent2>
      <a:accent3>
        <a:srgbClr val="17517A"/>
      </a:accent3>
      <a:accent4>
        <a:srgbClr val="877E48"/>
      </a:accent4>
      <a:accent5>
        <a:srgbClr val="AF8B1E"/>
      </a:accent5>
      <a:accent6>
        <a:srgbClr val="A35E21"/>
      </a:accent6>
      <a:hlink>
        <a:srgbClr val="9B7300"/>
      </a:hlink>
      <a:folHlink>
        <a:srgbClr val="D6A73B"/>
      </a:folHlink>
    </a:clrScheme>
    <a:fontScheme name="Human">
      <a:majorFont>
        <a:latin typeface="Candara"/>
        <a:ea typeface=""/>
        <a:cs typeface=""/>
        <a:font script="Jpan" typeface="ＭＳ Ｐゴシック"/>
        <a:font script="Hang" typeface="HY견명조"/>
        <a:font script="Hans" typeface="华文新魏"/>
        <a:font script="Hant" typeface="新細明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andara"/>
        <a:ea typeface=""/>
        <a:cs typeface=""/>
        <a:font script="Jpan" typeface="ＭＳ Ｐゴシック"/>
        <a:font script="Hang" typeface="HY견명조"/>
        <a:font script="Hans" typeface="华文楷体"/>
        <a:font script="Hant" typeface="新細明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Human">
      <a:fillStyleLst>
        <a:solidFill>
          <a:schemeClr val="phClr"/>
        </a:solidFill>
        <a:gradFill>
          <a:gsLst>
            <a:gs pos="0">
              <a:schemeClr val="phClr">
                <a:tint val="30000"/>
                <a:satMod val="175000"/>
              </a:schemeClr>
            </a:gs>
            <a:gs pos="50000">
              <a:schemeClr val="phClr">
                <a:tint val="55000"/>
                <a:satMod val="200000"/>
              </a:schemeClr>
            </a:gs>
            <a:gs pos="70000">
              <a:schemeClr val="phClr">
                <a:tint val="70000"/>
                <a:satMod val="175000"/>
              </a:schemeClr>
            </a:gs>
            <a:gs pos="100000">
              <a:schemeClr val="phClr">
                <a:tint val="85000"/>
                <a:satMod val="175000"/>
              </a:schemeClr>
            </a:gs>
          </a:gsLst>
          <a:lin ang="8000000" scaled="1"/>
        </a:gradFill>
        <a:gradFill>
          <a:gsLst>
            <a:gs pos="0">
              <a:schemeClr val="phClr">
                <a:shade val="100000"/>
                <a:satMod val="140000"/>
              </a:schemeClr>
            </a:gs>
            <a:gs pos="40000">
              <a:schemeClr val="phClr">
                <a:shade val="65000"/>
                <a:satMod val="140000"/>
              </a:schemeClr>
            </a:gs>
            <a:gs pos="70000">
              <a:schemeClr val="phClr">
                <a:shade val="40000"/>
                <a:satMod val="115000"/>
              </a:schemeClr>
            </a:gs>
            <a:gs pos="100000">
              <a:schemeClr val="phClr">
                <a:shade val="20000"/>
                <a:satMod val="115000"/>
              </a:schemeClr>
            </a:gs>
          </a:gsLst>
          <a:lin ang="8000000" scaled="1"/>
        </a:gradFill>
      </a:fillStyleLst>
      <a:lnStyleLst>
        <a:ln w="5000" cap="rnd" cmpd="sng" algn="ctr">
          <a:solidFill>
            <a:schemeClr val="phClr"/>
          </a:solidFill>
          <a:prstDash val="solid"/>
        </a:ln>
        <a:ln w="12700" cap="rnd" cmpd="sng" algn="ctr">
          <a:solidFill>
            <a:schemeClr val="phClr"/>
          </a:solidFill>
          <a:prstDash val="solid"/>
        </a:ln>
        <a:ln w="28100" cap="rnd" cmpd="sng" algn="ctr">
          <a:solidFill>
            <a:schemeClr val="phClr"/>
          </a:solidFill>
          <a:prstDash val="solid"/>
        </a:ln>
      </a:lnStyleLst>
      <a:effectStyleLst>
        <a:effectStyle>
          <a:effectLst>
            <a:outerShdw blurRad="39000" dist="25400" dir="9000000" rotWithShape="0">
              <a:srgbClr val="1A0000">
                <a:alpha val="35000"/>
              </a:srgbClr>
            </a:outerShdw>
          </a:effectLst>
        </a:effectStyle>
        <a:effectStyle>
          <a:effectLst>
            <a:outerShdw blurRad="39000" dist="25400" dir="9000000" rotWithShape="0">
              <a:srgbClr val="1A0000">
                <a:alpha val="40000"/>
              </a:srgbClr>
            </a:outerShdw>
          </a:effectLst>
        </a:effectStyle>
        <a:effectStyle>
          <a:effectLst>
            <a:outerShdw blurRad="39000" dist="25400" dir="9000000" rotWithShape="0">
              <a:srgbClr val="000000">
                <a:alpha val="40000"/>
              </a:srgbClr>
            </a:outerShdw>
          </a:effectLst>
          <a:scene3d>
            <a:camera prst="orthographicFront">
              <a:rot lat="0" lon="0" rev="0"/>
            </a:camera>
            <a:lightRig rig="brightRoom" dir="tr">
              <a:rot lat="0" lon="0" rev="3540000"/>
            </a:lightRig>
          </a:scene3d>
          <a:sp3d prstMaterial="matte">
            <a:bevelT w="190500" h="44450" prst="cross"/>
          </a:sp3d>
        </a:effectStyle>
      </a:effectStyleLst>
      <a:bgFillStyleLst>
        <a:solidFill>
          <a:schemeClr val="phClr"/>
        </a:solidFill>
        <a:gradFill rotWithShape="1">
          <a:gsLst>
            <a:gs pos="0">
              <a:schemeClr val="phClr">
                <a:tint val="85000"/>
                <a:satMod val="275000"/>
              </a:schemeClr>
            </a:gs>
            <a:gs pos="3000">
              <a:schemeClr val="phClr">
                <a:tint val="87000"/>
                <a:satMod val="275000"/>
              </a:schemeClr>
            </a:gs>
            <a:gs pos="10000">
              <a:schemeClr val="phClr">
                <a:tint val="90000"/>
                <a:satMod val="275000"/>
              </a:schemeClr>
            </a:gs>
            <a:gs pos="70000">
              <a:schemeClr val="phClr">
                <a:shade val="38000"/>
                <a:satMod val="275000"/>
              </a:schemeClr>
            </a:gs>
            <a:gs pos="90000">
              <a:schemeClr val="phClr">
                <a:shade val="25000"/>
                <a:satMod val="300000"/>
              </a:schemeClr>
            </a:gs>
            <a:gs pos="100000">
              <a:schemeClr val="phClr">
                <a:shade val="22000"/>
                <a:satMod val="300000"/>
              </a:schemeClr>
            </a:gs>
          </a:gsLst>
          <a:path path="circle">
            <a:fillToRect l="60000" t="-3300" b="200000"/>
          </a:path>
        </a:gradFill>
        <a:gradFill rotWithShape="1">
          <a:gsLst>
            <a:gs pos="0">
              <a:schemeClr val="phClr">
                <a:tint val="57000"/>
                <a:satMod val="400000"/>
              </a:schemeClr>
            </a:gs>
            <a:gs pos="100000">
              <a:schemeClr val="phClr">
                <a:tint val="87000"/>
                <a:shade val="40000"/>
                <a:satMod val="5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Human</Template>
  <TotalTime>619</TotalTime>
  <Words>1013</Words>
  <Application>Microsoft Office PowerPoint</Application>
  <PresentationFormat>On-screen Show (4:3)</PresentationFormat>
  <Paragraphs>187</Paragraphs>
  <Slides>17</Slides>
  <Notes>17</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Human</vt:lpstr>
      <vt:lpstr>God &amp; Caesar: The ancient modern clash</vt:lpstr>
      <vt:lpstr>Welcome!</vt:lpstr>
      <vt:lpstr>Question / Comments</vt:lpstr>
      <vt:lpstr>A Special Resource</vt:lpstr>
      <vt:lpstr>An Old Testament View</vt:lpstr>
      <vt:lpstr>An Old Testament View</vt:lpstr>
      <vt:lpstr>An Old Testament View</vt:lpstr>
      <vt:lpstr>An Old Testament View</vt:lpstr>
      <vt:lpstr>An Old Testament View</vt:lpstr>
      <vt:lpstr>An Old Testament View</vt:lpstr>
      <vt:lpstr>An Old Testament View</vt:lpstr>
      <vt:lpstr>Historical Empires</vt:lpstr>
      <vt:lpstr>Historical Empires</vt:lpstr>
      <vt:lpstr>Historical Empires</vt:lpstr>
      <vt:lpstr>Historical Empires</vt:lpstr>
      <vt:lpstr>The Roman Empire</vt:lpstr>
      <vt:lpstr>God &amp; Caesar</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God &amp; Caesar: The ancient modern clash</dc:title>
  <dc:creator>James C. Wallace</dc:creator>
  <cp:lastModifiedBy>James C. Wallace</cp:lastModifiedBy>
  <cp:revision>34</cp:revision>
  <cp:lastPrinted>2011-02-13T12:32:53Z</cp:lastPrinted>
  <dcterms:created xsi:type="dcterms:W3CDTF">2010-09-19T00:31:34Z</dcterms:created>
  <dcterms:modified xsi:type="dcterms:W3CDTF">2012-01-09T18:41:26Z</dcterms:modified>
</cp:coreProperties>
</file>