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74" r:id="rId7"/>
    <p:sldId id="261" r:id="rId8"/>
    <p:sldId id="263" r:id="rId9"/>
    <p:sldId id="264" r:id="rId10"/>
    <p:sldId id="266" r:id="rId11"/>
    <p:sldId id="265" r:id="rId12"/>
    <p:sldId id="273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6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904" autoAdjust="0"/>
  </p:normalViewPr>
  <p:slideViewPr>
    <p:cSldViewPr>
      <p:cViewPr varScale="1">
        <p:scale>
          <a:sx n="58" d="100"/>
          <a:sy n="58" d="100"/>
        </p:scale>
        <p:origin x="-163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B56001-6486-46F9-9E71-F50994D98636}" type="datetimeFigureOut">
              <a:rPr lang="en-US" smtClean="0"/>
              <a:t>1/9/2012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9F552E-9DF0-462F-B2B3-B7509D90E7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540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998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Tim </a:t>
            </a:r>
            <a:r>
              <a:rPr lang="en-US" dirty="0" err="1" smtClean="0"/>
              <a:t>Castner</a:t>
            </a:r>
            <a:r>
              <a:rPr lang="en-US" dirty="0" smtClean="0"/>
              <a:t> will handle this part</a:t>
            </a:r>
            <a:endParaRPr lang="en-US" baseline="0" dirty="0" smtClean="0"/>
          </a:p>
          <a:p>
            <a:pPr marL="171450" indent="-171450">
              <a:buFont typeface="Arial" pitchFamily="34" charset="0"/>
              <a:buChar char="•"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980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Tim </a:t>
            </a:r>
            <a:r>
              <a:rPr lang="en-US" dirty="0" err="1" smtClean="0"/>
              <a:t>Castner</a:t>
            </a:r>
            <a:r>
              <a:rPr lang="en-US" dirty="0" smtClean="0"/>
              <a:t> will handle</a:t>
            </a:r>
            <a:r>
              <a:rPr lang="en-US" baseline="0" dirty="0" smtClean="0"/>
              <a:t> this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Tim will then lead in prayer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Also highlight – bio sketches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Explain joint teaching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063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Because of</a:t>
            </a:r>
            <a:r>
              <a:rPr lang="en-US" baseline="0" dirty="0" smtClean="0"/>
              <a:t> the nature of this course . . . And the controversy involved in the subject matter . . . I want to take a minute and go over the core teaching principles I am using for this course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0461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dirty="0" smtClean="0"/>
              <a:t>I</a:t>
            </a:r>
            <a:r>
              <a:rPr lang="en-US" baseline="0" dirty="0" smtClean="0"/>
              <a:t> created a special email account for this class for you to contact me – questions, comments, clarifications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0639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smtClean="0"/>
              <a:t>First-of-its kind, six-hour documentary series explores 400-year history of religion in the public life of the United States</a:t>
            </a:r>
            <a:endParaRPr lang="en-US" dirty="0" smtClean="0"/>
          </a:p>
          <a:p>
            <a:r>
              <a:rPr lang="en-US" dirty="0" smtClean="0"/>
              <a:t>Produced in Boston by WGBH;</a:t>
            </a:r>
            <a:r>
              <a:rPr lang="en-US" baseline="0" dirty="0" smtClean="0"/>
              <a:t> ran for the first time last fall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Available</a:t>
            </a:r>
            <a:r>
              <a:rPr lang="en-US" baseline="0" dirty="0" smtClean="0"/>
              <a:t> online – all 6 sessions – additional material available also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For the first time on television, </a:t>
            </a:r>
            <a:r>
              <a:rPr lang="en-US" i="1" dirty="0" smtClean="0"/>
              <a:t>God in America</a:t>
            </a:r>
            <a:r>
              <a:rPr lang="en-US" dirty="0" smtClean="0"/>
              <a:t> explores the tumultuous 400-year history of the intersection of religion and public life in America, from the first European settlements to the 2008 presidential election. A co-production of </a:t>
            </a:r>
            <a:r>
              <a:rPr lang="en-US" i="1" dirty="0" smtClean="0"/>
              <a:t>AMERICAN EXPERIENCE</a:t>
            </a:r>
            <a:r>
              <a:rPr lang="en-US" dirty="0" smtClean="0"/>
              <a:t> and FRONTLINE, this six-hour series examines how religious dissidents helped shape the American concept of religious liberty and the controversial evolution of that ideal in the nation’s courts and political arena; how religious freedom and waves of new immigrants and religious revivals fueled competition in the religious marketplace; how movements for social reform--from abolition to civil rights--galvanized men and women to put their faith into political action; and how religious faith influenced conflicts from the American Revolution to the Cold War.</a:t>
            </a:r>
          </a:p>
          <a:p>
            <a:pPr marL="0" indent="0">
              <a:buFont typeface="Arial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0639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God &amp; Caesar = religion &amp; politics</a:t>
            </a:r>
          </a:p>
          <a:p>
            <a:endParaRPr lang="en-US" dirty="0" smtClean="0"/>
          </a:p>
          <a:p>
            <a:r>
              <a:rPr lang="en-US" dirty="0" smtClean="0"/>
              <a:t>So what do</a:t>
            </a:r>
            <a:r>
              <a:rPr lang="en-US" baseline="0" dirty="0" smtClean="0"/>
              <a:t> we mean by religion?</a:t>
            </a:r>
          </a:p>
          <a:p>
            <a:endParaRPr lang="en-US" baseline="0" dirty="0" smtClean="0"/>
          </a:p>
          <a:p>
            <a:r>
              <a:rPr lang="en-US" baseline="0" dirty="0" smtClean="0"/>
              <a:t>Example of difficulty of informal religion – Folk religionists in China are largest group / family &amp; village based / local gods / syncretism / no unified system of belief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5832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What is meant by politics?</a:t>
            </a:r>
          </a:p>
          <a:p>
            <a:endParaRPr lang="en-US" dirty="0" smtClean="0"/>
          </a:p>
          <a:p>
            <a:r>
              <a:rPr lang="en-US" dirty="0" smtClean="0"/>
              <a:t>Definitions from Webster’s Dictionary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8114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Creation &amp; Fall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(Gen. 1 – 4) – Direct, personal rule by God</a:t>
            </a:r>
          </a:p>
          <a:p>
            <a:pPr lvl="0"/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Fall to the Tower of Babel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(Gen. 5 – 11) – Personal and family nomadic government and religion / other forms of government exist (Gen. 10)</a:t>
            </a:r>
          </a:p>
          <a:p>
            <a:pPr lvl="0"/>
            <a:endParaRPr lang="en-US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Patriarchs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(Gen 12 – 50) – Family and clan nomadic government and religion</a:t>
            </a:r>
          </a:p>
          <a:p>
            <a:pPr lvl="0"/>
            <a:endParaRPr lang="en-US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Moses &amp; Israel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(Exodus, Leviticus, Numbers, Deuteronomy) – Tribal theocracy with religio-politico-judicial leader, Moses</a:t>
            </a:r>
          </a:p>
          <a:p>
            <a:pPr lvl="0"/>
            <a:endParaRPr lang="en-US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Joshua &amp; 12 Tribes of Israel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(Joshua) – Tribal theocracy / Centralized military, centralized religion</a:t>
            </a:r>
          </a:p>
          <a:p>
            <a:pPr lvl="0"/>
            <a:endParaRPr lang="en-US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Judges &amp; 12 Tribes of Israel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(Judges) – Tribal theocracy / Centralized military, judiciary and religion</a:t>
            </a:r>
          </a:p>
          <a:p>
            <a:pPr lvl="0"/>
            <a:endParaRPr lang="en-US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Monarchy &amp; Southern Kingdom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(1 Samuel) – Monarchy like other nations / 1 Sam. 8:4-5, 19-20 / Centralized government, centralized religion</a:t>
            </a:r>
          </a:p>
          <a:p>
            <a:pPr lvl="0"/>
            <a:endParaRPr lang="en-US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Monarchy &amp; United Kingdom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(2 Samuel) – Monarchy over all 12 tribes / 2 Sam. 5:3 / Centralized government, centralized religion</a:t>
            </a:r>
          </a:p>
          <a:p>
            <a:pPr lvl="0"/>
            <a:endParaRPr lang="en-US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Monarchy &amp; Prophets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(Remainder of OT) – Civil government (monarchy) and religion (prophets) became more separate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Why is it important to look at the OT &amp; NT view separately?</a:t>
            </a:r>
          </a:p>
          <a:p>
            <a:pPr lvl="0"/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Different theology – Jewish, Christian</a:t>
            </a:r>
          </a:p>
          <a:p>
            <a:pPr lvl="0"/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Person of Jesus</a:t>
            </a:r>
          </a:p>
          <a:p>
            <a:pPr lvl="0"/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you hold one approach to religion and politics – particularly in America – you use the OT and if you hold another you use the NT</a:t>
            </a:r>
          </a:p>
          <a:p>
            <a:pPr lvl="0"/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 goal is to use the </a:t>
            </a: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whole Bible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is particularly true for those who view . . . 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America as the New Israel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When interpreting the scripture, it is important to differentiate between the meaning of</a:t>
            </a:r>
            <a:r>
              <a:rPr lang="en-US" baseline="0" dirty="0" smtClean="0"/>
              <a:t> words – particularly as found in the original languages of Hebrew, Aramaic, and Greek</a:t>
            </a:r>
          </a:p>
          <a:p>
            <a:endParaRPr lang="en-US" baseline="0" dirty="0" smtClean="0"/>
          </a:p>
          <a:p>
            <a:r>
              <a:rPr lang="en-US" baseline="0" dirty="0" smtClean="0"/>
              <a:t>This verse illustrates the difference in  . . . Nation – Country – People – Household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583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3F150D65-C64D-44FB-9152-4CC2DE0C9198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E64A4-35FB-42B6-9183-2C0CE0E36649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83B9-6ECA-47FA-93CF-B124A0FAC208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F66B-9476-4BB3-85E9-E01854F07F90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3FBD-8F7D-4F85-8085-67BFDB05CB71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789A-1220-4441-8676-44A034051BFD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A266-E364-4B5E-98DD-432668182E1E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F2040-9975-4642-A906-1DF87F8BE202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en-US" sz="2000" smtClean="0"/>
              <a:t>Click icon to add picture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2B4A-BA08-4841-AB08-A0D822ABC34D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5EB0-D091-417E-ACD5-D65E1C7D8524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A09F9-C7D6-4C52-A7E8-5101239A0BA2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75D48070-6A81-47D0-9810-1540B9FEFF61}" type="datetime1">
              <a:rPr lang="en-US" smtClean="0"/>
              <a:pPr/>
              <a:t>1/9/2012</a:t>
            </a:fld>
            <a:endParaRPr lang="en-US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en-US" dirty="0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bs.org/godinamerica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4267200"/>
            <a:ext cx="8686412" cy="1676399"/>
          </a:xfrm>
          <a:gradFill flip="none" rotWithShape="1">
            <a:gsLst>
              <a:gs pos="0">
                <a:schemeClr val="accent5">
                  <a:alpha val="75000"/>
                </a:schemeClr>
              </a:gs>
              <a:gs pos="50000">
                <a:schemeClr val="bg2">
                  <a:lumMod val="7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 w="15875">
            <a:solidFill>
              <a:schemeClr val="accent6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soft" dir="t">
              <a:rot lat="0" lon="0" rev="2100000"/>
            </a:lightRig>
          </a:scene3d>
          <a:sp3d/>
        </p:spPr>
        <p:txBody>
          <a:bodyPr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God &amp; Caesar:</a:t>
            </a:r>
            <a:b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The ancient modern clash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52400"/>
            <a:ext cx="2468048" cy="3628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2713016" cy="362803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341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anchor="ctr" anchorCtr="0">
            <a:normAutofit/>
          </a:bodyPr>
          <a:lstStyle/>
          <a:p>
            <a:r>
              <a:rPr lang="en-US" sz="6000" dirty="0" smtClean="0"/>
              <a:t>Welcome!</a:t>
            </a:r>
            <a:endParaRPr lang="en-US" sz="600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724400" y="838200"/>
            <a:ext cx="4040188" cy="639762"/>
          </a:xfrm>
        </p:spPr>
        <p:txBody>
          <a:bodyPr anchor="t" anchorCtr="0"/>
          <a:lstStyle/>
          <a:p>
            <a:pPr algn="ctr"/>
            <a:r>
              <a:rPr lang="en-US" sz="2400" dirty="0" smtClean="0"/>
              <a:t>Registration Card</a:t>
            </a: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2053" name="Picture 5" descr="D:\My Scans\2010-09 (Sep)\Registration Card0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823" y="1428536"/>
            <a:ext cx="4336577" cy="2838664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63500" sx="102000" sy="102000" algn="ctr" rotWithShape="0">
              <a:schemeClr val="bg1">
                <a:lumMod val="50000"/>
                <a:alpha val="4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6-Point Star 14"/>
          <p:cNvSpPr/>
          <p:nvPr/>
        </p:nvSpPr>
        <p:spPr>
          <a:xfrm rot="21220842">
            <a:off x="5003264" y="4058096"/>
            <a:ext cx="3931831" cy="2514958"/>
          </a:xfrm>
          <a:prstGeom prst="star16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Please fill out a REGISTRATION CARD </a:t>
            </a:r>
            <a:br>
              <a:rPr lang="en-US" sz="2000" b="1" dirty="0" smtClean="0">
                <a:solidFill>
                  <a:schemeClr val="bg1"/>
                </a:solidFill>
              </a:rPr>
            </a:br>
            <a:r>
              <a:rPr lang="en-US" sz="2000" b="1" dirty="0" smtClean="0">
                <a:solidFill>
                  <a:schemeClr val="bg1"/>
                </a:solidFill>
              </a:rPr>
              <a:t>for the class.</a:t>
            </a:r>
            <a:endParaRPr lang="en-US" sz="2000" b="1" dirty="0">
              <a:solidFill>
                <a:schemeClr val="bg1"/>
              </a:solidFill>
            </a:endParaRPr>
          </a:p>
        </p:txBody>
      </p:sp>
      <p:pic>
        <p:nvPicPr>
          <p:cNvPr id="2056" name="Picture 8" descr="C:\Users\Jim\AppData\Local\Microsoft\Windows\Temporary Internet Files\Content.IE5\JN1SUK73\MC9003892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54695">
            <a:off x="392084" y="1681750"/>
            <a:ext cx="3413104" cy="2591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 Placeholder 2"/>
          <p:cNvSpPr>
            <a:spLocks noGrp="1"/>
          </p:cNvSpPr>
          <p:nvPr>
            <p:ph type="body" idx="1"/>
          </p:nvPr>
        </p:nvSpPr>
        <p:spPr>
          <a:xfrm>
            <a:off x="231899" y="4618038"/>
            <a:ext cx="4040188" cy="1706562"/>
          </a:xfrm>
          <a:solidFill>
            <a:srgbClr val="FBF6E9">
              <a:alpha val="49804"/>
            </a:srgbClr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635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txBody>
          <a:bodyPr anchor="ctr" anchorCtr="1"/>
          <a:lstStyle/>
          <a:p>
            <a:pPr algn="ctr"/>
            <a:r>
              <a:rPr lang="en-US" dirty="0" smtClean="0"/>
              <a:t>Take a Moment to fill out </a:t>
            </a:r>
            <a:br>
              <a:rPr lang="en-US" dirty="0" smtClean="0"/>
            </a:br>
            <a:r>
              <a:rPr lang="en-US" dirty="0" smtClean="0"/>
              <a:t>a name tag </a:t>
            </a:r>
            <a:br>
              <a:rPr lang="en-US" dirty="0" smtClean="0"/>
            </a:br>
            <a:r>
              <a:rPr lang="en-US" dirty="0" smtClean="0"/>
              <a:t>and to </a:t>
            </a:r>
            <a:br>
              <a:rPr lang="en-US" dirty="0" smtClean="0"/>
            </a:br>
            <a:r>
              <a:rPr lang="en-US" dirty="0" smtClean="0"/>
              <a:t>meet those around you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784399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5" grpId="0" animBg="1"/>
      <p:bldP spid="25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anchor="ctr" anchorCtr="0">
            <a:normAutofit/>
          </a:bodyPr>
          <a:lstStyle/>
          <a:p>
            <a:r>
              <a:rPr lang="en-US" sz="6000" dirty="0" smtClean="0"/>
              <a:t>Introduction</a:t>
            </a:r>
            <a:endParaRPr lang="en-US" sz="600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3"/>
          </p:nvPr>
        </p:nvSpPr>
        <p:spPr>
          <a:xfrm>
            <a:off x="152400" y="1417638"/>
            <a:ext cx="4041775" cy="639762"/>
          </a:xfrm>
        </p:spPr>
        <p:txBody>
          <a:bodyPr anchor="t" anchorCtr="0"/>
          <a:lstStyle/>
          <a:p>
            <a:pPr algn="ctr"/>
            <a:r>
              <a:rPr lang="en-US" sz="2400" dirty="0" smtClean="0"/>
              <a:t>Handouts</a:t>
            </a: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44001">
            <a:off x="3108730" y="1737732"/>
            <a:ext cx="2965269" cy="3833814"/>
          </a:xfrm>
          <a:prstGeom prst="rect">
            <a:avLst/>
          </a:prstGeom>
          <a:noFill/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13500000" algn="br" rotWithShape="0">
              <a:schemeClr val="bg1">
                <a:lumMod val="50000"/>
                <a:alpha val="4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61745">
            <a:off x="4740132" y="2793234"/>
            <a:ext cx="3142079" cy="4062413"/>
          </a:xfrm>
          <a:prstGeom prst="rect">
            <a:avLst/>
          </a:prstGeom>
          <a:noFill/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142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anchor="ctr" anchorCtr="0">
            <a:normAutofit/>
          </a:bodyPr>
          <a:lstStyle/>
          <a:p>
            <a:pPr algn="l"/>
            <a:r>
              <a:rPr lang="en-US" sz="6000" dirty="0" smtClean="0"/>
              <a:t>Core Teaching Principles</a:t>
            </a:r>
            <a:endParaRPr lang="en-US" sz="60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  <a:solidFill>
            <a:srgbClr val="FBF6E9">
              <a:alpha val="84706"/>
            </a:srgbClr>
          </a:solidFill>
          <a:ln w="19050">
            <a:solidFill>
              <a:schemeClr val="tx1"/>
            </a:solidFill>
          </a:ln>
          <a:effectLst>
            <a:outerShdw blurRad="63500" sx="102000" sy="102000" algn="ctr" rotWithShape="0">
              <a:schemeClr val="tx1">
                <a:alpha val="40000"/>
              </a:schemeClr>
            </a:outerShdw>
          </a:effectLst>
        </p:spPr>
        <p:txBody>
          <a:bodyPr>
            <a:normAutofit fontScale="77500" lnSpcReduction="20000"/>
          </a:bodyPr>
          <a:lstStyle/>
          <a:p>
            <a:pPr marL="463550" lvl="0" indent="-463550">
              <a:lnSpc>
                <a:spcPct val="120000"/>
              </a:lnSpc>
              <a:spcAft>
                <a:spcPts val="900"/>
              </a:spcAft>
            </a:pPr>
            <a:r>
              <a:rPr lang="en-US" dirty="0" smtClean="0"/>
              <a:t>Rooted </a:t>
            </a:r>
            <a:r>
              <a:rPr lang="en-US" dirty="0"/>
              <a:t>and grounded in </a:t>
            </a:r>
            <a:r>
              <a:rPr lang="en-US" b="1" dirty="0"/>
              <a:t>historical, orthodox biblical theology </a:t>
            </a:r>
            <a:r>
              <a:rPr lang="en-US" dirty="0"/>
              <a:t>– each session will be based on and incorporate the biblical text and its principles</a:t>
            </a:r>
          </a:p>
          <a:p>
            <a:pPr marL="463550" lvl="0" indent="-463550">
              <a:lnSpc>
                <a:spcPct val="120000"/>
              </a:lnSpc>
              <a:spcAft>
                <a:spcPts val="900"/>
              </a:spcAft>
            </a:pPr>
            <a:r>
              <a:rPr lang="en-US" dirty="0"/>
              <a:t>Taught in keeping with and not contrary to the </a:t>
            </a:r>
            <a:r>
              <a:rPr lang="en-US" b="1" dirty="0"/>
              <a:t>Statement of Faith of Grace Chapel</a:t>
            </a:r>
          </a:p>
          <a:p>
            <a:pPr marL="463550" lvl="0" indent="-463550">
              <a:lnSpc>
                <a:spcPct val="120000"/>
              </a:lnSpc>
              <a:spcAft>
                <a:spcPts val="900"/>
              </a:spcAft>
            </a:pPr>
            <a:r>
              <a:rPr lang="en-US" dirty="0"/>
              <a:t>Sourced from the </a:t>
            </a:r>
            <a:r>
              <a:rPr lang="en-US" b="1" dirty="0"/>
              <a:t>most authoritative religious and non-religious resources</a:t>
            </a:r>
            <a:r>
              <a:rPr lang="en-US" dirty="0"/>
              <a:t> including a variety of books and media – a bibliography for each session will be provided</a:t>
            </a:r>
          </a:p>
          <a:p>
            <a:pPr marL="463550" lvl="0" indent="-463550">
              <a:lnSpc>
                <a:spcPct val="120000"/>
              </a:lnSpc>
              <a:spcAft>
                <a:spcPts val="900"/>
              </a:spcAft>
            </a:pPr>
            <a:r>
              <a:rPr lang="en-US" dirty="0"/>
              <a:t>Designed to inform and educate, but more importantly to </a:t>
            </a:r>
            <a:r>
              <a:rPr lang="en-US" b="1" dirty="0"/>
              <a:t>provide principles and practical steps of action </a:t>
            </a:r>
            <a:r>
              <a:rPr lang="en-US" dirty="0"/>
              <a:t>for daily life</a:t>
            </a:r>
          </a:p>
          <a:p>
            <a:pPr marL="463550" lvl="0" indent="-463550">
              <a:lnSpc>
                <a:spcPct val="120000"/>
              </a:lnSpc>
              <a:spcAft>
                <a:spcPts val="900"/>
              </a:spcAft>
            </a:pPr>
            <a:r>
              <a:rPr lang="en-US" dirty="0"/>
              <a:t>Presented in a way that allows space for a </a:t>
            </a:r>
            <a:r>
              <a:rPr lang="en-US" b="1" dirty="0"/>
              <a:t>variety of viewpoints</a:t>
            </a:r>
            <a:r>
              <a:rPr lang="en-US" dirty="0"/>
              <a:t>, questions, and even disagreements to be expressed (courteously and Christianly) by the participants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9627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anchor="ctr" anchorCtr="0">
            <a:normAutofit/>
          </a:bodyPr>
          <a:lstStyle/>
          <a:p>
            <a:r>
              <a:rPr lang="en-US" sz="6000" dirty="0" smtClean="0"/>
              <a:t>Question / Comments</a:t>
            </a:r>
            <a:endParaRPr lang="en-US" sz="600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3"/>
          </p:nvPr>
        </p:nvSpPr>
        <p:spPr>
          <a:xfrm>
            <a:off x="3088368" y="2971800"/>
            <a:ext cx="5522232" cy="639762"/>
          </a:xfrm>
        </p:spPr>
        <p:txBody>
          <a:bodyPr anchor="t" anchorCtr="0"/>
          <a:lstStyle/>
          <a:p>
            <a:pPr algn="ctr"/>
            <a:r>
              <a:rPr lang="en-US" sz="3600" cap="none" dirty="0" smtClean="0"/>
              <a:t>GodandCaesar@gmail.com </a:t>
            </a:r>
            <a:endParaRPr lang="en-US" sz="3600" cap="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4098" name="Picture 2" descr="C:\Users\Jim\AppData\Local\Microsoft\Windows\Temporary Internet Files\Content.IE5\XM4805OF\MC90044145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86000"/>
            <a:ext cx="25908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410175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447800"/>
            <a:ext cx="4953000" cy="3731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anchor="ctr" anchorCtr="0">
            <a:normAutofit/>
          </a:bodyPr>
          <a:lstStyle/>
          <a:p>
            <a:pPr algn="l"/>
            <a:r>
              <a:rPr lang="en-US" sz="6000" dirty="0" smtClean="0"/>
              <a:t>A Special Resource</a:t>
            </a:r>
            <a:endParaRPr lang="en-US" sz="6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124200" y="4267200"/>
            <a:ext cx="5791200" cy="2092881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200" b="1" i="1" dirty="0"/>
              <a:t>AMERICAN </a:t>
            </a:r>
            <a:r>
              <a:rPr lang="en-US" sz="2200" b="1" i="1" dirty="0" smtClean="0"/>
              <a:t>EXPERIENCE &amp;</a:t>
            </a:r>
            <a:r>
              <a:rPr lang="en-US" sz="2200" b="1" dirty="0" smtClean="0"/>
              <a:t> </a:t>
            </a:r>
            <a:r>
              <a:rPr lang="en-US" sz="2200" b="1" dirty="0"/>
              <a:t>FRONTLINE </a:t>
            </a:r>
            <a:endParaRPr lang="en-US" sz="2200" b="1" dirty="0" smtClean="0"/>
          </a:p>
          <a:p>
            <a:pPr algn="ctr"/>
            <a:r>
              <a:rPr lang="en-US" sz="2400" b="1" dirty="0" smtClean="0"/>
              <a:t>present </a:t>
            </a:r>
          </a:p>
          <a:p>
            <a:pPr algn="ctr"/>
            <a:r>
              <a:rPr lang="en-US" sz="3600" b="1" i="1" dirty="0" smtClean="0"/>
              <a:t>God </a:t>
            </a:r>
            <a:r>
              <a:rPr lang="en-US" sz="3600" b="1" i="1" dirty="0"/>
              <a:t>in America</a:t>
            </a:r>
            <a:r>
              <a:rPr lang="en-US" sz="3600" b="1" dirty="0"/>
              <a:t> </a:t>
            </a:r>
            <a:endParaRPr lang="en-US" sz="3600" b="1" dirty="0" smtClean="0"/>
          </a:p>
          <a:p>
            <a:pPr algn="ctr"/>
            <a:r>
              <a:rPr lang="en-US" sz="2400" b="1" dirty="0" smtClean="0"/>
              <a:t>on PBS</a:t>
            </a:r>
          </a:p>
          <a:p>
            <a:pPr algn="ctr"/>
            <a:r>
              <a:rPr lang="en-US" sz="2400" u="sng" dirty="0">
                <a:hlinkClick r:id="rId4"/>
              </a:rPr>
              <a:t>http://www.pbs.org/godinamerica/</a:t>
            </a:r>
            <a:r>
              <a:rPr lang="en-US" sz="2400" dirty="0"/>
              <a:t>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69673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 anchor="ctr" anchorCtr="0">
            <a:normAutofit/>
          </a:bodyPr>
          <a:lstStyle/>
          <a:p>
            <a:pPr algn="l"/>
            <a:r>
              <a:rPr lang="en-US" sz="6000" dirty="0" smtClean="0"/>
              <a:t>God &amp; Caesar</a:t>
            </a:r>
            <a:endParaRPr lang="en-US" sz="6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381000" y="1447800"/>
            <a:ext cx="8305800" cy="5029200"/>
          </a:xfrm>
        </p:spPr>
        <p:txBody>
          <a:bodyPr>
            <a:normAutofit/>
          </a:bodyPr>
          <a:lstStyle/>
          <a:p>
            <a:pPr indent="0">
              <a:spcAft>
                <a:spcPts val="1200"/>
              </a:spcAft>
              <a:buNone/>
            </a:pPr>
            <a:endParaRPr lang="en-US" b="1" dirty="0" smtClean="0"/>
          </a:p>
          <a:p>
            <a:pPr indent="0">
              <a:spcAft>
                <a:spcPts val="1200"/>
              </a:spcAft>
              <a:buNone/>
            </a:pPr>
            <a:r>
              <a:rPr lang="en-US" b="1" dirty="0" smtClean="0"/>
              <a:t>RELIGION:</a:t>
            </a:r>
          </a:p>
          <a:p>
            <a:pPr marL="457200" indent="-457200">
              <a:spcAft>
                <a:spcPts val="1200"/>
              </a:spcAft>
            </a:pPr>
            <a:r>
              <a:rPr lang="en-US" dirty="0"/>
              <a:t>A religion involves a doctrine (system of beliefs),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an </a:t>
            </a:r>
            <a:r>
              <a:rPr lang="en-US" dirty="0"/>
              <a:t>ethic (system of norms and regulations),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 </a:t>
            </a:r>
            <a:r>
              <a:rPr lang="en-US" dirty="0"/>
              <a:t>ritual (system of worship and observances),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and an institutional structure.</a:t>
            </a:r>
            <a:endParaRPr lang="en-US" dirty="0"/>
          </a:p>
          <a:p>
            <a:pPr marL="457200" indent="-457200">
              <a:spcAft>
                <a:spcPts val="1200"/>
              </a:spcAft>
            </a:pPr>
            <a:r>
              <a:rPr lang="en-US" dirty="0"/>
              <a:t>By religion, I mean </a:t>
            </a:r>
            <a:r>
              <a:rPr lang="en-US" dirty="0" smtClean="0"/>
              <a:t>formal (</a:t>
            </a:r>
            <a:r>
              <a:rPr lang="en-US" dirty="0"/>
              <a:t>vs. informal),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official </a:t>
            </a:r>
            <a:r>
              <a:rPr lang="en-US" dirty="0"/>
              <a:t>(vs. non-official), </a:t>
            </a:r>
            <a:r>
              <a:rPr lang="en-US" dirty="0" smtClean="0"/>
              <a:t>corporate (</a:t>
            </a:r>
            <a:r>
              <a:rPr lang="en-US" dirty="0"/>
              <a:t>vs. </a:t>
            </a:r>
            <a:r>
              <a:rPr lang="en-US" dirty="0" smtClean="0"/>
              <a:t>personal).</a:t>
            </a:r>
            <a:endParaRPr lang="en-US" dirty="0"/>
          </a:p>
          <a:p>
            <a:pPr marL="457200" lvl="0" indent="-457200">
              <a:spcAft>
                <a:spcPts val="600"/>
              </a:spcAft>
            </a:pPr>
            <a:endParaRPr lang="en-US" sz="2600" dirty="0" smtClean="0"/>
          </a:p>
          <a:p>
            <a:pPr marL="457200" lvl="0" indent="-457200"/>
            <a:endParaRPr lang="en-US" dirty="0"/>
          </a:p>
          <a:p>
            <a:pPr marL="457200" indent="-457200"/>
            <a:endParaRPr lang="en-US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7086" y="253324"/>
            <a:ext cx="1178130" cy="1575476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62628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 anchor="ctr" anchorCtr="0">
            <a:normAutofit/>
          </a:bodyPr>
          <a:lstStyle/>
          <a:p>
            <a:pPr algn="l"/>
            <a:r>
              <a:rPr lang="en-US" sz="6000" dirty="0" smtClean="0"/>
              <a:t>God &amp; Caesar</a:t>
            </a:r>
            <a:endParaRPr lang="en-US" sz="6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381000" y="1447800"/>
            <a:ext cx="8305800" cy="5029200"/>
          </a:xfrm>
        </p:spPr>
        <p:txBody>
          <a:bodyPr>
            <a:normAutofit/>
          </a:bodyPr>
          <a:lstStyle/>
          <a:p>
            <a:pPr indent="0">
              <a:spcAft>
                <a:spcPts val="1200"/>
              </a:spcAft>
              <a:buNone/>
            </a:pPr>
            <a:endParaRPr lang="en-US" b="1" dirty="0" smtClean="0"/>
          </a:p>
          <a:p>
            <a:pPr indent="0">
              <a:spcAft>
                <a:spcPts val="1200"/>
              </a:spcAft>
              <a:buNone/>
            </a:pPr>
            <a:r>
              <a:rPr lang="en-US" b="1" dirty="0" smtClean="0"/>
              <a:t>POLITICS:</a:t>
            </a:r>
          </a:p>
          <a:p>
            <a:pPr marL="457200" lvl="0" indent="-457200">
              <a:spcAft>
                <a:spcPts val="600"/>
              </a:spcAft>
            </a:pPr>
            <a:r>
              <a:rPr lang="en-US" dirty="0"/>
              <a:t>the art or science of government  </a:t>
            </a:r>
          </a:p>
          <a:p>
            <a:pPr marL="457200" indent="-457200">
              <a:spcAft>
                <a:spcPts val="600"/>
              </a:spcAft>
            </a:pPr>
            <a:r>
              <a:rPr lang="en-US" dirty="0"/>
              <a:t>the art of adjusting and ordering relationships between individuals and groups in a political community</a:t>
            </a:r>
          </a:p>
          <a:p>
            <a:pPr marL="457200" indent="-457200">
              <a:spcAft>
                <a:spcPts val="600"/>
              </a:spcAft>
            </a:pPr>
            <a:r>
              <a:rPr lang="en-US" dirty="0"/>
              <a:t>the art or science of guiding or influencing governmental </a:t>
            </a:r>
            <a:r>
              <a:rPr lang="en-US" dirty="0" smtClean="0"/>
              <a:t>policy</a:t>
            </a:r>
            <a:endParaRPr lang="en-US" sz="2600" dirty="0" smtClean="0"/>
          </a:p>
          <a:p>
            <a:pPr marL="457200" lvl="0" indent="-457200"/>
            <a:endParaRPr lang="en-US" dirty="0"/>
          </a:p>
          <a:p>
            <a:pPr marL="457200" indent="-457200"/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293222"/>
            <a:ext cx="1096448" cy="1611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36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 anchor="ctr" anchorCtr="0">
            <a:normAutofit/>
          </a:bodyPr>
          <a:lstStyle/>
          <a:p>
            <a:pPr algn="l"/>
            <a:r>
              <a:rPr lang="en-US" sz="6000" dirty="0" smtClean="0"/>
              <a:t>God &amp; Caesar</a:t>
            </a:r>
            <a:endParaRPr lang="en-US" sz="6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381000" y="1447800"/>
            <a:ext cx="8305800" cy="5029200"/>
          </a:xfrm>
        </p:spPr>
        <p:txBody>
          <a:bodyPr>
            <a:normAutofit fontScale="92500" lnSpcReduction="10000"/>
          </a:bodyPr>
          <a:lstStyle/>
          <a:p>
            <a:pPr lvl="0" indent="0">
              <a:spcAft>
                <a:spcPts val="1200"/>
              </a:spcAft>
              <a:buNone/>
            </a:pPr>
            <a:r>
              <a:rPr lang="en-US" b="1" dirty="0" smtClean="0"/>
              <a:t>TIME PERIODS and FORMS OF GOV’T IN THE OT:</a:t>
            </a:r>
          </a:p>
          <a:p>
            <a:pPr lvl="0">
              <a:spcAft>
                <a:spcPts val="1200"/>
              </a:spcAft>
            </a:pPr>
            <a:r>
              <a:rPr lang="en-US" b="1" dirty="0" smtClean="0"/>
              <a:t>Creation </a:t>
            </a:r>
            <a:r>
              <a:rPr lang="en-US" b="1" dirty="0"/>
              <a:t>&amp; Fall </a:t>
            </a:r>
            <a:r>
              <a:rPr lang="en-US" dirty="0"/>
              <a:t>(Gen. 1 – 4) </a:t>
            </a:r>
            <a:endParaRPr lang="en-US" dirty="0" smtClean="0"/>
          </a:p>
          <a:p>
            <a:pPr lvl="0">
              <a:spcAft>
                <a:spcPts val="1200"/>
              </a:spcAft>
            </a:pPr>
            <a:r>
              <a:rPr lang="en-US" b="1" dirty="0" smtClean="0"/>
              <a:t>Fall </a:t>
            </a:r>
            <a:r>
              <a:rPr lang="en-US" b="1" dirty="0"/>
              <a:t>to the Tower of Babel</a:t>
            </a:r>
            <a:r>
              <a:rPr lang="en-US" dirty="0"/>
              <a:t> (Gen. 5 – 11) </a:t>
            </a:r>
          </a:p>
          <a:p>
            <a:pPr lvl="0">
              <a:spcAft>
                <a:spcPts val="1200"/>
              </a:spcAft>
            </a:pPr>
            <a:r>
              <a:rPr lang="en-US" b="1" dirty="0"/>
              <a:t>Patriarchs</a:t>
            </a:r>
            <a:r>
              <a:rPr lang="en-US" dirty="0"/>
              <a:t> (Gen 12 – 50) </a:t>
            </a:r>
            <a:endParaRPr lang="en-US" dirty="0" smtClean="0"/>
          </a:p>
          <a:p>
            <a:pPr lvl="0">
              <a:spcAft>
                <a:spcPts val="1200"/>
              </a:spcAft>
            </a:pPr>
            <a:r>
              <a:rPr lang="en-US" b="1" dirty="0" smtClean="0"/>
              <a:t>Moses </a:t>
            </a:r>
            <a:r>
              <a:rPr lang="en-US" b="1" dirty="0"/>
              <a:t>&amp; Israel</a:t>
            </a:r>
            <a:r>
              <a:rPr lang="en-US" dirty="0"/>
              <a:t> (</a:t>
            </a:r>
            <a:r>
              <a:rPr lang="en-US" dirty="0" smtClean="0"/>
              <a:t>Ex., Lev., Num., Deut.)</a:t>
            </a:r>
            <a:endParaRPr lang="en-US" dirty="0"/>
          </a:p>
          <a:p>
            <a:pPr lvl="0">
              <a:spcAft>
                <a:spcPts val="1200"/>
              </a:spcAft>
            </a:pPr>
            <a:r>
              <a:rPr lang="en-US" b="1" dirty="0"/>
              <a:t>Joshua &amp; 12 Tribes of Israel</a:t>
            </a:r>
            <a:r>
              <a:rPr lang="en-US" dirty="0"/>
              <a:t> (Joshua) </a:t>
            </a:r>
          </a:p>
          <a:p>
            <a:pPr lvl="0">
              <a:spcAft>
                <a:spcPts val="1200"/>
              </a:spcAft>
            </a:pPr>
            <a:r>
              <a:rPr lang="en-US" b="1" dirty="0"/>
              <a:t>Judges &amp; 12 Tribes of Israel</a:t>
            </a:r>
            <a:r>
              <a:rPr lang="en-US" dirty="0"/>
              <a:t> (Judges) </a:t>
            </a:r>
          </a:p>
          <a:p>
            <a:pPr lvl="0">
              <a:spcAft>
                <a:spcPts val="1200"/>
              </a:spcAft>
            </a:pPr>
            <a:r>
              <a:rPr lang="en-US" b="1" dirty="0"/>
              <a:t>Monarchy &amp; Southern Kingdom</a:t>
            </a:r>
            <a:r>
              <a:rPr lang="en-US" dirty="0"/>
              <a:t> (1 Samuel) </a:t>
            </a:r>
          </a:p>
          <a:p>
            <a:pPr lvl="0">
              <a:spcAft>
                <a:spcPts val="1200"/>
              </a:spcAft>
            </a:pPr>
            <a:r>
              <a:rPr lang="en-US" b="1" dirty="0"/>
              <a:t>Monarchy &amp; United Kingdom</a:t>
            </a:r>
            <a:r>
              <a:rPr lang="en-US" dirty="0"/>
              <a:t> (2 Samuel) </a:t>
            </a:r>
          </a:p>
          <a:p>
            <a:pPr lvl="0">
              <a:spcAft>
                <a:spcPts val="1200"/>
              </a:spcAft>
            </a:pPr>
            <a:r>
              <a:rPr lang="en-US" b="1" dirty="0"/>
              <a:t>Monarchy &amp; Prophets</a:t>
            </a:r>
            <a:r>
              <a:rPr lang="en-US" dirty="0"/>
              <a:t> (Remainder of OT) 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7086" y="253324"/>
            <a:ext cx="1178130" cy="1575476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9293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43242">
            <a:off x="5967786" y="3752199"/>
            <a:ext cx="2353455" cy="2941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1447800"/>
            <a:ext cx="2257242" cy="2698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3939268"/>
            <a:ext cx="2381250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 anchor="ctr" anchorCtr="0">
            <a:normAutofit/>
          </a:bodyPr>
          <a:lstStyle/>
          <a:p>
            <a:pPr algn="l"/>
            <a:r>
              <a:rPr lang="en-US" sz="6000" dirty="0" smtClean="0"/>
              <a:t>God &amp; Caesar</a:t>
            </a:r>
            <a:endParaRPr lang="en-US" sz="6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63112">
            <a:off x="457200" y="1550353"/>
            <a:ext cx="2143125" cy="277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6667">
            <a:off x="6239801" y="463206"/>
            <a:ext cx="2219170" cy="2741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741688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 anchor="ctr" anchorCtr="0">
            <a:normAutofit/>
          </a:bodyPr>
          <a:lstStyle/>
          <a:p>
            <a:pPr algn="l"/>
            <a:r>
              <a:rPr lang="en-US" sz="6000" dirty="0" smtClean="0"/>
              <a:t>An Old Testament View</a:t>
            </a:r>
            <a:endParaRPr lang="en-US" sz="6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381000" y="1447800"/>
            <a:ext cx="8305800" cy="5029200"/>
          </a:xfrm>
        </p:spPr>
        <p:txBody>
          <a:bodyPr>
            <a:normAutofit/>
          </a:bodyPr>
          <a:lstStyle/>
          <a:p>
            <a:pPr lvl="0">
              <a:spcAft>
                <a:spcPts val="1200"/>
              </a:spcAft>
            </a:pPr>
            <a:r>
              <a:rPr lang="en-US" b="1" dirty="0" smtClean="0"/>
              <a:t>Genesis 12:1-3, 18:18</a:t>
            </a:r>
          </a:p>
          <a:p>
            <a:pPr lvl="1">
              <a:spcAft>
                <a:spcPts val="1200"/>
              </a:spcAft>
            </a:pPr>
            <a:r>
              <a:rPr lang="en-US" b="1" dirty="0" smtClean="0"/>
              <a:t>Nation</a:t>
            </a:r>
          </a:p>
          <a:p>
            <a:pPr lvl="2">
              <a:spcAft>
                <a:spcPts val="1200"/>
              </a:spcAft>
            </a:pPr>
            <a:r>
              <a:rPr lang="en-US" b="1" dirty="0" smtClean="0"/>
              <a:t>Modern concept of “nation” emerged in 1648 = nation-state</a:t>
            </a:r>
          </a:p>
          <a:p>
            <a:pPr lvl="2">
              <a:spcAft>
                <a:spcPts val="1200"/>
              </a:spcAft>
            </a:pPr>
            <a:r>
              <a:rPr lang="en-US" b="1" dirty="0" smtClean="0"/>
              <a:t>Peace of Westphalia</a:t>
            </a:r>
          </a:p>
          <a:p>
            <a:pPr lvl="2">
              <a:spcAft>
                <a:spcPts val="1200"/>
              </a:spcAft>
            </a:pPr>
            <a:r>
              <a:rPr lang="en-US" b="1" i="1" dirty="0" err="1" smtClean="0"/>
              <a:t>Cuius</a:t>
            </a:r>
            <a:r>
              <a:rPr lang="en-US" b="1" i="1" dirty="0" smtClean="0"/>
              <a:t> </a:t>
            </a:r>
            <a:r>
              <a:rPr lang="en-US" b="1" i="1" dirty="0" err="1" smtClean="0"/>
              <a:t>regio</a:t>
            </a:r>
            <a:r>
              <a:rPr lang="en-US" b="1" i="1" dirty="0" smtClean="0"/>
              <a:t>, </a:t>
            </a:r>
            <a:r>
              <a:rPr lang="en-US" b="1" i="1" dirty="0" err="1" smtClean="0"/>
              <a:t>Eius</a:t>
            </a:r>
            <a:r>
              <a:rPr lang="en-US" b="1" i="1" dirty="0" smtClean="0"/>
              <a:t> religio </a:t>
            </a:r>
          </a:p>
          <a:p>
            <a:pPr lvl="1">
              <a:spcAft>
                <a:spcPts val="1200"/>
              </a:spcAft>
            </a:pPr>
            <a:r>
              <a:rPr lang="en-US" b="1" dirty="0" smtClean="0"/>
              <a:t>Country</a:t>
            </a:r>
          </a:p>
          <a:p>
            <a:pPr lvl="1">
              <a:spcAft>
                <a:spcPts val="1200"/>
              </a:spcAft>
            </a:pPr>
            <a:r>
              <a:rPr lang="en-US" b="1" dirty="0" smtClean="0"/>
              <a:t>People</a:t>
            </a:r>
          </a:p>
          <a:p>
            <a:pPr lvl="1">
              <a:spcAft>
                <a:spcPts val="1200"/>
              </a:spcAft>
            </a:pPr>
            <a:r>
              <a:rPr lang="en-US" b="1" dirty="0" smtClean="0"/>
              <a:t>Household</a:t>
            </a:r>
          </a:p>
        </p:txBody>
      </p:sp>
    </p:spTree>
    <p:extLst>
      <p:ext uri="{BB962C8B-B14F-4D97-AF65-F5344CB8AC3E}">
        <p14:creationId xmlns:p14="http://schemas.microsoft.com/office/powerpoint/2010/main" val="20152279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 anchor="ctr" anchorCtr="0">
            <a:normAutofit/>
          </a:bodyPr>
          <a:lstStyle/>
          <a:p>
            <a:pPr algn="l"/>
            <a:r>
              <a:rPr lang="en-US" sz="6000" dirty="0" smtClean="0"/>
              <a:t>God &amp; Caesar</a:t>
            </a:r>
            <a:endParaRPr lang="en-US" sz="6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7" name="Content Placeholder 3"/>
          <p:cNvSpPr>
            <a:spLocks noGrp="1"/>
          </p:cNvSpPr>
          <p:nvPr>
            <p:ph sz="half" idx="2"/>
          </p:nvPr>
        </p:nvSpPr>
        <p:spPr>
          <a:xfrm>
            <a:off x="381000" y="1295400"/>
            <a:ext cx="8305800" cy="5029200"/>
          </a:xfrm>
        </p:spPr>
        <p:txBody>
          <a:bodyPr>
            <a:normAutofit/>
          </a:bodyPr>
          <a:lstStyle/>
          <a:p>
            <a:pPr indent="0">
              <a:spcAft>
                <a:spcPts val="1200"/>
              </a:spcAft>
              <a:buNone/>
            </a:pPr>
            <a:endParaRPr lang="en-US" b="1" dirty="0" smtClean="0"/>
          </a:p>
          <a:p>
            <a:pPr indent="0" algn="ctr">
              <a:spcAft>
                <a:spcPts val="1200"/>
              </a:spcAft>
              <a:buNone/>
            </a:pPr>
            <a:r>
              <a:rPr lang="en-US" sz="3600" b="1" dirty="0" smtClean="0"/>
              <a:t>Questions?</a:t>
            </a:r>
          </a:p>
          <a:p>
            <a:pPr indent="0" algn="ctr">
              <a:spcAft>
                <a:spcPts val="1200"/>
              </a:spcAft>
              <a:buNone/>
            </a:pPr>
            <a:r>
              <a:rPr lang="en-US" sz="3600" b="1" dirty="0" smtClean="0"/>
              <a:t>Discussion?</a:t>
            </a:r>
          </a:p>
          <a:p>
            <a:pPr indent="0" algn="ctr">
              <a:spcAft>
                <a:spcPts val="1200"/>
              </a:spcAft>
              <a:buNone/>
            </a:pPr>
            <a:r>
              <a:rPr lang="en-US" sz="3600" b="1" dirty="0" smtClean="0"/>
              <a:t>What have we learned today?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53324"/>
            <a:ext cx="1798616" cy="240523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241293"/>
            <a:ext cx="1676400" cy="2464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982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 cap="rnd" cmpd="sng" algn="ctr">
          <a:solidFill>
            <a:schemeClr val="phClr"/>
          </a:solidFill>
          <a:prstDash val="solid"/>
        </a:ln>
        <a:ln w="12700" cap="rnd" cmpd="sng" algn="ctr">
          <a:solidFill>
            <a:schemeClr val="phClr"/>
          </a:solidFill>
          <a:prstDash val="solid"/>
        </a:ln>
        <a:ln w="2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 rotWithShape="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 rotWithShape="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Human</Template>
  <TotalTime>509</TotalTime>
  <Words>991</Words>
  <Application>Microsoft Office PowerPoint</Application>
  <PresentationFormat>On-screen Show (4:3)</PresentationFormat>
  <Paragraphs>136</Paragraphs>
  <Slides>12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Human</vt:lpstr>
      <vt:lpstr>God &amp; Caesar: The ancient modern clash</vt:lpstr>
      <vt:lpstr>Welcome!</vt:lpstr>
      <vt:lpstr>Introduction</vt:lpstr>
      <vt:lpstr>Core Teaching Principles</vt:lpstr>
      <vt:lpstr>Question / Comments</vt:lpstr>
      <vt:lpstr>A Special Resource</vt:lpstr>
      <vt:lpstr>God &amp; Caesar</vt:lpstr>
      <vt:lpstr>God &amp; Caesar</vt:lpstr>
      <vt:lpstr>God &amp; Caesar</vt:lpstr>
      <vt:lpstr>God &amp; Caesar</vt:lpstr>
      <vt:lpstr>An Old Testament View</vt:lpstr>
      <vt:lpstr>God &amp; Caesar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God &amp; Caesar: The ancient modern clash</dc:title>
  <dc:creator>James C. Wallace</dc:creator>
  <cp:lastModifiedBy>James C. Wallace</cp:lastModifiedBy>
  <cp:revision>22</cp:revision>
  <dcterms:created xsi:type="dcterms:W3CDTF">2010-09-19T00:31:34Z</dcterms:created>
  <dcterms:modified xsi:type="dcterms:W3CDTF">2012-01-09T18:34:25Z</dcterms:modified>
</cp:coreProperties>
</file>