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6" r:id="rId2"/>
    <p:sldId id="275" r:id="rId3"/>
    <p:sldId id="277" r:id="rId4"/>
    <p:sldId id="276" r:id="rId5"/>
    <p:sldId id="281" r:id="rId6"/>
    <p:sldId id="284" r:id="rId7"/>
    <p:sldId id="283" r:id="rId8"/>
    <p:sldId id="278" r:id="rId9"/>
    <p:sldId id="282" r:id="rId10"/>
    <p:sldId id="285" r:id="rId11"/>
    <p:sldId id="279" r:id="rId12"/>
    <p:sldId id="286" r:id="rId13"/>
    <p:sldId id="287" r:id="rId14"/>
    <p:sldId id="28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6/4/2012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660A6F-B0BB-4962-98D9-F108B9562D41}" type="datetimeFigureOut">
              <a:rPr lang="en-US" smtClean="0"/>
              <a:pPr/>
              <a:t>6/4/2012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597241-9A25-46C2-9ABC-E20F850F1B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6/4/2012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6/4/2012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6/4/2012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6/4/2012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36493"/>
            <a:ext cx="70104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sp>
        <p:nvSpPr>
          <p:cNvPr id="6" name="TextBox 5"/>
          <p:cNvSpPr txBox="1"/>
          <p:nvPr/>
        </p:nvSpPr>
        <p:spPr>
          <a:xfrm>
            <a:off x="6553200" y="5410200"/>
            <a:ext cx="2362200" cy="707886"/>
          </a:xfrm>
          <a:prstGeom prst="rect">
            <a:avLst/>
          </a:prstGeom>
          <a:noFill/>
        </p:spPr>
        <p:txBody>
          <a:bodyPr wrap="square" rtlCol="0">
            <a:spAutoFit/>
          </a:bodyPr>
          <a:lstStyle/>
          <a:p>
            <a:pPr algn="ctr"/>
            <a:r>
              <a:rPr lang="en-US" sz="2000" b="1" dirty="0" smtClean="0">
                <a:solidFill>
                  <a:srgbClr val="FFFF00"/>
                </a:solidFill>
              </a:rPr>
              <a:t>Augustine of Hippo</a:t>
            </a:r>
          </a:p>
          <a:p>
            <a:pPr algn="ctr"/>
            <a:r>
              <a:rPr lang="en-US" sz="2000" b="1" dirty="0" smtClean="0">
                <a:solidFill>
                  <a:srgbClr val="FFFF00"/>
                </a:solidFill>
              </a:rPr>
              <a:t>(354-430 A.D.)</a:t>
            </a:r>
            <a:endParaRPr lang="en-US" sz="2000" b="1" dirty="0">
              <a:solidFill>
                <a:srgbClr val="FFFF00"/>
              </a:solidFill>
            </a:endParaRPr>
          </a:p>
        </p:txBody>
      </p:sp>
      <p:sp>
        <p:nvSpPr>
          <p:cNvPr id="9" name="TextBox 8"/>
          <p:cNvSpPr txBox="1"/>
          <p:nvPr/>
        </p:nvSpPr>
        <p:spPr>
          <a:xfrm>
            <a:off x="3581400" y="5382490"/>
            <a:ext cx="2362200" cy="707886"/>
          </a:xfrm>
          <a:prstGeom prst="rect">
            <a:avLst/>
          </a:prstGeom>
          <a:noFill/>
        </p:spPr>
        <p:txBody>
          <a:bodyPr wrap="square" rtlCol="0">
            <a:spAutoFit/>
          </a:bodyPr>
          <a:lstStyle/>
          <a:p>
            <a:pPr algn="ctr"/>
            <a:r>
              <a:rPr lang="en-US" sz="2000" b="1" dirty="0" smtClean="0">
                <a:solidFill>
                  <a:srgbClr val="FFFF00"/>
                </a:solidFill>
              </a:rPr>
              <a:t>Jerome</a:t>
            </a:r>
          </a:p>
          <a:p>
            <a:pPr algn="ctr"/>
            <a:r>
              <a:rPr lang="en-US" sz="2000" b="1" dirty="0" smtClean="0">
                <a:solidFill>
                  <a:srgbClr val="FFFF00"/>
                </a:solidFill>
              </a:rPr>
              <a:t>(347-420 A.D.)</a:t>
            </a:r>
            <a:endParaRPr lang="en-US" sz="2000" b="1" dirty="0">
              <a:solidFill>
                <a:srgbClr val="FFFF00"/>
              </a:solidFill>
            </a:endParaRPr>
          </a:p>
        </p:txBody>
      </p:sp>
      <p:sp>
        <p:nvSpPr>
          <p:cNvPr id="11" name="TextBox 10"/>
          <p:cNvSpPr txBox="1"/>
          <p:nvPr/>
        </p:nvSpPr>
        <p:spPr>
          <a:xfrm>
            <a:off x="381000" y="5334000"/>
            <a:ext cx="2362200" cy="707886"/>
          </a:xfrm>
          <a:prstGeom prst="rect">
            <a:avLst/>
          </a:prstGeom>
          <a:noFill/>
        </p:spPr>
        <p:txBody>
          <a:bodyPr wrap="square" rtlCol="0">
            <a:spAutoFit/>
          </a:bodyPr>
          <a:lstStyle/>
          <a:p>
            <a:pPr algn="ctr"/>
            <a:r>
              <a:rPr lang="en-US" sz="2000" b="1" dirty="0" smtClean="0">
                <a:solidFill>
                  <a:srgbClr val="FFFF00"/>
                </a:solidFill>
              </a:rPr>
              <a:t>Ambrose of Milan</a:t>
            </a:r>
          </a:p>
          <a:p>
            <a:pPr algn="ctr"/>
            <a:r>
              <a:rPr lang="en-US" sz="2000" b="1" dirty="0" smtClean="0">
                <a:solidFill>
                  <a:srgbClr val="FFFF00"/>
                </a:solidFill>
              </a:rPr>
              <a:t>(337-397 A.D.)</a:t>
            </a:r>
            <a:endParaRPr lang="en-US" sz="2000" b="1" dirty="0">
              <a:solidFill>
                <a:srgbClr val="FFFF00"/>
              </a:solidFill>
            </a:endParaRPr>
          </a:p>
        </p:txBody>
      </p:sp>
      <p:pic>
        <p:nvPicPr>
          <p:cNvPr id="12" name="Picture 11" descr="st-jerome-3-sized.jpg"/>
          <p:cNvPicPr>
            <a:picLocks noChangeAspect="1"/>
          </p:cNvPicPr>
          <p:nvPr/>
        </p:nvPicPr>
        <p:blipFill>
          <a:blip r:embed="rId2" cstate="print"/>
          <a:stretch>
            <a:fillRect/>
          </a:stretch>
        </p:blipFill>
        <p:spPr>
          <a:xfrm>
            <a:off x="3352800" y="1371600"/>
            <a:ext cx="2800057" cy="3886200"/>
          </a:xfrm>
          <a:prstGeom prst="rect">
            <a:avLst/>
          </a:prstGeom>
        </p:spPr>
      </p:pic>
      <p:pic>
        <p:nvPicPr>
          <p:cNvPr id="13" name="Picture 12" descr="st._augustine-18054.jpg"/>
          <p:cNvPicPr>
            <a:picLocks noChangeAspect="1"/>
          </p:cNvPicPr>
          <p:nvPr/>
        </p:nvPicPr>
        <p:blipFill>
          <a:blip r:embed="rId3" cstate="print"/>
          <a:stretch>
            <a:fillRect/>
          </a:stretch>
        </p:blipFill>
        <p:spPr>
          <a:xfrm>
            <a:off x="6553200" y="1371600"/>
            <a:ext cx="2438400" cy="3929849"/>
          </a:xfrm>
          <a:prstGeom prst="rect">
            <a:avLst/>
          </a:prstGeom>
        </p:spPr>
      </p:pic>
      <p:pic>
        <p:nvPicPr>
          <p:cNvPr id="14" name="Picture 13" descr="ambrosius.jpg"/>
          <p:cNvPicPr>
            <a:picLocks noChangeAspect="1"/>
          </p:cNvPicPr>
          <p:nvPr/>
        </p:nvPicPr>
        <p:blipFill>
          <a:blip r:embed="rId4" cstate="print"/>
          <a:stretch>
            <a:fillRect/>
          </a:stretch>
        </p:blipFill>
        <p:spPr>
          <a:xfrm>
            <a:off x="304800" y="1371600"/>
            <a:ext cx="2603051" cy="388143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45472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Three Latin Fathers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381000" y="1600200"/>
            <a:ext cx="8382000" cy="3724096"/>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Why I have chosen these three examples:</a:t>
            </a:r>
          </a:p>
          <a:p>
            <a:pPr marL="457200" indent="-457200"/>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All “Church Fathers”, great writers/apologists/theologians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indicative of Christianity c. 400AD in the West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All major theologians, two of them great Bishops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All had important contact with one another </a:t>
            </a:r>
          </a:p>
          <a:p>
            <a:endParaRPr lang="en-US" sz="2400" b="1" dirty="0" smtClean="0">
              <a:solidFill>
                <a:srgbClr val="FFFF00"/>
              </a:solidFill>
              <a:latin typeface="Arial" pitchFamily="34" charset="0"/>
              <a:cs typeface="Arial" pitchFamily="34" charset="0"/>
            </a:endParaRP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76400" y="762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  Geographical Distribution	</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6" name="Picture 5" descr="romanempiremap.gif"/>
          <p:cNvPicPr>
            <a:picLocks noChangeAspect="1"/>
          </p:cNvPicPr>
          <p:nvPr/>
        </p:nvPicPr>
        <p:blipFill>
          <a:blip r:embed="rId3" cstate="print"/>
          <a:stretch>
            <a:fillRect/>
          </a:stretch>
        </p:blipFill>
        <p:spPr>
          <a:xfrm>
            <a:off x="228600" y="838200"/>
            <a:ext cx="8652122" cy="5791200"/>
          </a:xfrm>
          <a:prstGeom prst="rect">
            <a:avLst/>
          </a:prstGeom>
        </p:spPr>
      </p:pic>
      <p:pic>
        <p:nvPicPr>
          <p:cNvPr id="8" name="Picture 7" descr="ambrosius.jpg"/>
          <p:cNvPicPr>
            <a:picLocks noChangeAspect="1"/>
          </p:cNvPicPr>
          <p:nvPr/>
        </p:nvPicPr>
        <p:blipFill>
          <a:blip r:embed="rId4" cstate="print"/>
          <a:stretch>
            <a:fillRect/>
          </a:stretch>
        </p:blipFill>
        <p:spPr>
          <a:xfrm flipH="1">
            <a:off x="2667000" y="2133600"/>
            <a:ext cx="712246" cy="1062038"/>
          </a:xfrm>
          <a:prstGeom prst="rect">
            <a:avLst/>
          </a:prstGeom>
        </p:spPr>
      </p:pic>
      <p:pic>
        <p:nvPicPr>
          <p:cNvPr id="12" name="Picture 11" descr="st-jerome-3-sized.jpg"/>
          <p:cNvPicPr>
            <a:picLocks noChangeAspect="1"/>
          </p:cNvPicPr>
          <p:nvPr/>
        </p:nvPicPr>
        <p:blipFill>
          <a:blip r:embed="rId5" cstate="print"/>
          <a:stretch>
            <a:fillRect/>
          </a:stretch>
        </p:blipFill>
        <p:spPr>
          <a:xfrm flipH="1">
            <a:off x="6248400" y="4038600"/>
            <a:ext cx="768643" cy="1066800"/>
          </a:xfrm>
          <a:prstGeom prst="rect">
            <a:avLst/>
          </a:prstGeom>
        </p:spPr>
      </p:pic>
      <p:pic>
        <p:nvPicPr>
          <p:cNvPr id="13" name="Picture 12" descr="st._augustine-18054.jpg"/>
          <p:cNvPicPr>
            <a:picLocks noChangeAspect="1"/>
          </p:cNvPicPr>
          <p:nvPr/>
        </p:nvPicPr>
        <p:blipFill>
          <a:blip r:embed="rId6" cstate="print"/>
          <a:stretch>
            <a:fillRect/>
          </a:stretch>
        </p:blipFill>
        <p:spPr>
          <a:xfrm>
            <a:off x="2286000" y="4419600"/>
            <a:ext cx="594452" cy="958049"/>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Ambrose of Milan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447800"/>
            <a:ext cx="5638800" cy="4647426"/>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Ambrose:</a:t>
            </a:r>
          </a:p>
          <a:p>
            <a:pPr marL="457200" indent="-457200">
              <a:buFont typeface="+mj-lt"/>
              <a:buAutoNum type="arabicPeriod"/>
            </a:pPr>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Governor of Milan in 373 A.D. (36yrs old)</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Elevated from Catechumen to Bishop</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Battle with </a:t>
            </a:r>
            <a:r>
              <a:rPr lang="en-US" sz="2000" b="1" dirty="0" err="1" smtClean="0">
                <a:solidFill>
                  <a:srgbClr val="FFFF00"/>
                </a:solidFill>
                <a:latin typeface="Arial" pitchFamily="34" charset="0"/>
                <a:cs typeface="Arial" pitchFamily="34" charset="0"/>
              </a:rPr>
              <a:t>Valentinian’s</a:t>
            </a:r>
            <a:r>
              <a:rPr lang="en-US" sz="2000" b="1" dirty="0" smtClean="0">
                <a:solidFill>
                  <a:srgbClr val="FFFF00"/>
                </a:solidFill>
                <a:latin typeface="Arial" pitchFamily="34" charset="0"/>
                <a:cs typeface="Arial" pitchFamily="34" charset="0"/>
              </a:rPr>
              <a:t> mother</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err="1" smtClean="0">
                <a:solidFill>
                  <a:srgbClr val="FFFF00"/>
                </a:solidFill>
                <a:latin typeface="Arial" pitchFamily="34" charset="0"/>
                <a:cs typeface="Arial" pitchFamily="34" charset="0"/>
              </a:rPr>
              <a:t>Neoplatonist</a:t>
            </a:r>
            <a:r>
              <a:rPr lang="en-US" sz="2000" b="1" dirty="0" smtClean="0">
                <a:solidFill>
                  <a:srgbClr val="FFFF00"/>
                </a:solidFill>
                <a:latin typeface="Arial" pitchFamily="34" charset="0"/>
                <a:cs typeface="Arial" pitchFamily="34" charset="0"/>
              </a:rPr>
              <a:t> interpretation of Old Testament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Most Influential Convert</a:t>
            </a: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
        <p:nvSpPr>
          <p:cNvPr id="7" name="TextBox 6"/>
          <p:cNvSpPr txBox="1"/>
          <p:nvPr/>
        </p:nvSpPr>
        <p:spPr>
          <a:xfrm>
            <a:off x="381000" y="5461337"/>
            <a:ext cx="2362200" cy="707886"/>
          </a:xfrm>
          <a:prstGeom prst="rect">
            <a:avLst/>
          </a:prstGeom>
          <a:noFill/>
        </p:spPr>
        <p:txBody>
          <a:bodyPr wrap="square" rtlCol="0">
            <a:spAutoFit/>
          </a:bodyPr>
          <a:lstStyle/>
          <a:p>
            <a:pPr algn="ctr"/>
            <a:r>
              <a:rPr lang="en-US" sz="2000" b="1" dirty="0" smtClean="0">
                <a:solidFill>
                  <a:srgbClr val="FFFF00"/>
                </a:solidFill>
              </a:rPr>
              <a:t>Ambrose of Milan</a:t>
            </a:r>
          </a:p>
          <a:p>
            <a:pPr algn="ctr"/>
            <a:r>
              <a:rPr lang="en-US" sz="2000" b="1" dirty="0" smtClean="0">
                <a:solidFill>
                  <a:srgbClr val="FFFF00"/>
                </a:solidFill>
              </a:rPr>
              <a:t>(337-397 A.D.)</a:t>
            </a:r>
            <a:endParaRPr lang="en-US" sz="2000" b="1" dirty="0">
              <a:solidFill>
                <a:srgbClr val="FFFF00"/>
              </a:solidFill>
            </a:endParaRPr>
          </a:p>
        </p:txBody>
      </p:sp>
      <p:pic>
        <p:nvPicPr>
          <p:cNvPr id="10" name="Picture 9" descr="ambrosius.jpg"/>
          <p:cNvPicPr>
            <a:picLocks noChangeAspect="1"/>
          </p:cNvPicPr>
          <p:nvPr/>
        </p:nvPicPr>
        <p:blipFill>
          <a:blip r:embed="rId5" cstate="print"/>
          <a:stretch>
            <a:fillRect/>
          </a:stretch>
        </p:blipFill>
        <p:spPr>
          <a:xfrm>
            <a:off x="228600" y="1528762"/>
            <a:ext cx="2603051" cy="3881438"/>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Ambrose of Milan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447800"/>
            <a:ext cx="5638800" cy="4462760"/>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Ambrose:</a:t>
            </a:r>
          </a:p>
          <a:p>
            <a:pPr marL="457200" indent="-457200">
              <a:buFont typeface="+mj-lt"/>
              <a:buAutoNum type="arabicPeriod"/>
            </a:pPr>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Two great Ambrose stories: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The Goths take Captives: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r>
              <a:rPr lang="en-US" b="1" i="1" dirty="0" smtClean="0">
                <a:solidFill>
                  <a:srgbClr val="FFFF00"/>
                </a:solidFill>
                <a:latin typeface="Arial" pitchFamily="34" charset="0"/>
                <a:cs typeface="Arial" pitchFamily="34" charset="0"/>
              </a:rPr>
              <a:t>It is better to preserve for the Lord souls rather than gold.  He who sent the apostles without gold also gathered the churches without gold.  The church has gold, not to store it, but to give it up to those who are in need…. It is better to keep the living vessels, than the gold ones. </a:t>
            </a:r>
            <a:r>
              <a:rPr lang="en-US" sz="16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a:p>
            <a:pPr marL="457200" indent="-457200"/>
            <a:r>
              <a:rPr lang="en-US" sz="2000" b="1" dirty="0" smtClean="0">
                <a:solidFill>
                  <a:srgbClr val="FFFF00"/>
                </a:solidFill>
                <a:latin typeface="Arial" pitchFamily="34" charset="0"/>
                <a:cs typeface="Arial" pitchFamily="34" charset="0"/>
              </a:rPr>
              <a:t>3.	Theodosius and Thessalonica</a:t>
            </a:r>
          </a:p>
        </p:txBody>
      </p:sp>
      <p:sp>
        <p:nvSpPr>
          <p:cNvPr id="7" name="TextBox 6"/>
          <p:cNvSpPr txBox="1"/>
          <p:nvPr/>
        </p:nvSpPr>
        <p:spPr>
          <a:xfrm>
            <a:off x="381000" y="5461337"/>
            <a:ext cx="2362200" cy="707886"/>
          </a:xfrm>
          <a:prstGeom prst="rect">
            <a:avLst/>
          </a:prstGeom>
          <a:noFill/>
        </p:spPr>
        <p:txBody>
          <a:bodyPr wrap="square" rtlCol="0">
            <a:spAutoFit/>
          </a:bodyPr>
          <a:lstStyle/>
          <a:p>
            <a:pPr algn="ctr"/>
            <a:r>
              <a:rPr lang="en-US" sz="2000" b="1" dirty="0" smtClean="0">
                <a:solidFill>
                  <a:srgbClr val="FFFF00"/>
                </a:solidFill>
              </a:rPr>
              <a:t>Ambrose of Milan</a:t>
            </a:r>
          </a:p>
          <a:p>
            <a:pPr algn="ctr"/>
            <a:r>
              <a:rPr lang="en-US" sz="2000" b="1" dirty="0" smtClean="0">
                <a:solidFill>
                  <a:srgbClr val="FFFF00"/>
                </a:solidFill>
              </a:rPr>
              <a:t>(337-397 A.D.)</a:t>
            </a:r>
            <a:endParaRPr lang="en-US" sz="2000" b="1" dirty="0">
              <a:solidFill>
                <a:srgbClr val="FFFF00"/>
              </a:solidFill>
            </a:endParaRPr>
          </a:p>
        </p:txBody>
      </p:sp>
      <p:pic>
        <p:nvPicPr>
          <p:cNvPr id="10" name="Picture 9" descr="ambrosius.jpg"/>
          <p:cNvPicPr>
            <a:picLocks noChangeAspect="1"/>
          </p:cNvPicPr>
          <p:nvPr/>
        </p:nvPicPr>
        <p:blipFill>
          <a:blip r:embed="rId5" cstate="print"/>
          <a:stretch>
            <a:fillRect/>
          </a:stretch>
        </p:blipFill>
        <p:spPr>
          <a:xfrm>
            <a:off x="228600" y="1528762"/>
            <a:ext cx="2603051" cy="3881438"/>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76200"/>
            <a:ext cx="91440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 Ambrose of Milan	</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4" name="Picture 3" descr="800px-Milano_Sant_Ambrogio_1.jpg"/>
          <p:cNvPicPr>
            <a:picLocks noChangeAspect="1"/>
          </p:cNvPicPr>
          <p:nvPr/>
        </p:nvPicPr>
        <p:blipFill>
          <a:blip r:embed="rId3" cstate="print"/>
          <a:stretch>
            <a:fillRect/>
          </a:stretch>
        </p:blipFill>
        <p:spPr>
          <a:xfrm>
            <a:off x="304800" y="786765"/>
            <a:ext cx="8605271" cy="569023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52600" y="762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Ambrose of Milan	</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11" name="Picture 10" descr="800px-Sant'Ambrogio_Cript_in_Basilica_of_Sant'Ambrogio,_Milan.jpg"/>
          <p:cNvPicPr>
            <a:picLocks noChangeAspect="1"/>
          </p:cNvPicPr>
          <p:nvPr/>
        </p:nvPicPr>
        <p:blipFill>
          <a:blip r:embed="rId3" cstate="print"/>
          <a:stretch>
            <a:fillRect/>
          </a:stretch>
        </p:blipFill>
        <p:spPr>
          <a:xfrm>
            <a:off x="304799" y="685800"/>
            <a:ext cx="8593985" cy="57150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Jerome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447800"/>
            <a:ext cx="5638800" cy="6494085"/>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Jerome:</a:t>
            </a:r>
          </a:p>
          <a:p>
            <a:pPr marL="457200" indent="-457200">
              <a:buFont typeface="+mj-lt"/>
              <a:buAutoNum type="arabicPeriod"/>
            </a:pPr>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Was born an old man and scholar</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Loved classical learning, but had a dream when deathly sick…</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Befriended two nuns, Paula and </a:t>
            </a:r>
            <a:r>
              <a:rPr lang="en-US" sz="2000" b="1" dirty="0" err="1" smtClean="0">
                <a:solidFill>
                  <a:srgbClr val="FFFF00"/>
                </a:solidFill>
                <a:latin typeface="Arial" pitchFamily="34" charset="0"/>
                <a:cs typeface="Arial" pitchFamily="34" charset="0"/>
              </a:rPr>
              <a:t>Eustochium</a:t>
            </a:r>
            <a:r>
              <a:rPr lang="en-US" sz="2000" b="1" dirty="0" smtClean="0">
                <a:solidFill>
                  <a:srgbClr val="FFFF00"/>
                </a:solidFill>
                <a:latin typeface="Arial" pitchFamily="34" charset="0"/>
                <a:cs typeface="Arial" pitchFamily="34" charset="0"/>
              </a:rPr>
              <a:t> </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Founded a </a:t>
            </a:r>
            <a:r>
              <a:rPr lang="en-US" sz="2000" b="1" dirty="0" err="1" smtClean="0">
                <a:solidFill>
                  <a:srgbClr val="FFFF00"/>
                </a:solidFill>
                <a:latin typeface="Arial" pitchFamily="34" charset="0"/>
                <a:cs typeface="Arial" pitchFamily="34" charset="0"/>
              </a:rPr>
              <a:t>Monestary</a:t>
            </a:r>
            <a:r>
              <a:rPr lang="en-US" sz="2000" b="1" dirty="0" smtClean="0">
                <a:solidFill>
                  <a:srgbClr val="FFFF00"/>
                </a:solidFill>
                <a:latin typeface="Arial" pitchFamily="34" charset="0"/>
                <a:cs typeface="Arial" pitchFamily="34" charset="0"/>
              </a:rPr>
              <a:t> with the two women in Bethlehem</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Would author the Latin Vulgate, THE translation of the Bible for the church of the middle ages. </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971550" lvl="1" indent="-514350"/>
            <a:endParaRPr lang="en-US" sz="2000" b="1" dirty="0" smtClean="0">
              <a:solidFill>
                <a:srgbClr val="FFFF00"/>
              </a:solidFill>
              <a:latin typeface="Arial" pitchFamily="34" charset="0"/>
              <a:cs typeface="Arial" pitchFamily="34" charset="0"/>
            </a:endParaRP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
        <p:nvSpPr>
          <p:cNvPr id="11" name="TextBox 10"/>
          <p:cNvSpPr txBox="1"/>
          <p:nvPr/>
        </p:nvSpPr>
        <p:spPr>
          <a:xfrm>
            <a:off x="457200" y="5385137"/>
            <a:ext cx="2362200" cy="707886"/>
          </a:xfrm>
          <a:prstGeom prst="rect">
            <a:avLst/>
          </a:prstGeom>
          <a:noFill/>
        </p:spPr>
        <p:txBody>
          <a:bodyPr wrap="square" rtlCol="0">
            <a:spAutoFit/>
          </a:bodyPr>
          <a:lstStyle/>
          <a:p>
            <a:pPr algn="ctr"/>
            <a:r>
              <a:rPr lang="en-US" sz="2000" b="1" dirty="0" smtClean="0">
                <a:solidFill>
                  <a:srgbClr val="FFFF00"/>
                </a:solidFill>
              </a:rPr>
              <a:t>Jerome</a:t>
            </a:r>
          </a:p>
          <a:p>
            <a:pPr algn="ctr"/>
            <a:r>
              <a:rPr lang="en-US" sz="2000" b="1" dirty="0" smtClean="0">
                <a:solidFill>
                  <a:srgbClr val="FFFF00"/>
                </a:solidFill>
              </a:rPr>
              <a:t>(327-420 A.D.)</a:t>
            </a:r>
            <a:endParaRPr lang="en-US" sz="2000" b="1" dirty="0">
              <a:solidFill>
                <a:srgbClr val="FFFF00"/>
              </a:solidFill>
            </a:endParaRPr>
          </a:p>
        </p:txBody>
      </p:sp>
      <p:pic>
        <p:nvPicPr>
          <p:cNvPr id="12" name="Picture 11" descr="st-jerome-3-sized.jpg"/>
          <p:cNvPicPr>
            <a:picLocks noChangeAspect="1"/>
          </p:cNvPicPr>
          <p:nvPr/>
        </p:nvPicPr>
        <p:blipFill>
          <a:blip r:embed="rId5" cstate="print"/>
          <a:stretch>
            <a:fillRect/>
          </a:stretch>
        </p:blipFill>
        <p:spPr>
          <a:xfrm>
            <a:off x="228600" y="1447800"/>
            <a:ext cx="2800057" cy="38862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Jerome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447800"/>
            <a:ext cx="5638800" cy="5139869"/>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Augustine to Jerome:</a:t>
            </a:r>
          </a:p>
          <a:p>
            <a:endParaRPr lang="en-US" sz="2000" b="1" dirty="0" smtClean="0">
              <a:solidFill>
                <a:srgbClr val="FFFF00"/>
              </a:solidFill>
              <a:latin typeface="Arial" pitchFamily="34" charset="0"/>
              <a:cs typeface="Arial" pitchFamily="34" charset="0"/>
            </a:endParaRPr>
          </a:p>
          <a:p>
            <a:r>
              <a:rPr lang="en-US" sz="2000" b="1" i="1" dirty="0" smtClean="0">
                <a:solidFill>
                  <a:srgbClr val="FFFF00"/>
                </a:solidFill>
                <a:latin typeface="Arial" pitchFamily="34" charset="0"/>
                <a:cs typeface="Arial" pitchFamily="34" charset="0"/>
              </a:rPr>
              <a:t>“I pray you not to devote your energies to translating the sacred books to Latin, unless you do as you did earlier in you translation of the book of Job, that is, adding notes that show clearly where your version differs from the Septuagint, whose authority has no equal…. Besides, I cannot imagine how, after so long, someone can find in the Hebrew manuscripts anything which so many translators did not see before, especially since they knew Hebrew so well.”</a:t>
            </a:r>
          </a:p>
          <a:p>
            <a:pPr marL="971550" lvl="1" indent="-514350"/>
            <a:endParaRPr lang="en-US" sz="2000" b="1" dirty="0" smtClean="0">
              <a:solidFill>
                <a:srgbClr val="FFFF00"/>
              </a:solidFill>
              <a:latin typeface="Arial" pitchFamily="34" charset="0"/>
              <a:cs typeface="Arial" pitchFamily="34" charset="0"/>
            </a:endParaRP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
        <p:nvSpPr>
          <p:cNvPr id="11" name="TextBox 10"/>
          <p:cNvSpPr txBox="1"/>
          <p:nvPr/>
        </p:nvSpPr>
        <p:spPr>
          <a:xfrm>
            <a:off x="457200" y="5385137"/>
            <a:ext cx="2362200" cy="707886"/>
          </a:xfrm>
          <a:prstGeom prst="rect">
            <a:avLst/>
          </a:prstGeom>
          <a:noFill/>
        </p:spPr>
        <p:txBody>
          <a:bodyPr wrap="square" rtlCol="0">
            <a:spAutoFit/>
          </a:bodyPr>
          <a:lstStyle/>
          <a:p>
            <a:pPr algn="ctr"/>
            <a:r>
              <a:rPr lang="en-US" sz="2000" b="1" dirty="0" smtClean="0">
                <a:solidFill>
                  <a:srgbClr val="FFFF00"/>
                </a:solidFill>
              </a:rPr>
              <a:t>Jerome</a:t>
            </a:r>
          </a:p>
          <a:p>
            <a:pPr algn="ctr"/>
            <a:r>
              <a:rPr lang="en-US" sz="2000" b="1" dirty="0" smtClean="0">
                <a:solidFill>
                  <a:srgbClr val="FFFF00"/>
                </a:solidFill>
              </a:rPr>
              <a:t>(327-420 A.D.)</a:t>
            </a:r>
            <a:endParaRPr lang="en-US" sz="2000" b="1" dirty="0">
              <a:solidFill>
                <a:srgbClr val="FFFF00"/>
              </a:solidFill>
            </a:endParaRPr>
          </a:p>
        </p:txBody>
      </p:sp>
      <p:pic>
        <p:nvPicPr>
          <p:cNvPr id="12" name="Picture 11" descr="st-jerome-3-sized.jpg"/>
          <p:cNvPicPr>
            <a:picLocks noChangeAspect="1"/>
          </p:cNvPicPr>
          <p:nvPr/>
        </p:nvPicPr>
        <p:blipFill>
          <a:blip r:embed="rId5" cstate="print"/>
          <a:stretch>
            <a:fillRect/>
          </a:stretch>
        </p:blipFill>
        <p:spPr>
          <a:xfrm>
            <a:off x="228600" y="1447800"/>
            <a:ext cx="2800057" cy="38862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Jerome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447800"/>
            <a:ext cx="5638800" cy="3908762"/>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Reaction to the Fall of Rome in 410:</a:t>
            </a:r>
          </a:p>
          <a:p>
            <a:endParaRPr lang="en-US" sz="2000" b="1" dirty="0" smtClean="0">
              <a:solidFill>
                <a:srgbClr val="FFFF00"/>
              </a:solidFill>
              <a:latin typeface="Arial" pitchFamily="34" charset="0"/>
              <a:cs typeface="Arial" pitchFamily="34" charset="0"/>
            </a:endParaRPr>
          </a:p>
          <a:p>
            <a:r>
              <a:rPr lang="en-US" sz="2000" b="1" i="1" dirty="0" smtClean="0">
                <a:solidFill>
                  <a:srgbClr val="FFFF00"/>
                </a:solidFill>
                <a:latin typeface="Arial" pitchFamily="34" charset="0"/>
                <a:cs typeface="Arial" pitchFamily="34" charset="0"/>
              </a:rPr>
              <a:t>Who could have believed that Rome, built by the conquest of the world, would fall?  That the mother of many nations has turned to her grave? … My eyes are dimmed by my advanced age … and with the light that I have t night I can no longer read Hebrew books, which are difficult to read for the smallness of their letters.</a:t>
            </a: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
        <p:nvSpPr>
          <p:cNvPr id="11" name="TextBox 10"/>
          <p:cNvSpPr txBox="1"/>
          <p:nvPr/>
        </p:nvSpPr>
        <p:spPr>
          <a:xfrm>
            <a:off x="457200" y="5385137"/>
            <a:ext cx="2362200" cy="707886"/>
          </a:xfrm>
          <a:prstGeom prst="rect">
            <a:avLst/>
          </a:prstGeom>
          <a:noFill/>
        </p:spPr>
        <p:txBody>
          <a:bodyPr wrap="square" rtlCol="0">
            <a:spAutoFit/>
          </a:bodyPr>
          <a:lstStyle/>
          <a:p>
            <a:pPr algn="ctr"/>
            <a:r>
              <a:rPr lang="en-US" sz="2000" b="1" dirty="0" smtClean="0">
                <a:solidFill>
                  <a:srgbClr val="FFFF00"/>
                </a:solidFill>
              </a:rPr>
              <a:t>Jerome</a:t>
            </a:r>
          </a:p>
          <a:p>
            <a:pPr algn="ctr"/>
            <a:r>
              <a:rPr lang="en-US" sz="2000" b="1" dirty="0" smtClean="0">
                <a:solidFill>
                  <a:srgbClr val="FFFF00"/>
                </a:solidFill>
              </a:rPr>
              <a:t>(327-420 A.D.)</a:t>
            </a:r>
            <a:endParaRPr lang="en-US" sz="2000" b="1" dirty="0">
              <a:solidFill>
                <a:srgbClr val="FFFF00"/>
              </a:solidFill>
            </a:endParaRPr>
          </a:p>
        </p:txBody>
      </p:sp>
      <p:pic>
        <p:nvPicPr>
          <p:cNvPr id="12" name="Picture 11" descr="st-jerome-3-sized.jpg"/>
          <p:cNvPicPr>
            <a:picLocks noChangeAspect="1"/>
          </p:cNvPicPr>
          <p:nvPr/>
        </p:nvPicPr>
        <p:blipFill>
          <a:blip r:embed="rId5" cstate="print"/>
          <a:stretch>
            <a:fillRect/>
          </a:stretch>
        </p:blipFill>
        <p:spPr>
          <a:xfrm>
            <a:off x="228600" y="1447800"/>
            <a:ext cx="2800057" cy="38862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Augustine of Hippo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429000" y="1447800"/>
            <a:ext cx="5638800" cy="5878532"/>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Augustine:</a:t>
            </a:r>
          </a:p>
          <a:p>
            <a:pPr marL="457200" indent="-457200">
              <a:buFont typeface="+mj-lt"/>
              <a:buAutoNum type="arabicPeriod"/>
            </a:pPr>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Born of Monica…</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Studied rhetoric and philosophy</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Became Manichean and Neo-</a:t>
            </a:r>
            <a:r>
              <a:rPr lang="en-US" sz="2000" b="1" dirty="0" err="1" smtClean="0">
                <a:solidFill>
                  <a:srgbClr val="FFFF00"/>
                </a:solidFill>
                <a:latin typeface="Arial" pitchFamily="34" charset="0"/>
                <a:cs typeface="Arial" pitchFamily="34" charset="0"/>
              </a:rPr>
              <a:t>platonism</a:t>
            </a: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Heard Ambrose preach while living in Milan and was Baptized by him</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When visiting Hippo in 391 AD, </a:t>
            </a:r>
            <a:r>
              <a:rPr lang="en-US" sz="2000" b="1" dirty="0" err="1" smtClean="0">
                <a:solidFill>
                  <a:srgbClr val="FFFF00"/>
                </a:solidFill>
                <a:latin typeface="Arial" pitchFamily="34" charset="0"/>
                <a:cs typeface="Arial" pitchFamily="34" charset="0"/>
              </a:rPr>
              <a:t>Valerius</a:t>
            </a:r>
            <a:r>
              <a:rPr lang="en-US" sz="2000" b="1" dirty="0" smtClean="0">
                <a:solidFill>
                  <a:srgbClr val="FFFF00"/>
                </a:solidFill>
                <a:latin typeface="Arial" pitchFamily="34" charset="0"/>
                <a:cs typeface="Arial" pitchFamily="34" charset="0"/>
              </a:rPr>
              <a:t> Bishop of Hippo, convinces him to become co-bishop</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971550" lvl="1" indent="-514350"/>
            <a:endParaRPr lang="en-US" sz="2000" b="1" dirty="0" smtClean="0">
              <a:solidFill>
                <a:srgbClr val="FFFF00"/>
              </a:solidFill>
              <a:latin typeface="Arial" pitchFamily="34" charset="0"/>
              <a:cs typeface="Arial" pitchFamily="34" charset="0"/>
            </a:endParaRP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
        <p:nvSpPr>
          <p:cNvPr id="11" name="TextBox 10"/>
          <p:cNvSpPr txBox="1"/>
          <p:nvPr/>
        </p:nvSpPr>
        <p:spPr>
          <a:xfrm>
            <a:off x="457200" y="5461337"/>
            <a:ext cx="2362200" cy="707886"/>
          </a:xfrm>
          <a:prstGeom prst="rect">
            <a:avLst/>
          </a:prstGeom>
          <a:noFill/>
        </p:spPr>
        <p:txBody>
          <a:bodyPr wrap="square" rtlCol="0">
            <a:spAutoFit/>
          </a:bodyPr>
          <a:lstStyle/>
          <a:p>
            <a:pPr algn="ctr"/>
            <a:r>
              <a:rPr lang="en-US" sz="2000" b="1" dirty="0" smtClean="0">
                <a:solidFill>
                  <a:srgbClr val="FFFF00"/>
                </a:solidFill>
              </a:rPr>
              <a:t>Augustine of Hippo</a:t>
            </a:r>
          </a:p>
          <a:p>
            <a:pPr algn="ctr"/>
            <a:r>
              <a:rPr lang="en-US" sz="2000" b="1" dirty="0" smtClean="0">
                <a:solidFill>
                  <a:srgbClr val="FFFF00"/>
                </a:solidFill>
              </a:rPr>
              <a:t>(354-430 A.D.)</a:t>
            </a:r>
            <a:endParaRPr lang="en-US" sz="2000" b="1" dirty="0">
              <a:solidFill>
                <a:srgbClr val="FFFF00"/>
              </a:solidFill>
            </a:endParaRPr>
          </a:p>
        </p:txBody>
      </p:sp>
      <p:pic>
        <p:nvPicPr>
          <p:cNvPr id="10" name="Picture 9" descr="st._augustine-18054.jpg"/>
          <p:cNvPicPr>
            <a:picLocks noChangeAspect="1"/>
          </p:cNvPicPr>
          <p:nvPr/>
        </p:nvPicPr>
        <p:blipFill>
          <a:blip r:embed="rId5" cstate="print"/>
          <a:stretch>
            <a:fillRect/>
          </a:stretch>
        </p:blipFill>
        <p:spPr>
          <a:xfrm>
            <a:off x="381000" y="1480351"/>
            <a:ext cx="2438400" cy="3929849"/>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Augustine of Hippo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429000" y="1447800"/>
            <a:ext cx="5638800" cy="6678751"/>
          </a:xfrm>
          <a:prstGeom prst="rect">
            <a:avLst/>
          </a:prstGeom>
          <a:noFill/>
        </p:spPr>
        <p:txBody>
          <a:bodyPr wrap="square" rtlCol="0">
            <a:spAutoFit/>
          </a:bodyPr>
          <a:lstStyle/>
          <a:p>
            <a:pPr marL="457200" indent="-457200"/>
            <a:r>
              <a:rPr lang="en-US" sz="2000" b="1" dirty="0" smtClean="0">
                <a:solidFill>
                  <a:srgbClr val="FFFF00"/>
                </a:solidFill>
                <a:latin typeface="Arial" pitchFamily="34" charset="0"/>
                <a:cs typeface="Arial" pitchFamily="34" charset="0"/>
              </a:rPr>
              <a:t>Augustine on the Free will of the Soul: </a:t>
            </a:r>
          </a:p>
          <a:p>
            <a:pPr marL="457200" indent="-457200">
              <a:buFont typeface="Arial" pitchFamily="34" charset="0"/>
              <a:buChar char="•"/>
            </a:pPr>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dirty="0" smtClean="0">
                <a:solidFill>
                  <a:srgbClr val="FFFF00"/>
                </a:solidFill>
                <a:latin typeface="Arial" pitchFamily="34" charset="0"/>
                <a:cs typeface="Arial" pitchFamily="34" charset="0"/>
              </a:rPr>
              <a:t>God cannot create evil, therefore evil must be the result of free will</a:t>
            </a:r>
          </a:p>
          <a:p>
            <a:pPr marL="457200" indent="-457200">
              <a:buFont typeface="Arial" pitchFamily="34" charset="0"/>
              <a:buChar char="•"/>
            </a:pPr>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dirty="0" smtClean="0">
                <a:solidFill>
                  <a:srgbClr val="FFFF00"/>
                </a:solidFill>
                <a:latin typeface="Arial" pitchFamily="34" charset="0"/>
                <a:cs typeface="Arial" pitchFamily="34" charset="0"/>
              </a:rPr>
              <a:t>Therefore evil is a choice to turn against God, not a substance or “thing”</a:t>
            </a:r>
          </a:p>
          <a:p>
            <a:pPr marL="457200" indent="-457200">
              <a:buFont typeface="Arial" pitchFamily="34" charset="0"/>
              <a:buChar char="•"/>
            </a:pPr>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dirty="0" smtClean="0">
                <a:solidFill>
                  <a:srgbClr val="FFFF00"/>
                </a:solidFill>
                <a:latin typeface="Arial" pitchFamily="34" charset="0"/>
                <a:cs typeface="Arial" pitchFamily="34" charset="0"/>
              </a:rPr>
              <a:t>In the Garden:</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Freedom to sin or not to sin</a:t>
            </a:r>
          </a:p>
          <a:p>
            <a:pPr marL="457200" indent="-457200">
              <a:buFont typeface="Arial" pitchFamily="34" charset="0"/>
              <a:buChar char="•"/>
            </a:pPr>
            <a:r>
              <a:rPr lang="en-US" sz="2000" b="1" dirty="0" smtClean="0">
                <a:solidFill>
                  <a:srgbClr val="FFFF00"/>
                </a:solidFill>
                <a:latin typeface="Arial" pitchFamily="34" charset="0"/>
                <a:cs typeface="Arial" pitchFamily="34" charset="0"/>
              </a:rPr>
              <a:t>After the Fall:</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Freedom only to Sin (God’s Ir. Grace)</a:t>
            </a:r>
          </a:p>
          <a:p>
            <a:pPr marL="457200" indent="-457200">
              <a:buFont typeface="Arial" pitchFamily="34" charset="0"/>
              <a:buChar char="•"/>
            </a:pPr>
            <a:r>
              <a:rPr lang="en-US" sz="2000" b="1" dirty="0" smtClean="0">
                <a:solidFill>
                  <a:srgbClr val="FFFF00"/>
                </a:solidFill>
                <a:latin typeface="Arial" pitchFamily="34" charset="0"/>
                <a:cs typeface="Arial" pitchFamily="34" charset="0"/>
              </a:rPr>
              <a:t>After redemption:</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Freedom to sin or not to sin</a:t>
            </a:r>
          </a:p>
          <a:p>
            <a:pPr marL="457200" indent="-457200">
              <a:buFont typeface="Arial" pitchFamily="34" charset="0"/>
              <a:buChar char="•"/>
            </a:pPr>
            <a:r>
              <a:rPr lang="en-US" sz="2000" b="1" dirty="0" smtClean="0">
                <a:solidFill>
                  <a:srgbClr val="FFFF00"/>
                </a:solidFill>
                <a:latin typeface="Arial" pitchFamily="34" charset="0"/>
                <a:cs typeface="Arial" pitchFamily="34" charset="0"/>
              </a:rPr>
              <a:t>In Heaven:</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Freedom only not to sin</a:t>
            </a:r>
          </a:p>
          <a:p>
            <a:pPr marL="457200" indent="-457200"/>
            <a:endParaRPr lang="en-US" sz="2000" b="1" dirty="0" smtClean="0">
              <a:solidFill>
                <a:srgbClr val="FFFF00"/>
              </a:solidFill>
              <a:latin typeface="Arial" pitchFamily="34" charset="0"/>
              <a:cs typeface="Arial" pitchFamily="34" charset="0"/>
            </a:endParaRPr>
          </a:p>
          <a:p>
            <a:pPr marL="457200" indent="-457200"/>
            <a:endParaRPr lang="en-US" sz="2000" b="1" dirty="0" smtClean="0">
              <a:solidFill>
                <a:srgbClr val="FFFF00"/>
              </a:solidFill>
              <a:latin typeface="Arial" pitchFamily="34" charset="0"/>
              <a:cs typeface="Arial" pitchFamily="34" charset="0"/>
            </a:endParaRPr>
          </a:p>
          <a:p>
            <a:pPr marL="971550" lvl="1" indent="-514350"/>
            <a:endParaRPr lang="en-US" sz="2000" b="1" dirty="0" smtClean="0">
              <a:solidFill>
                <a:srgbClr val="FFFF00"/>
              </a:solidFill>
              <a:latin typeface="Arial" pitchFamily="34" charset="0"/>
              <a:cs typeface="Arial" pitchFamily="34" charset="0"/>
            </a:endParaRP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10" name="Picture 9" descr="st._augustine-18054.jpg"/>
          <p:cNvPicPr>
            <a:picLocks noChangeAspect="1"/>
          </p:cNvPicPr>
          <p:nvPr/>
        </p:nvPicPr>
        <p:blipFill>
          <a:blip r:embed="rId5" cstate="print"/>
          <a:stretch>
            <a:fillRect/>
          </a:stretch>
        </p:blipFill>
        <p:spPr>
          <a:xfrm>
            <a:off x="381000" y="1480351"/>
            <a:ext cx="2438400" cy="3929849"/>
          </a:xfrm>
          <a:prstGeom prst="rect">
            <a:avLst/>
          </a:prstGeom>
        </p:spPr>
      </p:pic>
      <p:sp>
        <p:nvSpPr>
          <p:cNvPr id="13" name="TextBox 12"/>
          <p:cNvSpPr txBox="1"/>
          <p:nvPr/>
        </p:nvSpPr>
        <p:spPr>
          <a:xfrm>
            <a:off x="457200" y="5461337"/>
            <a:ext cx="2362200" cy="707886"/>
          </a:xfrm>
          <a:prstGeom prst="rect">
            <a:avLst/>
          </a:prstGeom>
          <a:noFill/>
        </p:spPr>
        <p:txBody>
          <a:bodyPr wrap="square" rtlCol="0">
            <a:spAutoFit/>
          </a:bodyPr>
          <a:lstStyle/>
          <a:p>
            <a:pPr algn="ctr"/>
            <a:r>
              <a:rPr lang="en-US" sz="2000" b="1" dirty="0" smtClean="0">
                <a:solidFill>
                  <a:srgbClr val="FFFF00"/>
                </a:solidFill>
              </a:rPr>
              <a:t>Augustine of Hippo</a:t>
            </a:r>
          </a:p>
          <a:p>
            <a:pPr algn="ctr"/>
            <a:r>
              <a:rPr lang="en-US" sz="2000" b="1" dirty="0" smtClean="0">
                <a:solidFill>
                  <a:srgbClr val="FFFF00"/>
                </a:solidFill>
              </a:rPr>
              <a:t>(354-430 A.D.)</a:t>
            </a:r>
            <a:endParaRPr lang="en-US" sz="2000" b="1" dirty="0">
              <a:solidFill>
                <a:srgbClr val="FFFF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Augustine of Hippo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357729"/>
            <a:ext cx="5638800" cy="5755422"/>
          </a:xfrm>
          <a:prstGeom prst="rect">
            <a:avLst/>
          </a:prstGeom>
          <a:noFill/>
        </p:spPr>
        <p:txBody>
          <a:bodyPr wrap="square" rtlCol="0">
            <a:spAutoFit/>
          </a:bodyPr>
          <a:lstStyle/>
          <a:p>
            <a:pPr marL="457200" indent="-457200"/>
            <a:r>
              <a:rPr lang="en-US" sz="2000" b="1" dirty="0" smtClean="0">
                <a:solidFill>
                  <a:srgbClr val="FFFF00"/>
                </a:solidFill>
                <a:latin typeface="Arial" pitchFamily="34" charset="0"/>
                <a:cs typeface="Arial" pitchFamily="34" charset="0"/>
              </a:rPr>
              <a:t>Augustine </a:t>
            </a:r>
            <a:r>
              <a:rPr lang="en-US" sz="2000" b="1" dirty="0" err="1" smtClean="0">
                <a:solidFill>
                  <a:srgbClr val="FFFF00"/>
                </a:solidFill>
                <a:latin typeface="Arial" pitchFamily="34" charset="0"/>
                <a:cs typeface="Arial" pitchFamily="34" charset="0"/>
              </a:rPr>
              <a:t>vs</a:t>
            </a:r>
            <a:r>
              <a:rPr lang="en-US" sz="2000" b="1" dirty="0" smtClean="0">
                <a:solidFill>
                  <a:srgbClr val="FFFF00"/>
                </a:solidFill>
                <a:latin typeface="Arial" pitchFamily="34" charset="0"/>
                <a:cs typeface="Arial" pitchFamily="34" charset="0"/>
              </a:rPr>
              <a:t> Pelagius:</a:t>
            </a:r>
          </a:p>
          <a:p>
            <a:pPr marL="457200" indent="-457200"/>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dirty="0" smtClean="0">
                <a:solidFill>
                  <a:srgbClr val="FFFF00"/>
                </a:solidFill>
                <a:latin typeface="Arial" pitchFamily="34" charset="0"/>
                <a:cs typeface="Arial" pitchFamily="34" charset="0"/>
              </a:rPr>
              <a:t>Pelagius: from birth we are free to sin or not to sin, no such things as “original sin” We are criminals not victims</a:t>
            </a:r>
          </a:p>
          <a:p>
            <a:pPr marL="457200" indent="-457200"/>
            <a:r>
              <a:rPr lang="en-US" sz="2000" b="1" dirty="0" smtClean="0">
                <a:solidFill>
                  <a:srgbClr val="FFFF00"/>
                </a:solidFill>
                <a:latin typeface="Arial" pitchFamily="34" charset="0"/>
                <a:cs typeface="Arial" pitchFamily="34" charset="0"/>
              </a:rPr>
              <a:t>	</a:t>
            </a:r>
          </a:p>
          <a:p>
            <a:pPr marL="457200" indent="-457200">
              <a:buFont typeface="Arial" pitchFamily="34" charset="0"/>
              <a:buChar char="•"/>
            </a:pPr>
            <a:r>
              <a:rPr lang="en-US" sz="2000" b="1" dirty="0" smtClean="0">
                <a:solidFill>
                  <a:srgbClr val="FFFF00"/>
                </a:solidFill>
                <a:latin typeface="Arial" pitchFamily="34" charset="0"/>
                <a:cs typeface="Arial" pitchFamily="34" charset="0"/>
              </a:rPr>
              <a:t>One could theoretically never sin, or stop sinning completely and reach perfection</a:t>
            </a:r>
          </a:p>
          <a:p>
            <a:pPr marL="457200" indent="-457200">
              <a:buFont typeface="Arial" pitchFamily="34" charset="0"/>
              <a:buChar char="•"/>
            </a:pPr>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dirty="0" smtClean="0">
                <a:solidFill>
                  <a:srgbClr val="FFFF00"/>
                </a:solidFill>
                <a:latin typeface="Arial" pitchFamily="34" charset="0"/>
                <a:cs typeface="Arial" pitchFamily="34" charset="0"/>
              </a:rPr>
              <a:t>Both Augustine and Jerome vehemently wrote against Pelagius</a:t>
            </a:r>
          </a:p>
          <a:p>
            <a:pPr marL="457200" indent="-457200">
              <a:buFont typeface="Arial" pitchFamily="34" charset="0"/>
              <a:buChar char="•"/>
            </a:pPr>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dirty="0" smtClean="0">
                <a:solidFill>
                  <a:srgbClr val="FFFF00"/>
                </a:solidFill>
                <a:latin typeface="Arial" pitchFamily="34" charset="0"/>
                <a:cs typeface="Arial" pitchFamily="34" charset="0"/>
              </a:rPr>
              <a:t>Pelagius’ view makes God’s grace useful, but not theoretically necessary</a:t>
            </a:r>
          </a:p>
          <a:p>
            <a:pPr marL="457200" indent="-457200"/>
            <a:endParaRPr lang="en-US" sz="2000" b="1" dirty="0" smtClean="0">
              <a:solidFill>
                <a:srgbClr val="FFFF00"/>
              </a:solidFill>
              <a:latin typeface="Arial" pitchFamily="34" charset="0"/>
              <a:cs typeface="Arial" pitchFamily="34" charset="0"/>
            </a:endParaRPr>
          </a:p>
          <a:p>
            <a:pPr marL="971550" lvl="1" indent="-514350"/>
            <a:endParaRPr lang="en-US" sz="2000" b="1" dirty="0" smtClean="0">
              <a:solidFill>
                <a:srgbClr val="FFFF00"/>
              </a:solidFill>
              <a:latin typeface="Arial" pitchFamily="34" charset="0"/>
              <a:cs typeface="Arial" pitchFamily="34" charset="0"/>
            </a:endParaRP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10" name="Picture 9" descr="st._augustine-18054.jpg"/>
          <p:cNvPicPr>
            <a:picLocks noChangeAspect="1"/>
          </p:cNvPicPr>
          <p:nvPr/>
        </p:nvPicPr>
        <p:blipFill>
          <a:blip r:embed="rId5" cstate="print"/>
          <a:stretch>
            <a:fillRect/>
          </a:stretch>
        </p:blipFill>
        <p:spPr>
          <a:xfrm>
            <a:off x="381000" y="1480351"/>
            <a:ext cx="2438400" cy="3929849"/>
          </a:xfrm>
          <a:prstGeom prst="rect">
            <a:avLst/>
          </a:prstGeom>
        </p:spPr>
      </p:pic>
      <p:sp>
        <p:nvSpPr>
          <p:cNvPr id="12" name="TextBox 11"/>
          <p:cNvSpPr txBox="1"/>
          <p:nvPr/>
        </p:nvSpPr>
        <p:spPr>
          <a:xfrm>
            <a:off x="457200" y="5461337"/>
            <a:ext cx="2362200" cy="707886"/>
          </a:xfrm>
          <a:prstGeom prst="rect">
            <a:avLst/>
          </a:prstGeom>
          <a:noFill/>
        </p:spPr>
        <p:txBody>
          <a:bodyPr wrap="square" rtlCol="0">
            <a:spAutoFit/>
          </a:bodyPr>
          <a:lstStyle/>
          <a:p>
            <a:pPr algn="ctr"/>
            <a:r>
              <a:rPr lang="en-US" sz="2000" b="1" dirty="0" smtClean="0">
                <a:solidFill>
                  <a:srgbClr val="FFFF00"/>
                </a:solidFill>
              </a:rPr>
              <a:t>Augustine of Hippo</a:t>
            </a:r>
          </a:p>
          <a:p>
            <a:pPr algn="ctr"/>
            <a:r>
              <a:rPr lang="en-US" sz="2000" b="1" dirty="0" smtClean="0">
                <a:solidFill>
                  <a:srgbClr val="FFFF00"/>
                </a:solidFill>
              </a:rPr>
              <a:t>(354-430 A.D.)</a:t>
            </a:r>
            <a:endParaRPr lang="en-US" sz="2000" b="1" dirty="0">
              <a:solidFill>
                <a:srgbClr val="FFFF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Augustine of Hippo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flipH="1">
            <a:off x="3200400" y="1357729"/>
            <a:ext cx="5638800" cy="6986528"/>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Augustine’s Two Great Works:</a:t>
            </a:r>
          </a:p>
          <a:p>
            <a:pPr marL="457200" indent="-457200"/>
            <a:endParaRPr lang="en-US" sz="2000" b="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i="1" dirty="0" smtClean="0">
                <a:solidFill>
                  <a:srgbClr val="FFFF00"/>
                </a:solidFill>
                <a:latin typeface="Arial" pitchFamily="34" charset="0"/>
                <a:cs typeface="Arial" pitchFamily="34" charset="0"/>
              </a:rPr>
              <a:t>Confessions</a:t>
            </a:r>
            <a:r>
              <a:rPr lang="en-US" sz="2000" b="1" dirty="0" smtClean="0">
                <a:solidFill>
                  <a:srgbClr val="FFFF00"/>
                </a:solidFill>
                <a:latin typeface="Arial" pitchFamily="34" charset="0"/>
                <a:cs typeface="Arial" pitchFamily="34" charset="0"/>
              </a:rPr>
              <a:t>: Spiritual Autobiography addressed as a prayer to God (</a:t>
            </a:r>
            <a:r>
              <a:rPr lang="en-US" sz="2000" b="1" dirty="0" err="1" smtClean="0">
                <a:solidFill>
                  <a:srgbClr val="FFFF00"/>
                </a:solidFill>
                <a:latin typeface="Arial" pitchFamily="34" charset="0"/>
                <a:cs typeface="Arial" pitchFamily="34" charset="0"/>
              </a:rPr>
              <a:t>ch</a:t>
            </a:r>
            <a:r>
              <a:rPr lang="en-US" sz="2000" b="1" dirty="0" smtClean="0">
                <a:solidFill>
                  <a:srgbClr val="FFFF00"/>
                </a:solidFill>
                <a:latin typeface="Arial" pitchFamily="34" charset="0"/>
                <a:cs typeface="Arial" pitchFamily="34" charset="0"/>
              </a:rPr>
              <a:t>. 3,4)</a:t>
            </a:r>
          </a:p>
          <a:p>
            <a:pPr marL="457200" indent="-457200">
              <a:buFont typeface="Arial" pitchFamily="34" charset="0"/>
              <a:buChar char="•"/>
            </a:pPr>
            <a:endParaRPr lang="en-US" sz="2000" b="1" i="1" dirty="0" smtClean="0">
              <a:solidFill>
                <a:srgbClr val="FFFF00"/>
              </a:solidFill>
              <a:latin typeface="Arial" pitchFamily="34" charset="0"/>
              <a:cs typeface="Arial" pitchFamily="34" charset="0"/>
            </a:endParaRPr>
          </a:p>
          <a:p>
            <a:pPr marL="457200" indent="-457200">
              <a:buFont typeface="Arial" pitchFamily="34" charset="0"/>
              <a:buChar char="•"/>
            </a:pPr>
            <a:r>
              <a:rPr lang="en-US" sz="2000" b="1" i="1" dirty="0" smtClean="0">
                <a:solidFill>
                  <a:srgbClr val="FFFF00"/>
                </a:solidFill>
                <a:latin typeface="Arial" pitchFamily="34" charset="0"/>
                <a:cs typeface="Arial" pitchFamily="34" charset="0"/>
              </a:rPr>
              <a:t>The City of God</a:t>
            </a:r>
            <a:r>
              <a:rPr lang="en-US" sz="2000" b="1" dirty="0" smtClean="0">
                <a:solidFill>
                  <a:srgbClr val="FFFF00"/>
                </a:solidFill>
                <a:latin typeface="Arial" pitchFamily="34" charset="0"/>
                <a:cs typeface="Arial" pitchFamily="34" charset="0"/>
              </a:rPr>
              <a:t>: </a:t>
            </a:r>
          </a:p>
          <a:p>
            <a:pPr marL="457200" indent="-457200">
              <a:buFont typeface="Arial" pitchFamily="34" charset="0"/>
              <a:buChar char="•"/>
            </a:pPr>
            <a:endParaRPr lang="en-US" sz="2000" b="1" i="1" dirty="0" smtClean="0">
              <a:solidFill>
                <a:srgbClr val="FFFF00"/>
              </a:solidFill>
              <a:latin typeface="Arial" pitchFamily="34" charset="0"/>
              <a:cs typeface="Arial" pitchFamily="34" charset="0"/>
            </a:endParaRP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Two cities one of God and One of Earth</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Earth built on love of self, God built on love of God</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They stand in irreconcilable opposition</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Rome had flourished to spread the Gospel</a:t>
            </a:r>
          </a:p>
          <a:p>
            <a:pPr marL="914400" lvl="1" indent="-457200">
              <a:buFont typeface="Arial" pitchFamily="34" charset="0"/>
              <a:buChar char="•"/>
            </a:pPr>
            <a:r>
              <a:rPr lang="en-US" sz="2000" b="1" dirty="0" smtClean="0">
                <a:solidFill>
                  <a:srgbClr val="FFFF00"/>
                </a:solidFill>
                <a:latin typeface="Arial" pitchFamily="34" charset="0"/>
                <a:cs typeface="Arial" pitchFamily="34" charset="0"/>
              </a:rPr>
              <a:t>At the end of History only the City of God will stand</a:t>
            </a:r>
          </a:p>
          <a:p>
            <a:pPr marL="914400" lvl="1" indent="-457200">
              <a:buFont typeface="Arial" pitchFamily="34" charset="0"/>
              <a:buChar char="•"/>
            </a:pPr>
            <a:endParaRPr lang="en-US" sz="2000" b="1" dirty="0" smtClean="0">
              <a:solidFill>
                <a:srgbClr val="FFFF00"/>
              </a:solidFill>
              <a:latin typeface="Arial" pitchFamily="34" charset="0"/>
              <a:cs typeface="Arial" pitchFamily="34" charset="0"/>
            </a:endParaRPr>
          </a:p>
          <a:p>
            <a:pPr marL="457200" indent="-457200"/>
            <a:endParaRPr lang="en-US" sz="2000" b="1" dirty="0" smtClean="0">
              <a:solidFill>
                <a:srgbClr val="FFFF00"/>
              </a:solidFill>
              <a:latin typeface="Arial" pitchFamily="34" charset="0"/>
              <a:cs typeface="Arial" pitchFamily="34" charset="0"/>
            </a:endParaRPr>
          </a:p>
          <a:p>
            <a:pPr marL="971550" lvl="1" indent="-514350"/>
            <a:endParaRPr lang="en-US" sz="2000" b="1" dirty="0" smtClean="0">
              <a:solidFill>
                <a:srgbClr val="FFFF00"/>
              </a:solidFill>
              <a:latin typeface="Arial" pitchFamily="34" charset="0"/>
              <a:cs typeface="Arial" pitchFamily="34" charset="0"/>
            </a:endParaRPr>
          </a:p>
          <a:p>
            <a:r>
              <a:rPr lang="en-US" sz="2400" b="1" dirty="0" smtClean="0">
                <a:solidFill>
                  <a:srgbClr val="FFFF00"/>
                </a:solidFill>
                <a:latin typeface="Arial" pitchFamily="34" charset="0"/>
                <a:cs typeface="Arial" pitchFamily="34" charset="0"/>
              </a:rPr>
              <a: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10" name="Picture 9" descr="st._augustine-18054.jpg"/>
          <p:cNvPicPr>
            <a:picLocks noChangeAspect="1"/>
          </p:cNvPicPr>
          <p:nvPr/>
        </p:nvPicPr>
        <p:blipFill>
          <a:blip r:embed="rId5" cstate="print"/>
          <a:stretch>
            <a:fillRect/>
          </a:stretch>
        </p:blipFill>
        <p:spPr>
          <a:xfrm>
            <a:off x="381000" y="1480351"/>
            <a:ext cx="2438400" cy="3929849"/>
          </a:xfrm>
          <a:prstGeom prst="rect">
            <a:avLst/>
          </a:prstGeom>
        </p:spPr>
      </p:pic>
      <p:sp>
        <p:nvSpPr>
          <p:cNvPr id="12" name="TextBox 11"/>
          <p:cNvSpPr txBox="1"/>
          <p:nvPr/>
        </p:nvSpPr>
        <p:spPr>
          <a:xfrm>
            <a:off x="457200" y="5461337"/>
            <a:ext cx="2362200" cy="707886"/>
          </a:xfrm>
          <a:prstGeom prst="rect">
            <a:avLst/>
          </a:prstGeom>
          <a:noFill/>
        </p:spPr>
        <p:txBody>
          <a:bodyPr wrap="square" rtlCol="0">
            <a:spAutoFit/>
          </a:bodyPr>
          <a:lstStyle/>
          <a:p>
            <a:pPr algn="ctr"/>
            <a:r>
              <a:rPr lang="en-US" sz="2000" b="1" dirty="0" smtClean="0">
                <a:solidFill>
                  <a:srgbClr val="FFFF00"/>
                </a:solidFill>
              </a:rPr>
              <a:t>Augustine of Hippo</a:t>
            </a:r>
          </a:p>
          <a:p>
            <a:pPr algn="ctr"/>
            <a:r>
              <a:rPr lang="en-US" sz="2000" b="1" dirty="0" smtClean="0">
                <a:solidFill>
                  <a:srgbClr val="FFFF00"/>
                </a:solidFill>
              </a:rPr>
              <a:t>(354-430 A.D.)</a:t>
            </a:r>
            <a:endParaRPr lang="en-US" sz="2000" b="1" dirty="0">
              <a:solidFill>
                <a:srgbClr val="FFFF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1762</TotalTime>
  <Words>736</Words>
  <Application>Microsoft Office PowerPoint</Application>
  <PresentationFormat>On-screen Show (4:3)</PresentationFormat>
  <Paragraphs>163</Paragraphs>
  <Slides>14</Slides>
  <Notes>13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153</cp:revision>
  <dcterms:created xsi:type="dcterms:W3CDTF">2006-08-16T00:00:00Z</dcterms:created>
  <dcterms:modified xsi:type="dcterms:W3CDTF">2012-06-04T13:19:41Z</dcterms:modified>
</cp:coreProperties>
</file>