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22"/>
  </p:notesMasterIdLst>
  <p:handoutMasterIdLst>
    <p:handoutMasterId r:id="rId23"/>
  </p:handoutMasterIdLst>
  <p:sldIdLst>
    <p:sldId id="256" r:id="rId3"/>
    <p:sldId id="304" r:id="rId4"/>
    <p:sldId id="281" r:id="rId5"/>
    <p:sldId id="298" r:id="rId6"/>
    <p:sldId id="296" r:id="rId7"/>
    <p:sldId id="297" r:id="rId8"/>
    <p:sldId id="299" r:id="rId9"/>
    <p:sldId id="289" r:id="rId10"/>
    <p:sldId id="300" r:id="rId11"/>
    <p:sldId id="303" r:id="rId12"/>
    <p:sldId id="291" r:id="rId13"/>
    <p:sldId id="292" r:id="rId14"/>
    <p:sldId id="305" r:id="rId15"/>
    <p:sldId id="293" r:id="rId16"/>
    <p:sldId id="302" r:id="rId17"/>
    <p:sldId id="301" r:id="rId18"/>
    <p:sldId id="294" r:id="rId19"/>
    <p:sldId id="295" r:id="rId20"/>
    <p:sldId id="288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4640" autoAdjust="0"/>
  </p:normalViewPr>
  <p:slideViewPr>
    <p:cSldViewPr>
      <p:cViewPr varScale="1">
        <p:scale>
          <a:sx n="66" d="100"/>
          <a:sy n="66" d="100"/>
        </p:scale>
        <p:origin x="-43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4D0A72-A11F-4534-A188-F2548DC828C4}" type="datetimeFigureOut">
              <a:rPr lang="en-US" smtClean="0"/>
              <a:pPr/>
              <a:t>5/11/2012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1D72BA-00BE-4CC1-990D-54A99279109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660A6F-B0BB-4962-98D9-F108B9562D41}" type="datetimeFigureOut">
              <a:rPr lang="en-US" smtClean="0"/>
              <a:pPr/>
              <a:t>5/11/2012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597241-9A25-46C2-9ABC-E20F850F1B0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597241-9A25-46C2-9ABC-E20F850F1B0E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597241-9A25-46C2-9ABC-E20F850F1B0E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597241-9A25-46C2-9ABC-E20F850F1B0E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597241-9A25-46C2-9ABC-E20F850F1B0E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597241-9A25-46C2-9ABC-E20F850F1B0E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597241-9A25-46C2-9ABC-E20F850F1B0E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597241-9A25-46C2-9ABC-E20F850F1B0E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597241-9A25-46C2-9ABC-E20F850F1B0E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597241-9A25-46C2-9ABC-E20F850F1B0E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597241-9A25-46C2-9ABC-E20F850F1B0E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597241-9A25-46C2-9ABC-E20F850F1B0E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597241-9A25-46C2-9ABC-E20F850F1B0E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597241-9A25-46C2-9ABC-E20F850F1B0E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597241-9A25-46C2-9ABC-E20F850F1B0E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5/11/2012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5/11/2012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5/11/2012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5/11/2012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5/11/2012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5/11/2012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5/11/2012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5/11/2012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5/11/2012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5/11/2012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5/11/2012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5/11/2012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19200" y="36493"/>
            <a:ext cx="7010400" cy="954107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</a:rPr>
              <a:t>A Cloud of Witnesses: A History of the Early Church</a:t>
            </a:r>
            <a:endParaRPr lang="en-U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itchFamily="18" charset="0"/>
            </a:endParaRPr>
          </a:p>
        </p:txBody>
      </p:sp>
      <p:pic>
        <p:nvPicPr>
          <p:cNvPr id="5" name="Picture 4" descr="constati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799" y="1447799"/>
            <a:ext cx="3200401" cy="48220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8" descr="Athenasius Ic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76800" y="1371600"/>
            <a:ext cx="3581400" cy="48083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384512"/>
            <a:ext cx="9144000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Verdana" pitchFamily="34" charset="0"/>
                <a:cs typeface="Arial" pitchFamily="34" charset="0"/>
              </a:rPr>
              <a:t>I believe in one God, the Father Almighty, Maker of heaven and earth, and of all things visible and invisible.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Verdana" pitchFamily="34" charset="0"/>
                <a:cs typeface="Arial" pitchFamily="34" charset="0"/>
              </a:rPr>
              <a:t>And in one Lord Jesus Christ, the only-begotten Son of God, begotten of the Father before all worlds; God of God, Light of Light, very God of very God; begotten, not made, being of one substance with the Father, by whom all things were made.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Verdana" pitchFamily="34" charset="0"/>
                <a:cs typeface="Arial" pitchFamily="34" charset="0"/>
              </a:rPr>
              <a:t>Who, for us men and for our salvation, came down from heaven, and was incarnate by the Holy Spirit of the virgin Mary, and was made man; and was crucified also for us under Pontius Pilate; He suffered and was buried; and the third day He rose again, according to the Scriptures; and ascended into heaven, and sits on the right hand of the Father; and He shall come again, with glory, to judge the quick and the dead; whose kingdom shall have no end.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Verdana" pitchFamily="34" charset="0"/>
                <a:cs typeface="Arial" pitchFamily="34" charset="0"/>
              </a:rPr>
              <a:t>And I believe in the Holy Ghost, the Lord and Giver of Life; who proceeds from the Father and the Son; who with the Father and the Son together is worshipped and glorified; who spoke by the prophets.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Verdana" pitchFamily="34" charset="0"/>
                <a:cs typeface="Arial" pitchFamily="34" charset="0"/>
              </a:rPr>
              <a:t>And I believe in one holy catholic and apostolic Church. I acknowledge one baptism for the remission of sins; and I look for the resurrection of the dead, and the life of the world to come. Amen.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is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76200"/>
            <a:ext cx="1143000" cy="108421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chi_rho_stone-296x3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48600" y="76200"/>
            <a:ext cx="1143000" cy="11584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1524000" y="304800"/>
            <a:ext cx="579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The Council of </a:t>
            </a:r>
            <a:r>
              <a:rPr lang="en-US" sz="3200" b="1" dirty="0" err="1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Nicea</a:t>
            </a:r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	</a:t>
            </a:r>
            <a:endParaRPr lang="en-US" sz="3200" b="1" dirty="0">
              <a:solidFill>
                <a:srgbClr val="FFFF00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7200" y="1447800"/>
            <a:ext cx="441960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Constantine gets word of the conflict and calls a general council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Solve the date of Easter, approve procedure for re-admission of lapsed, election and ordination of bishops and presbyters; and solve the Arian problem creating a common creed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Bishops reaction to Eusebius of Nicomedia.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Eusebius and Arius Exiled/Excommunicated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 descr="250px-Nice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86236" y="1524000"/>
            <a:ext cx="3821407" cy="5105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gia-sophi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783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nave-general-vie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mosaic-at-the-hagia-sophi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220px-Johnchrysosto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429000"/>
            <a:ext cx="2895600" cy="3429000"/>
          </a:xfrm>
          <a:prstGeom prst="rect">
            <a:avLst/>
          </a:prstGeom>
        </p:spPr>
      </p:pic>
      <p:pic>
        <p:nvPicPr>
          <p:cNvPr id="10" name="Picture 9" descr="220px-Byzantinischer_Mosaizist_um_1020_00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26755" y="0"/>
            <a:ext cx="4517245" cy="3429000"/>
          </a:xfrm>
          <a:prstGeom prst="rect">
            <a:avLst/>
          </a:prstGeom>
        </p:spPr>
      </p:pic>
      <p:pic>
        <p:nvPicPr>
          <p:cNvPr id="11" name="Picture 10" descr="Deesis_Hagia_Sophia.jpg"/>
          <p:cNvPicPr>
            <a:picLocks noChangeAspect="1"/>
          </p:cNvPicPr>
          <p:nvPr/>
        </p:nvPicPr>
        <p:blipFill>
          <a:blip r:embed="rId5" cstate="print"/>
          <a:srcRect t="20475"/>
          <a:stretch>
            <a:fillRect/>
          </a:stretch>
        </p:blipFill>
        <p:spPr>
          <a:xfrm>
            <a:off x="2895600" y="3417389"/>
            <a:ext cx="6248400" cy="3440611"/>
          </a:xfrm>
          <a:prstGeom prst="rect">
            <a:avLst/>
          </a:prstGeom>
        </p:spPr>
      </p:pic>
      <p:pic>
        <p:nvPicPr>
          <p:cNvPr id="6" name="Picture 5" descr="800px-Imperial_Gate_mosaic_in_Hagia_Sophia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" y="0"/>
            <a:ext cx="4689231" cy="3429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is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76200"/>
            <a:ext cx="1143000" cy="108421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chi_rho_stone-296x3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48600" y="76200"/>
            <a:ext cx="1143000" cy="11584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1676400" y="304800"/>
            <a:ext cx="579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Return from Exile	</a:t>
            </a:r>
            <a:endParaRPr lang="en-US" sz="3200" b="1" dirty="0">
              <a:solidFill>
                <a:srgbClr val="FFFF00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14400" y="1264146"/>
            <a:ext cx="4419600" cy="323165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Emperor  337-361 AD</a:t>
            </a:r>
          </a:p>
          <a:p>
            <a:pPr marL="457200" indent="-457200">
              <a:buFont typeface="+mj-lt"/>
              <a:buAutoNum type="arabicPeriod"/>
            </a:pPr>
            <a:endParaRPr lang="en-US" sz="2000" dirty="0" smtClean="0">
              <a:ln w="18415" cmpd="sng">
                <a:solidFill>
                  <a:schemeClr val="tx1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dirty="0" err="1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Constantius</a:t>
            </a:r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II, becomes sole emperor. Staunch supporter of </a:t>
            </a:r>
            <a:r>
              <a:rPr lang="en-US" sz="2000" dirty="0" err="1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Arianism</a:t>
            </a:r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</a:p>
          <a:p>
            <a:pPr marL="457200" indent="-457200">
              <a:buFont typeface="+mj-lt"/>
              <a:buAutoNum type="arabicPeriod"/>
            </a:pPr>
            <a:endParaRPr lang="en-US" sz="2000" dirty="0" smtClean="0">
              <a:ln w="18415" cmpd="sng">
                <a:solidFill>
                  <a:schemeClr val="tx1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Exiles non-Arian bishops and pressures bishops to revoke Nicene creed. (read Letter)</a:t>
            </a:r>
          </a:p>
          <a:p>
            <a:pPr marL="457200" indent="-457200">
              <a:buFont typeface="+mj-lt"/>
              <a:buAutoNum type="arabicPeriod"/>
            </a:pPr>
            <a:endParaRPr lang="en-US" sz="2400" dirty="0">
              <a:ln w="18415" cmpd="sng">
                <a:solidFill>
                  <a:schemeClr val="tx1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6" descr="220px-Bust_of_Constantius_II_(Mary_Harrsch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11619" y="1524000"/>
            <a:ext cx="2975181" cy="3962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9" descr="Double_Centenionalis_Magnentius-XR-s4017.jpg"/>
          <p:cNvPicPr>
            <a:picLocks noChangeAspect="1"/>
          </p:cNvPicPr>
          <p:nvPr/>
        </p:nvPicPr>
        <p:blipFill>
          <a:blip r:embed="rId6" cstate="print"/>
          <a:srcRect r="49663"/>
          <a:stretch>
            <a:fillRect/>
          </a:stretch>
        </p:blipFill>
        <p:spPr>
          <a:xfrm>
            <a:off x="533400" y="4658580"/>
            <a:ext cx="2133600" cy="204702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Picture 10" descr="Double_Centenionalis_Magnentius-XR-s4017.jpg"/>
          <p:cNvPicPr>
            <a:picLocks noChangeAspect="1"/>
          </p:cNvPicPr>
          <p:nvPr/>
        </p:nvPicPr>
        <p:blipFill>
          <a:blip r:embed="rId6" cstate="print"/>
          <a:srcRect l="50000"/>
          <a:stretch>
            <a:fillRect/>
          </a:stretch>
        </p:blipFill>
        <p:spPr>
          <a:xfrm>
            <a:off x="3002234" y="4724400"/>
            <a:ext cx="2130059" cy="20574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is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76200"/>
            <a:ext cx="1143000" cy="108421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chi_rho_stone-296x3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48600" y="76200"/>
            <a:ext cx="1143000" cy="11584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1676400" y="304800"/>
            <a:ext cx="579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   Julian “the Apostate”	</a:t>
            </a:r>
            <a:endParaRPr lang="en-US" sz="3200" b="1" dirty="0">
              <a:solidFill>
                <a:srgbClr val="FFFF00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04800" y="1371600"/>
            <a:ext cx="4191000" cy="501675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Emperor 361-363 AD</a:t>
            </a:r>
          </a:p>
          <a:p>
            <a:pPr marL="457200" indent="-457200">
              <a:buFont typeface="+mj-lt"/>
              <a:buAutoNum type="arabicPeriod"/>
            </a:pPr>
            <a:endParaRPr lang="en-US" sz="2000" dirty="0" smtClean="0">
              <a:ln w="18415" cmpd="sng">
                <a:solidFill>
                  <a:schemeClr val="tx1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Wanted to restore Rome to former glory</a:t>
            </a:r>
          </a:p>
          <a:p>
            <a:pPr marL="457200" indent="-457200">
              <a:buFont typeface="+mj-lt"/>
              <a:buAutoNum type="arabicPeriod"/>
            </a:pPr>
            <a:endParaRPr lang="en-US" sz="2000" dirty="0" smtClean="0">
              <a:ln w="18415" cmpd="sng">
                <a:solidFill>
                  <a:schemeClr val="tx1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Despised Christianity, worked actively to restore paganism</a:t>
            </a:r>
          </a:p>
          <a:p>
            <a:pPr marL="457200" indent="-457200">
              <a:buFont typeface="+mj-lt"/>
              <a:buAutoNum type="arabicPeriod"/>
            </a:pPr>
            <a:endParaRPr lang="en-US" sz="2000" dirty="0" smtClean="0">
              <a:ln w="18415" cmpd="sng">
                <a:solidFill>
                  <a:schemeClr val="tx1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Established pagan hierarchy, with himself as high priest</a:t>
            </a:r>
          </a:p>
          <a:p>
            <a:pPr marL="457200" indent="-457200">
              <a:buFont typeface="+mj-lt"/>
              <a:buAutoNum type="arabicPeriod"/>
            </a:pPr>
            <a:endParaRPr lang="en-US" sz="2000" dirty="0" smtClean="0">
              <a:ln w="18415" cmpd="sng">
                <a:solidFill>
                  <a:schemeClr val="tx1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Planned to rebuild the Temple in Jerusalem</a:t>
            </a:r>
          </a:p>
          <a:p>
            <a:pPr marL="457200" indent="-457200">
              <a:buFont typeface="+mj-lt"/>
              <a:buAutoNum type="arabicPeriod"/>
            </a:pPr>
            <a:endParaRPr lang="en-US" sz="2000" dirty="0" smtClean="0">
              <a:ln w="18415" cmpd="sng">
                <a:solidFill>
                  <a:schemeClr val="tx1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Died suddenly in campaign against Persia</a:t>
            </a:r>
            <a:endParaRPr lang="en-US" sz="2000" dirty="0">
              <a:ln w="18415" cmpd="sng">
                <a:solidFill>
                  <a:schemeClr val="tx1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13" descr="julian 2.jpg"/>
          <p:cNvPicPr>
            <a:picLocks noChangeAspect="1"/>
          </p:cNvPicPr>
          <p:nvPr/>
        </p:nvPicPr>
        <p:blipFill>
          <a:blip r:embed="rId5" cstate="print"/>
          <a:srcRect l="9004" t="4985" r="7396" b="9111"/>
          <a:stretch>
            <a:fillRect/>
          </a:stretch>
        </p:blipFill>
        <p:spPr>
          <a:xfrm>
            <a:off x="5029200" y="1371600"/>
            <a:ext cx="3962400" cy="54207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457200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prstClr val="black"/>
                </a:solidFill>
                <a:latin typeface="Arial Black" pitchFamily="34" charset="0"/>
              </a:rPr>
              <a:t>Notes</a:t>
            </a:r>
            <a:endParaRPr lang="en-US" sz="2800" dirty="0">
              <a:solidFill>
                <a:prstClr val="black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is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76200"/>
            <a:ext cx="1143000" cy="108421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chi_rho_stone-296x3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48600" y="76200"/>
            <a:ext cx="1143000" cy="11584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1905000" y="304800"/>
            <a:ext cx="579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Athanasius of Alexandria	</a:t>
            </a:r>
            <a:endParaRPr lang="en-US" sz="3200" b="1" dirty="0">
              <a:solidFill>
                <a:srgbClr val="FFFF00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4800" y="1371600"/>
            <a:ext cx="3505200" cy="507831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(296-373 AD)</a:t>
            </a:r>
          </a:p>
          <a:p>
            <a:pPr marL="457200" indent="-457200">
              <a:buFont typeface="+mj-lt"/>
              <a:buAutoNum type="arabicPeriod"/>
            </a:pPr>
            <a:endParaRPr lang="en-US" sz="2000" dirty="0" smtClean="0">
              <a:ln w="18415" cmpd="sng">
                <a:solidFill>
                  <a:schemeClr val="tx1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Athanasius grew up involved with the monks in the desert</a:t>
            </a:r>
          </a:p>
          <a:p>
            <a:pPr marL="457200" indent="-457200">
              <a:buFont typeface="+mj-lt"/>
              <a:buAutoNum type="arabicPeriod"/>
            </a:pPr>
            <a:endParaRPr lang="en-US" sz="2000" dirty="0" smtClean="0">
              <a:ln w="18415" cmpd="sng">
                <a:solidFill>
                  <a:schemeClr val="tx1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Young deacon at the Council of </a:t>
            </a:r>
            <a:r>
              <a:rPr lang="en-US" sz="2000" dirty="0" err="1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Nicea</a:t>
            </a:r>
            <a:endParaRPr lang="en-US" sz="2000" dirty="0" smtClean="0">
              <a:ln w="18415" cmpd="sng">
                <a:solidFill>
                  <a:schemeClr val="tx1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000" dirty="0" smtClean="0">
              <a:ln w="18415" cmpd="sng">
                <a:solidFill>
                  <a:schemeClr val="tx1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Opponents called him “The Black Dwarf”</a:t>
            </a:r>
          </a:p>
          <a:p>
            <a:pPr marL="457200" indent="-457200">
              <a:buFont typeface="+mj-lt"/>
              <a:buAutoNum type="arabicPeriod"/>
            </a:pPr>
            <a:endParaRPr lang="en-US" sz="2000" dirty="0" smtClean="0">
              <a:ln w="18415" cmpd="sng">
                <a:solidFill>
                  <a:schemeClr val="tx1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Wrote “On the Incarnation” (Read Excerpt)</a:t>
            </a:r>
          </a:p>
          <a:p>
            <a:pPr marL="457200" indent="-457200">
              <a:buFont typeface="+mj-lt"/>
              <a:buAutoNum type="arabicPeriod"/>
            </a:pPr>
            <a:endParaRPr lang="en-US" sz="2400" dirty="0">
              <a:ln w="18415" cmpd="sng">
                <a:solidFill>
                  <a:schemeClr val="tx1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11" descr="athenasiu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91000" y="1447800"/>
            <a:ext cx="4675382" cy="4800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is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76200"/>
            <a:ext cx="1143000" cy="108421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chi_rho_stone-296x3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48600" y="76200"/>
            <a:ext cx="1143000" cy="11584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1891145" y="304800"/>
            <a:ext cx="579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The “Great </a:t>
            </a:r>
            <a:r>
              <a:rPr lang="en-US" sz="3200" b="1" dirty="0" err="1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Cappadocians</a:t>
            </a:r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”	</a:t>
            </a:r>
            <a:endParaRPr lang="en-US" sz="3200" b="1" dirty="0">
              <a:solidFill>
                <a:srgbClr val="FFFF00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7" name="Picture 6" descr="Cppadocian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24400" y="1447800"/>
            <a:ext cx="4038600" cy="47924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extBox 9"/>
          <p:cNvSpPr txBox="1"/>
          <p:nvPr/>
        </p:nvSpPr>
        <p:spPr>
          <a:xfrm>
            <a:off x="609600" y="1371600"/>
            <a:ext cx="3505200" cy="477053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000" dirty="0" err="1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Macrina</a:t>
            </a:r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endParaRPr lang="en-US" sz="2000" dirty="0" smtClean="0">
              <a:ln w="18415" cmpd="sng">
                <a:solidFill>
                  <a:schemeClr val="tx1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Basil “The Great” Bishop of </a:t>
            </a:r>
            <a:r>
              <a:rPr lang="en-US" sz="2000" dirty="0" err="1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Cesarea</a:t>
            </a:r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endParaRPr lang="en-US" sz="2000" dirty="0" smtClean="0">
              <a:ln w="18415" cmpd="sng">
                <a:solidFill>
                  <a:schemeClr val="tx1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Gregory of Nyssa, Bishop of </a:t>
            </a:r>
            <a:r>
              <a:rPr lang="en-US" sz="2000" dirty="0" err="1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Nissa</a:t>
            </a:r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(small Town)</a:t>
            </a:r>
          </a:p>
          <a:p>
            <a:pPr marL="457200" indent="-457200">
              <a:buFont typeface="+mj-lt"/>
              <a:buAutoNum type="arabicPeriod"/>
            </a:pPr>
            <a:endParaRPr lang="en-US" sz="2000" dirty="0" smtClean="0">
              <a:ln w="18415" cmpd="sng">
                <a:solidFill>
                  <a:schemeClr val="tx1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Gregory of </a:t>
            </a:r>
            <a:r>
              <a:rPr lang="en-US" sz="2000" dirty="0" err="1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Nazianzus</a:t>
            </a:r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presbyter and Bishop</a:t>
            </a:r>
          </a:p>
          <a:p>
            <a:pPr marL="457200" indent="-457200">
              <a:buFont typeface="+mj-lt"/>
              <a:buAutoNum type="arabicPeriod"/>
            </a:pPr>
            <a:endParaRPr lang="en-US" sz="2400" dirty="0" smtClean="0">
              <a:ln w="18415" cmpd="sng">
                <a:solidFill>
                  <a:schemeClr val="tx1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All four </a:t>
            </a:r>
            <a:r>
              <a:rPr lang="en-US" sz="2000" dirty="0" err="1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monastics</a:t>
            </a:r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the three men eventually pressed into service</a:t>
            </a:r>
            <a:endParaRPr lang="en-US" sz="2000" dirty="0">
              <a:ln w="18415" cmpd="sng">
                <a:solidFill>
                  <a:schemeClr val="tx1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800px-Anatolia_Ancient_Regions_base.sv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7653" y="0"/>
            <a:ext cx="9179306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is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76200"/>
            <a:ext cx="1143000" cy="108421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chi_rho_stone-296x3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48600" y="76200"/>
            <a:ext cx="1143000" cy="11584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1891145" y="304800"/>
            <a:ext cx="579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The “Great </a:t>
            </a:r>
            <a:r>
              <a:rPr lang="en-US" sz="3200" b="1" dirty="0" err="1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Cappadocians</a:t>
            </a:r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”	</a:t>
            </a:r>
            <a:endParaRPr lang="en-US" sz="3200" b="1" dirty="0">
              <a:solidFill>
                <a:srgbClr val="FFFF00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11" name="Picture 10" descr="saint-basil-the-great-0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81600" y="1371600"/>
            <a:ext cx="3682468" cy="5029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TextBox 11"/>
          <p:cNvSpPr txBox="1"/>
          <p:nvPr/>
        </p:nvSpPr>
        <p:spPr>
          <a:xfrm>
            <a:off x="533400" y="1371600"/>
            <a:ext cx="42672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FF00"/>
                </a:solidFill>
              </a:rPr>
              <a:t>“All that I have that you can confiscate are these rags and a few books. Nor can you exile me, for wherever you send me, I shall be God’s guest.  As to tortures, you should know that my body is already in Christ.  And death would be a great boon to me, leading me sooner to God” </a:t>
            </a:r>
          </a:p>
          <a:p>
            <a:endParaRPr lang="en-US" sz="2400" dirty="0" smtClean="0">
              <a:solidFill>
                <a:srgbClr val="FFFF00"/>
              </a:solidFill>
            </a:endParaRPr>
          </a:p>
          <a:p>
            <a:r>
              <a:rPr lang="en-US" sz="2400" dirty="0" smtClean="0">
                <a:solidFill>
                  <a:srgbClr val="FFFF00"/>
                </a:solidFill>
              </a:rPr>
              <a:t>“Perhaps that is because you have never met a true bishop”</a:t>
            </a:r>
            <a:endParaRPr lang="en-U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457200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prstClr val="black"/>
                </a:solidFill>
                <a:latin typeface="Arial Black" pitchFamily="34" charset="0"/>
              </a:rPr>
              <a:t>Notes</a:t>
            </a:r>
            <a:endParaRPr lang="en-US" sz="2800" dirty="0">
              <a:solidFill>
                <a:prstClr val="black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is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76200"/>
            <a:ext cx="1143000" cy="108421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chi_rho_stone-296x3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48600" y="76200"/>
            <a:ext cx="1143000" cy="11584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1524000" y="228600"/>
            <a:ext cx="600594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The Council of Constantinople	</a:t>
            </a:r>
            <a:endParaRPr lang="en-US" sz="3200" b="1" dirty="0">
              <a:solidFill>
                <a:srgbClr val="FFFF00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3400" y="1371600"/>
            <a:ext cx="7162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rgbClr val="FFFF00"/>
                </a:solidFill>
              </a:rPr>
              <a:t>Arianism</a:t>
            </a:r>
            <a:r>
              <a:rPr lang="en-US" sz="2400" dirty="0" smtClean="0">
                <a:solidFill>
                  <a:srgbClr val="FFFF00"/>
                </a:solidFill>
              </a:rPr>
              <a:t>, </a:t>
            </a:r>
            <a:r>
              <a:rPr lang="en-US" sz="2400" dirty="0" err="1" smtClean="0">
                <a:solidFill>
                  <a:srgbClr val="FFFF00"/>
                </a:solidFill>
              </a:rPr>
              <a:t>Apollonarianism</a:t>
            </a:r>
            <a:r>
              <a:rPr lang="en-US" sz="2400" dirty="0" smtClean="0">
                <a:solidFill>
                  <a:srgbClr val="FFFF00"/>
                </a:solidFill>
              </a:rPr>
              <a:t>, and </a:t>
            </a:r>
            <a:r>
              <a:rPr lang="en-US" sz="2400" dirty="0" err="1" smtClean="0">
                <a:solidFill>
                  <a:srgbClr val="FFFF00"/>
                </a:solidFill>
              </a:rPr>
              <a:t>Pneumatomachians</a:t>
            </a:r>
            <a:r>
              <a:rPr lang="en-US" sz="2400" dirty="0" smtClean="0">
                <a:solidFill>
                  <a:srgbClr val="FFFF00"/>
                </a:solidFill>
              </a:rPr>
              <a:t>, all condemned. </a:t>
            </a:r>
          </a:p>
          <a:p>
            <a:endParaRPr lang="en-US" sz="2400" dirty="0" smtClean="0">
              <a:solidFill>
                <a:srgbClr val="FFFF00"/>
              </a:solidFill>
            </a:endParaRPr>
          </a:p>
          <a:p>
            <a:r>
              <a:rPr lang="en-US" sz="2400" dirty="0" smtClean="0">
                <a:solidFill>
                  <a:srgbClr val="FFFF00"/>
                </a:solidFill>
              </a:rPr>
              <a:t>Confirmed Nicene Creed, Affirmed </a:t>
            </a:r>
            <a:r>
              <a:rPr lang="en-US" sz="2400" dirty="0" err="1" smtClean="0">
                <a:solidFill>
                  <a:srgbClr val="FFFF00"/>
                </a:solidFill>
              </a:rPr>
              <a:t>Homoousias</a:t>
            </a:r>
            <a:r>
              <a:rPr lang="en-US" sz="2400" dirty="0" smtClean="0">
                <a:solidFill>
                  <a:srgbClr val="FFFF00"/>
                </a:solidFill>
              </a:rPr>
              <a:t>, and affirmed the divinity of the Holy Spirit.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is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76200"/>
            <a:ext cx="1143000" cy="108421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chi_rho_stone-296x3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48600" y="76200"/>
            <a:ext cx="1143000" cy="11584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1600200" y="304800"/>
            <a:ext cx="579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Arian vs. Orthodox 	</a:t>
            </a:r>
            <a:endParaRPr lang="en-US" sz="3200" b="1" dirty="0">
              <a:solidFill>
                <a:srgbClr val="FFFF00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8" name="Picture 7" descr="Arian Baptistry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6656" y="0"/>
            <a:ext cx="9160656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Orthodox Baptistr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457200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prstClr val="black"/>
                </a:solidFill>
                <a:latin typeface="Arial Black" pitchFamily="34" charset="0"/>
              </a:rPr>
              <a:t>Notes</a:t>
            </a:r>
            <a:endParaRPr lang="en-US" sz="2800" dirty="0">
              <a:solidFill>
                <a:prstClr val="black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2268</TotalTime>
  <Words>630</Words>
  <Application>Microsoft Office PowerPoint</Application>
  <PresentationFormat>On-screen Show (4:3)</PresentationFormat>
  <Paragraphs>78</Paragraphs>
  <Slides>19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1" baseType="lpstr">
      <vt:lpstr>Office Theme</vt:lpstr>
      <vt:lpstr>2_Office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Ben Laptop</dc:creator>
  <cp:lastModifiedBy>Maria Kakolowski</cp:lastModifiedBy>
  <cp:revision>193</cp:revision>
  <dcterms:created xsi:type="dcterms:W3CDTF">2006-08-16T00:00:00Z</dcterms:created>
  <dcterms:modified xsi:type="dcterms:W3CDTF">2012-05-11T12:40:26Z</dcterms:modified>
</cp:coreProperties>
</file>