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Override PartName="/ppt/slideLayouts/slideLayout44.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Layouts/slideLayout42.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24"/>
  </p:notesMasterIdLst>
  <p:handoutMasterIdLst>
    <p:handoutMasterId r:id="rId25"/>
  </p:handoutMasterIdLst>
  <p:sldIdLst>
    <p:sldId id="256" r:id="rId5"/>
    <p:sldId id="275" r:id="rId6"/>
    <p:sldId id="276" r:id="rId7"/>
    <p:sldId id="287" r:id="rId8"/>
    <p:sldId id="279" r:id="rId9"/>
    <p:sldId id="278" r:id="rId10"/>
    <p:sldId id="290" r:id="rId11"/>
    <p:sldId id="291" r:id="rId12"/>
    <p:sldId id="292" r:id="rId13"/>
    <p:sldId id="293" r:id="rId14"/>
    <p:sldId id="281" r:id="rId15"/>
    <p:sldId id="282" r:id="rId16"/>
    <p:sldId id="288" r:id="rId17"/>
    <p:sldId id="283" r:id="rId18"/>
    <p:sldId id="277" r:id="rId19"/>
    <p:sldId id="289" r:id="rId20"/>
    <p:sldId id="284" r:id="rId21"/>
    <p:sldId id="285" r:id="rId22"/>
    <p:sldId id="286"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60" autoAdjust="0"/>
    <p:restoredTop sz="94640" autoAdjust="0"/>
  </p:normalViewPr>
  <p:slideViewPr>
    <p:cSldViewPr>
      <p:cViewPr varScale="1">
        <p:scale>
          <a:sx n="66" d="100"/>
          <a:sy n="66" d="100"/>
        </p:scale>
        <p:origin x="-432" y="-10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54D0A72-A11F-4534-A188-F2548DC828C4}" type="datetimeFigureOut">
              <a:rPr lang="en-US" smtClean="0"/>
              <a:pPr/>
              <a:t>5/3/2012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61D72BA-00BE-4CC1-990D-54A992791099}" type="slidenum">
              <a:rPr lang="en-US" smtClean="0"/>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7660A6F-B0BB-4962-98D9-F108B9562D41}" type="datetimeFigureOut">
              <a:rPr lang="en-US" smtClean="0"/>
              <a:pPr/>
              <a:t>5/3/2012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2597241-9A25-46C2-9ABC-E20F850F1B0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2</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8</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9</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10</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11</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12</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14</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15</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17</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18</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A2597241-9A25-46C2-9ABC-E20F850F1B0E}" type="slidenum">
              <a:rPr lang="en-US" smtClean="0"/>
              <a:pPr/>
              <a:t>19</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5/3/2012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5/3/2012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5/3/2012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5/3/2012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5/3/2012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5/3/2012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5/3/2012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5/3/2012</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solidFill>
                  <a:prstClr val="black">
                    <a:tint val="75000"/>
                  </a:prstClr>
                </a:solidFill>
              </a:rPr>
              <a:pPr/>
              <a:t>5/3/2012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solidFill>
                  <a:prstClr val="black">
                    <a:tint val="75000"/>
                  </a:prstClr>
                </a:solidFill>
              </a:rPr>
              <a:p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19200" y="36493"/>
            <a:ext cx="7010400" cy="954107"/>
          </a:xfrm>
          <a:prstGeom prst="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US" sz="2800" dirty="0" smtClean="0">
                <a:solidFill>
                  <a:srgbClr val="FFFF00"/>
                </a:solidFill>
                <a:effectLst>
                  <a:outerShdw blurRad="38100" dist="38100" dir="2700000" algn="tl">
                    <a:srgbClr val="000000">
                      <a:alpha val="43137"/>
                    </a:srgbClr>
                  </a:outerShdw>
                </a:effectLst>
                <a:latin typeface="Century" pitchFamily="18" charset="0"/>
              </a:rPr>
              <a:t>A Cloud of Witnesses: A History of the Early Church</a:t>
            </a:r>
            <a:endParaRPr lang="en-US" sz="2800" dirty="0">
              <a:solidFill>
                <a:srgbClr val="FFFF00"/>
              </a:solidFill>
              <a:effectLst>
                <a:outerShdw blurRad="38100" dist="38100" dir="2700000" algn="tl">
                  <a:srgbClr val="000000">
                    <a:alpha val="43137"/>
                  </a:srgbClr>
                </a:outerShdw>
              </a:effectLst>
              <a:latin typeface="Century" pitchFamily="18" charset="0"/>
            </a:endParaRPr>
          </a:p>
        </p:txBody>
      </p:sp>
      <p:pic>
        <p:nvPicPr>
          <p:cNvPr id="6" name="Picture 5" descr="THE_FIRST_COUNCIL_OF_NICEA.jpg"/>
          <p:cNvPicPr>
            <a:picLocks noChangeAspect="1"/>
          </p:cNvPicPr>
          <p:nvPr/>
        </p:nvPicPr>
        <p:blipFill>
          <a:blip r:embed="rId2" cstate="print"/>
          <a:stretch>
            <a:fillRect/>
          </a:stretch>
        </p:blipFill>
        <p:spPr>
          <a:xfrm>
            <a:off x="527087" y="1295400"/>
            <a:ext cx="3651873" cy="47383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8" name="Picture 7" descr="Trinity_by_Jeronimo_Cosida.jpg"/>
          <p:cNvPicPr>
            <a:picLocks noChangeAspect="1"/>
          </p:cNvPicPr>
          <p:nvPr/>
        </p:nvPicPr>
        <p:blipFill>
          <a:blip r:embed="rId3" cstate="print"/>
          <a:stretch>
            <a:fillRect/>
          </a:stretch>
        </p:blipFill>
        <p:spPr>
          <a:xfrm>
            <a:off x="5063840" y="1302325"/>
            <a:ext cx="3286125" cy="47292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Origen of Alexandria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457200" y="1219200"/>
            <a:ext cx="4572000" cy="5201424"/>
          </a:xfrm>
          <a:prstGeom prst="rect">
            <a:avLst/>
          </a:prstGeom>
          <a:noFill/>
        </p:spPr>
        <p:txBody>
          <a:bodyPr wrap="square" rtlCol="0">
            <a:spAutoFit/>
          </a:bodyPr>
          <a:lstStyle/>
          <a:p>
            <a:r>
              <a:rPr lang="en-US" sz="2400" b="1" dirty="0" smtClean="0">
                <a:solidFill>
                  <a:srgbClr val="FFFF00"/>
                </a:solidFill>
                <a:latin typeface="Arial" pitchFamily="34" charset="0"/>
                <a:cs typeface="Arial" pitchFamily="34" charset="0"/>
              </a:rPr>
              <a:t>Origen  (184-253) </a:t>
            </a:r>
          </a:p>
          <a:p>
            <a:endParaRPr lang="en-US" sz="24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Head of catechetical school in Alexandria, after Clement.</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Matthew 19:12  </a:t>
            </a:r>
            <a:r>
              <a:rPr lang="en-US" sz="2000" b="1" baseline="30000" dirty="0" smtClean="0">
                <a:solidFill>
                  <a:srgbClr val="FFFF00"/>
                </a:solidFill>
                <a:latin typeface="Arial" pitchFamily="34" charset="0"/>
                <a:cs typeface="Arial" pitchFamily="34" charset="0"/>
              </a:rPr>
              <a:t>12</a:t>
            </a:r>
            <a:r>
              <a:rPr lang="en-US" sz="2000" b="1" dirty="0" smtClean="0">
                <a:solidFill>
                  <a:srgbClr val="FFFF00"/>
                </a:solidFill>
                <a:latin typeface="Arial" pitchFamily="34" charset="0"/>
                <a:cs typeface="Arial" pitchFamily="34" charset="0"/>
              </a:rPr>
              <a:t> For there are eunuchs who have been so from birth, and there are eunuchs who have been made eunuchs by men, and there are eunuchs who have made themselves eunuchs for the sake of the kingdom of heaven. Let the one who is able to receive this receive it." </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pic>
        <p:nvPicPr>
          <p:cNvPr id="7" name="Picture 6" descr="origen.jpg"/>
          <p:cNvPicPr>
            <a:picLocks noChangeAspect="1"/>
          </p:cNvPicPr>
          <p:nvPr/>
        </p:nvPicPr>
        <p:blipFill>
          <a:blip r:embed="rId5" cstate="print"/>
          <a:stretch>
            <a:fillRect/>
          </a:stretch>
        </p:blipFill>
        <p:spPr>
          <a:xfrm>
            <a:off x="5105400" y="1524000"/>
            <a:ext cx="3810000" cy="516890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676400" y="304800"/>
            <a:ext cx="5791200" cy="584775"/>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Origen of Alexandria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457200" y="1193423"/>
            <a:ext cx="8458200" cy="5816977"/>
          </a:xfrm>
          <a:prstGeom prst="rect">
            <a:avLst/>
          </a:prstGeom>
          <a:noFill/>
        </p:spPr>
        <p:txBody>
          <a:bodyPr wrap="square" rtlCol="0">
            <a:spAutoFit/>
          </a:bodyPr>
          <a:lstStyle/>
          <a:p>
            <a:r>
              <a:rPr lang="en-US" sz="2400" b="1" dirty="0" smtClean="0">
                <a:solidFill>
                  <a:srgbClr val="FFFF00"/>
                </a:solidFill>
                <a:latin typeface="Arial" pitchFamily="34" charset="0"/>
                <a:cs typeface="Arial" pitchFamily="34" charset="0"/>
              </a:rPr>
              <a:t>The Theology of Origen</a:t>
            </a:r>
          </a:p>
          <a:p>
            <a:endParaRPr lang="en-US" sz="24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The Pre-existence of souls (Two-part creation)</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All might eventually be saved including Satan and Demons</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Logos Theology</a:t>
            </a:r>
          </a:p>
          <a:p>
            <a:pPr marL="914400" lvl="1" indent="-457200"/>
            <a:r>
              <a:rPr lang="en-US" sz="2000" b="1" dirty="0" smtClean="0">
                <a:solidFill>
                  <a:srgbClr val="FFFF00"/>
                </a:solidFill>
                <a:latin typeface="Arial" pitchFamily="34" charset="0"/>
                <a:cs typeface="Arial" pitchFamily="34" charset="0"/>
              </a:rPr>
              <a:t>	- Jesus one soul that did not fall </a:t>
            </a:r>
          </a:p>
          <a:p>
            <a:pPr marL="914400" lvl="1" indent="-457200"/>
            <a:r>
              <a:rPr lang="en-US" sz="2000" b="1" dirty="0" smtClean="0">
                <a:solidFill>
                  <a:srgbClr val="FFFF00"/>
                </a:solidFill>
                <a:latin typeface="Arial" pitchFamily="34" charset="0"/>
                <a:cs typeface="Arial" pitchFamily="34" charset="0"/>
              </a:rPr>
              <a:t>	- Became united with God in Love</a:t>
            </a:r>
          </a:p>
          <a:p>
            <a:pPr marL="914400" lvl="1" indent="-457200"/>
            <a:r>
              <a:rPr lang="en-US" sz="2000" b="1" dirty="0" smtClean="0">
                <a:solidFill>
                  <a:srgbClr val="FFFF00"/>
                </a:solidFill>
                <a:latin typeface="Arial" pitchFamily="34" charset="0"/>
                <a:cs typeface="Arial" pitchFamily="34" charset="0"/>
              </a:rPr>
              <a:t>	- Eventually manifested in the flesh to show us the way</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As we maintain our free will after resurrection, there could be another fall in a possibly endless cycle.</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Typology: Ark Built in three stages; Noah means “rest” “righteousness” or Abraham (Christian) Sarah (Christian Wisdom) and Hagar (Human Wisdom). Isaac only after Ishmael.</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905000" y="304800"/>
            <a:ext cx="55626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 Arian Controversy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457200" y="1193423"/>
            <a:ext cx="8458200" cy="7078861"/>
          </a:xfrm>
          <a:prstGeom prst="rect">
            <a:avLst/>
          </a:prstGeom>
          <a:noFill/>
        </p:spPr>
        <p:txBody>
          <a:bodyPr wrap="square" rtlCol="0">
            <a:spAutoFit/>
          </a:bodyPr>
          <a:lstStyle/>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It all begins with the Greek Apologists (Who?). </a:t>
            </a:r>
          </a:p>
          <a:p>
            <a:pPr marL="914400" lvl="1" indent="-457200">
              <a:buFontTx/>
              <a:buChar char="-"/>
            </a:pPr>
            <a:r>
              <a:rPr lang="en-US" sz="2000" b="1" dirty="0" smtClean="0">
                <a:solidFill>
                  <a:srgbClr val="FFFF00"/>
                </a:solidFill>
                <a:latin typeface="Arial" pitchFamily="34" charset="0"/>
                <a:cs typeface="Arial" pitchFamily="34" charset="0"/>
              </a:rPr>
              <a:t>Linked God with Supreme Being of philosophers</a:t>
            </a:r>
          </a:p>
          <a:p>
            <a:pPr marL="914400" lvl="1" indent="-457200">
              <a:buFontTx/>
              <a:buChar char="-"/>
            </a:pPr>
            <a:r>
              <a:rPr lang="en-US" sz="2000" b="1" dirty="0" smtClean="0">
                <a:solidFill>
                  <a:srgbClr val="FFFF00"/>
                </a:solidFill>
                <a:latin typeface="Arial" pitchFamily="34" charset="0"/>
                <a:cs typeface="Arial" pitchFamily="34" charset="0"/>
              </a:rPr>
              <a:t>Created a scholarly stream within Christianity</a:t>
            </a:r>
          </a:p>
          <a:p>
            <a:pPr marL="914400" lvl="1" indent="-457200">
              <a:buFontTx/>
              <a:buChar char="-"/>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Logos Theology</a:t>
            </a:r>
          </a:p>
          <a:p>
            <a:pPr marL="914400" lvl="1" indent="-457200">
              <a:buFontTx/>
              <a:buChar char="-"/>
            </a:pPr>
            <a:r>
              <a:rPr lang="en-US" sz="2000" b="1" dirty="0" smtClean="0">
                <a:solidFill>
                  <a:srgbClr val="FFFF00"/>
                </a:solidFill>
                <a:latin typeface="Arial" pitchFamily="34" charset="0"/>
                <a:cs typeface="Arial" pitchFamily="34" charset="0"/>
              </a:rPr>
              <a:t>The Logos was the intermediary between the Supreme Being and humanity</a:t>
            </a:r>
          </a:p>
          <a:p>
            <a:pPr marL="914400" lvl="1" indent="-457200">
              <a:buFontTx/>
              <a:buChar char="-"/>
            </a:pPr>
            <a:r>
              <a:rPr lang="en-US" sz="2000" b="1" dirty="0" smtClean="0">
                <a:solidFill>
                  <a:srgbClr val="FFFF00"/>
                </a:solidFill>
                <a:latin typeface="Arial" pitchFamily="34" charset="0"/>
                <a:cs typeface="Arial" pitchFamily="34" charset="0"/>
              </a:rPr>
              <a:t>What is the nature of “the Logos?”</a:t>
            </a:r>
          </a:p>
          <a:p>
            <a:pPr marL="914400" lvl="1" indent="-457200">
              <a:buFontTx/>
              <a:buChar char="-"/>
            </a:pPr>
            <a:endParaRPr lang="en-US" sz="2000" b="1" dirty="0" smtClean="0">
              <a:solidFill>
                <a:srgbClr val="FFFF00"/>
              </a:solidFill>
              <a:latin typeface="Arial" pitchFamily="34" charset="0"/>
              <a:cs typeface="Arial" pitchFamily="34" charset="0"/>
            </a:endParaRPr>
          </a:p>
          <a:p>
            <a:pPr marL="457200" indent="-457200"/>
            <a:endParaRPr lang="en-US" sz="2000" b="1" dirty="0" smtClean="0">
              <a:solidFill>
                <a:schemeClr val="bg1"/>
              </a:solidFill>
            </a:endParaRPr>
          </a:p>
          <a:p>
            <a:pPr marL="457200" indent="-457200"/>
            <a:r>
              <a:rPr lang="en-US" sz="2200" b="1" dirty="0" smtClean="0">
                <a:solidFill>
                  <a:schemeClr val="bg1"/>
                </a:solidFill>
              </a:rPr>
              <a:t>John 1:1-4  </a:t>
            </a:r>
          </a:p>
          <a:p>
            <a:pPr marL="457200" indent="-457200"/>
            <a:r>
              <a:rPr lang="en-US" sz="2000" b="1" dirty="0" smtClean="0">
                <a:solidFill>
                  <a:schemeClr val="bg1"/>
                </a:solidFill>
              </a:rPr>
              <a:t>	</a:t>
            </a:r>
            <a:r>
              <a:rPr lang="en-US" sz="2200" b="1" dirty="0" smtClean="0">
                <a:solidFill>
                  <a:schemeClr val="bg1"/>
                </a:solidFill>
              </a:rPr>
              <a:t>In the beginning was the Word, and the Word was with God, and the Word was God.  </a:t>
            </a:r>
            <a:r>
              <a:rPr lang="en-US" sz="2200" b="1" baseline="30000" dirty="0" smtClean="0">
                <a:solidFill>
                  <a:schemeClr val="bg1"/>
                </a:solidFill>
              </a:rPr>
              <a:t>2</a:t>
            </a:r>
            <a:r>
              <a:rPr lang="en-US" sz="2200" b="1" dirty="0" smtClean="0">
                <a:solidFill>
                  <a:schemeClr val="bg1"/>
                </a:solidFill>
              </a:rPr>
              <a:t> He was in the beginning with God.  </a:t>
            </a:r>
            <a:r>
              <a:rPr lang="en-US" sz="2200" b="1" baseline="30000" dirty="0" smtClean="0">
                <a:solidFill>
                  <a:schemeClr val="bg1"/>
                </a:solidFill>
              </a:rPr>
              <a:t>3</a:t>
            </a:r>
            <a:r>
              <a:rPr lang="en-US" sz="2200" b="1" dirty="0" smtClean="0">
                <a:solidFill>
                  <a:schemeClr val="bg1"/>
                </a:solidFill>
              </a:rPr>
              <a:t> All things were made through him, and without him was not any thing made that was made.  </a:t>
            </a:r>
            <a:r>
              <a:rPr lang="en-US" sz="2200" b="1" baseline="30000" dirty="0" smtClean="0">
                <a:solidFill>
                  <a:schemeClr val="bg1"/>
                </a:solidFill>
              </a:rPr>
              <a:t>4</a:t>
            </a:r>
            <a:r>
              <a:rPr lang="en-US" sz="2200" b="1" dirty="0" smtClean="0">
                <a:solidFill>
                  <a:schemeClr val="bg1"/>
                </a:solidFill>
              </a:rPr>
              <a:t> In him was life, and the life was the light of men. </a:t>
            </a:r>
            <a:endParaRPr lang="en-US" sz="2200" b="1" dirty="0" smtClean="0">
              <a:solidFill>
                <a:schemeClr val="bg1"/>
              </a:solidFill>
              <a:cs typeface="Arial" pitchFamily="34" charset="0"/>
            </a:endParaRPr>
          </a:p>
          <a:p>
            <a:pPr marL="914400" lvl="1" indent="-457200"/>
            <a:endParaRPr lang="en-US" sz="2000" b="1" dirty="0" smtClean="0">
              <a:solidFill>
                <a:srgbClr val="FFFF00"/>
              </a:solidFill>
              <a:latin typeface="Arial" pitchFamily="34" charset="0"/>
              <a:cs typeface="Arial" pitchFamily="34" charset="0"/>
            </a:endParaRPr>
          </a:p>
          <a:p>
            <a:pPr marL="914400" lvl="1" indent="-457200"/>
            <a:endParaRPr lang="en-US" sz="2000" b="1" dirty="0" smtClean="0">
              <a:solidFill>
                <a:srgbClr val="FFFF00"/>
              </a:solidFill>
              <a:latin typeface="Arial" pitchFamily="34" charset="0"/>
              <a:cs typeface="Arial" pitchFamily="34" charset="0"/>
            </a:endParaRPr>
          </a:p>
          <a:p>
            <a:pPr marL="914400" lvl="1" indent="-457200">
              <a:buFontTx/>
              <a:buChar char="-"/>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905000" y="304800"/>
            <a:ext cx="55626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 Arian Controversy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228600" y="973991"/>
            <a:ext cx="8458200" cy="3139321"/>
          </a:xfrm>
          <a:prstGeom prst="rect">
            <a:avLst/>
          </a:prstGeom>
          <a:noFill/>
        </p:spPr>
        <p:txBody>
          <a:bodyPr wrap="square" rtlCol="0">
            <a:spAutoFit/>
          </a:bodyPr>
          <a:lstStyle/>
          <a:p>
            <a:pPr marL="914400" lvl="1" indent="-457200"/>
            <a:endParaRPr lang="en-US" sz="2000" b="1" dirty="0" smtClean="0">
              <a:solidFill>
                <a:srgbClr val="FFFF00"/>
              </a:solidFill>
              <a:latin typeface="Arial" pitchFamily="34" charset="0"/>
              <a:cs typeface="Arial" pitchFamily="34" charset="0"/>
            </a:endParaRPr>
          </a:p>
          <a:p>
            <a:pPr marL="914400" lvl="1" indent="-457200"/>
            <a:r>
              <a:rPr lang="en-US" sz="2400" b="1" dirty="0" smtClean="0">
                <a:solidFill>
                  <a:srgbClr val="FFFF00"/>
                </a:solidFill>
                <a:latin typeface="Arial" pitchFamily="34" charset="0"/>
                <a:cs typeface="Arial" pitchFamily="34" charset="0"/>
              </a:rPr>
              <a:t>Arius (~250-325)</a:t>
            </a:r>
          </a:p>
          <a:p>
            <a:pPr marL="914400" lvl="1" indent="-457200"/>
            <a:endParaRPr lang="en-US" sz="1400" b="1" dirty="0" smtClean="0">
              <a:solidFill>
                <a:srgbClr val="FFFF00"/>
              </a:solidFill>
              <a:latin typeface="Arial" pitchFamily="34" charset="0"/>
              <a:cs typeface="Arial" pitchFamily="34" charset="0"/>
            </a:endParaRPr>
          </a:p>
          <a:p>
            <a:pPr marL="914400" lvl="1" indent="-457200">
              <a:buFont typeface="+mj-lt"/>
              <a:buAutoNum type="arabicPeriod"/>
            </a:pPr>
            <a:r>
              <a:rPr lang="en-US" sz="2000" b="1" dirty="0" smtClean="0">
                <a:solidFill>
                  <a:srgbClr val="FFFF00"/>
                </a:solidFill>
                <a:latin typeface="Arial" pitchFamily="34" charset="0"/>
                <a:cs typeface="Arial" pitchFamily="34" charset="0"/>
              </a:rPr>
              <a:t>An Alexandrian presbyter who came into conflict with the Bishop Alexander. </a:t>
            </a:r>
          </a:p>
          <a:p>
            <a:pPr marL="914400" lvl="1" indent="-457200">
              <a:buFont typeface="+mj-lt"/>
              <a:buAutoNum type="arabicPeriod"/>
            </a:pPr>
            <a:endParaRPr lang="en-US" sz="2000" b="1" dirty="0" smtClean="0">
              <a:solidFill>
                <a:srgbClr val="FFFF00"/>
              </a:solidFill>
              <a:latin typeface="Arial" pitchFamily="34" charset="0"/>
              <a:cs typeface="Arial" pitchFamily="34" charset="0"/>
            </a:endParaRPr>
          </a:p>
          <a:p>
            <a:pPr marL="914400" lvl="1" indent="-457200">
              <a:buFont typeface="+mj-lt"/>
              <a:buAutoNum type="arabicPeriod"/>
            </a:pPr>
            <a:r>
              <a:rPr lang="en-US" sz="2000" b="1" dirty="0" smtClean="0">
                <a:solidFill>
                  <a:srgbClr val="FFFF00"/>
                </a:solidFill>
                <a:latin typeface="Arial" pitchFamily="34" charset="0"/>
                <a:cs typeface="Arial" pitchFamily="34" charset="0"/>
              </a:rPr>
              <a:t>Arius taught that Jesus, being “begotten” of the father is clearly a “created” being, thus not co-eternal with the Father, and thus not fully sharing in his attributes or divinity.  Jesus is therefore subordinated to the father. </a:t>
            </a:r>
            <a:endParaRPr lang="en-US" sz="2400" b="1" dirty="0">
              <a:solidFill>
                <a:srgbClr val="FFFF00"/>
              </a:solidFill>
              <a:latin typeface="Arial" pitchFamily="34" charset="0"/>
              <a:cs typeface="Arial" pitchFamily="34" charset="0"/>
            </a:endParaRPr>
          </a:p>
        </p:txBody>
      </p:sp>
      <p:sp>
        <p:nvSpPr>
          <p:cNvPr id="6" name="TextBox 5"/>
          <p:cNvSpPr txBox="1"/>
          <p:nvPr/>
        </p:nvSpPr>
        <p:spPr>
          <a:xfrm>
            <a:off x="457200" y="4267200"/>
            <a:ext cx="7848600" cy="2554545"/>
          </a:xfrm>
          <a:prstGeom prst="rect">
            <a:avLst/>
          </a:prstGeom>
          <a:noFill/>
        </p:spPr>
        <p:txBody>
          <a:bodyPr wrap="square" rtlCol="0">
            <a:spAutoFit/>
          </a:bodyPr>
          <a:lstStyle/>
          <a:p>
            <a:pPr marL="914400" lvl="1" indent="-457200"/>
            <a:r>
              <a:rPr lang="en-US" sz="2000" b="1" dirty="0" smtClean="0">
                <a:solidFill>
                  <a:schemeClr val="bg1"/>
                </a:solidFill>
                <a:latin typeface="Arial" pitchFamily="34" charset="0"/>
                <a:cs typeface="Arial" pitchFamily="34" charset="0"/>
              </a:rPr>
              <a:t>“The Logos is capable of change, as are we all, but of his own free will he continues to be good as long as he wishes.  He is capable of change even as we are, but God foreknowing that he would remain good gave him in anticipation the glory which as man and in consequence of his virtue he afterwards possessed. God from foreknowledge of his works made him what he afterwards was.”  </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905000" y="304800"/>
            <a:ext cx="55626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 Arian Controversy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381000" y="780157"/>
            <a:ext cx="9067800" cy="6001643"/>
          </a:xfrm>
          <a:prstGeom prst="rect">
            <a:avLst/>
          </a:prstGeom>
          <a:noFill/>
        </p:spPr>
        <p:txBody>
          <a:bodyPr wrap="square" rtlCol="0">
            <a:spAutoFit/>
          </a:bodyPr>
          <a:lstStyle/>
          <a:p>
            <a:pPr marL="914400" lvl="1" indent="-457200"/>
            <a:endParaRPr lang="en-US" sz="2400" b="1" dirty="0" smtClean="0">
              <a:solidFill>
                <a:srgbClr val="FFFF00"/>
              </a:solidFill>
              <a:latin typeface="Arial" pitchFamily="34" charset="0"/>
              <a:cs typeface="Arial" pitchFamily="34" charset="0"/>
            </a:endParaRPr>
          </a:p>
          <a:p>
            <a:pPr marL="914400" lvl="1" indent="-457200"/>
            <a:r>
              <a:rPr lang="en-US" sz="2400" b="1" dirty="0" smtClean="0">
                <a:solidFill>
                  <a:srgbClr val="FFFF00"/>
                </a:solidFill>
              </a:rPr>
              <a:t>Colossians 1:13-20   </a:t>
            </a:r>
            <a:r>
              <a:rPr lang="en-US" sz="2400" b="1" baseline="30000" dirty="0" smtClean="0">
                <a:solidFill>
                  <a:srgbClr val="FFFF00"/>
                </a:solidFill>
              </a:rPr>
              <a:t>13</a:t>
            </a:r>
            <a:r>
              <a:rPr lang="en-US" sz="2400" b="1" dirty="0" smtClean="0">
                <a:solidFill>
                  <a:srgbClr val="FFFF00"/>
                </a:solidFill>
              </a:rPr>
              <a:t> For he has rescued us from the dominion of darkness and brought us into the kingdom of the Son he loves,  </a:t>
            </a:r>
            <a:r>
              <a:rPr lang="en-US" sz="2400" b="1" baseline="30000" dirty="0" smtClean="0">
                <a:solidFill>
                  <a:srgbClr val="FFFF00"/>
                </a:solidFill>
              </a:rPr>
              <a:t>14</a:t>
            </a:r>
            <a:r>
              <a:rPr lang="en-US" sz="2400" b="1" dirty="0" smtClean="0">
                <a:solidFill>
                  <a:srgbClr val="FFFF00"/>
                </a:solidFill>
              </a:rPr>
              <a:t> in whom we have redemption, the forgiveness of sins.  </a:t>
            </a:r>
            <a:r>
              <a:rPr lang="en-US" sz="2400" b="1" baseline="30000" dirty="0" smtClean="0">
                <a:solidFill>
                  <a:srgbClr val="FFFF00"/>
                </a:solidFill>
              </a:rPr>
              <a:t>15</a:t>
            </a:r>
            <a:r>
              <a:rPr lang="en-US" sz="2400" b="1" dirty="0" smtClean="0">
                <a:solidFill>
                  <a:srgbClr val="FFFF00"/>
                </a:solidFill>
              </a:rPr>
              <a:t> He is the image of the invisible God, the firstborn over all creation.  </a:t>
            </a:r>
            <a:r>
              <a:rPr lang="en-US" sz="2400" b="1" baseline="30000" dirty="0" smtClean="0">
                <a:solidFill>
                  <a:srgbClr val="FFFF00"/>
                </a:solidFill>
              </a:rPr>
              <a:t>16</a:t>
            </a:r>
            <a:r>
              <a:rPr lang="en-US" sz="2400" b="1" dirty="0" smtClean="0">
                <a:solidFill>
                  <a:srgbClr val="FFFF00"/>
                </a:solidFill>
              </a:rPr>
              <a:t> For by him all things were created: things in heaven and on earth, visible and invisible, whether thrones or powers or rulers or authorities; all things were created by him and for him.  </a:t>
            </a:r>
            <a:r>
              <a:rPr lang="en-US" sz="2400" b="1" baseline="30000" dirty="0" smtClean="0">
                <a:solidFill>
                  <a:srgbClr val="FFFF00"/>
                </a:solidFill>
              </a:rPr>
              <a:t>17</a:t>
            </a:r>
            <a:r>
              <a:rPr lang="en-US" sz="2400" b="1" dirty="0" smtClean="0">
                <a:solidFill>
                  <a:srgbClr val="FFFF00"/>
                </a:solidFill>
              </a:rPr>
              <a:t> He is before all things, and in him all things hold together.  </a:t>
            </a:r>
            <a:r>
              <a:rPr lang="en-US" sz="2400" b="1" baseline="30000" dirty="0" smtClean="0">
                <a:solidFill>
                  <a:srgbClr val="FFFF00"/>
                </a:solidFill>
              </a:rPr>
              <a:t>18</a:t>
            </a:r>
            <a:r>
              <a:rPr lang="en-US" sz="2400" b="1" dirty="0" smtClean="0">
                <a:solidFill>
                  <a:srgbClr val="FFFF00"/>
                </a:solidFill>
              </a:rPr>
              <a:t> And he is the head of the body, the church; he is the beginning and the firstborn from among the dead, so that in everything he might have the supremacy.  </a:t>
            </a:r>
            <a:r>
              <a:rPr lang="en-US" sz="2400" b="1" baseline="30000" dirty="0" smtClean="0">
                <a:solidFill>
                  <a:srgbClr val="FFFF00"/>
                </a:solidFill>
              </a:rPr>
              <a:t>19</a:t>
            </a:r>
            <a:r>
              <a:rPr lang="en-US" sz="2400" b="1" dirty="0" smtClean="0">
                <a:solidFill>
                  <a:srgbClr val="FFFF00"/>
                </a:solidFill>
              </a:rPr>
              <a:t> For God was pleased to have all his fullness dwell in him,  </a:t>
            </a:r>
            <a:r>
              <a:rPr lang="en-US" sz="2400" b="1" baseline="30000" dirty="0" smtClean="0">
                <a:solidFill>
                  <a:srgbClr val="FFFF00"/>
                </a:solidFill>
              </a:rPr>
              <a:t>20</a:t>
            </a:r>
            <a:r>
              <a:rPr lang="en-US" sz="2400" b="1" dirty="0" smtClean="0">
                <a:solidFill>
                  <a:srgbClr val="FFFF00"/>
                </a:solidFill>
              </a:rPr>
              <a:t> and through him to reconcile to himself all things, whether things on earth or things in heaven, by making peace through his blood, shed on the cross.</a:t>
            </a:r>
            <a:endParaRPr lang="en-US" sz="2400" b="1"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905000" y="304800"/>
            <a:ext cx="55626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 Arian Controversy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6" name="Rectangle 5"/>
          <p:cNvSpPr/>
          <p:nvPr/>
        </p:nvSpPr>
        <p:spPr>
          <a:xfrm>
            <a:off x="408710" y="1654314"/>
            <a:ext cx="8458200" cy="707886"/>
          </a:xfrm>
          <a:prstGeom prst="rect">
            <a:avLst/>
          </a:prstGeom>
        </p:spPr>
        <p:txBody>
          <a:bodyPr wrap="square">
            <a:spAutoFit/>
          </a:bodyPr>
          <a:lstStyle/>
          <a:p>
            <a:r>
              <a:rPr lang="en-US" sz="2000" b="1" dirty="0" smtClean="0">
                <a:solidFill>
                  <a:srgbClr val="FFFF00"/>
                </a:solidFill>
              </a:rPr>
              <a:t>Acts 2:36   </a:t>
            </a:r>
            <a:r>
              <a:rPr lang="en-US" sz="2000" b="1" baseline="30000" dirty="0" smtClean="0">
                <a:solidFill>
                  <a:srgbClr val="FFFF00"/>
                </a:solidFill>
              </a:rPr>
              <a:t>36</a:t>
            </a:r>
            <a:r>
              <a:rPr lang="en-US" sz="2000" b="1" dirty="0" smtClean="0">
                <a:solidFill>
                  <a:srgbClr val="FFFF00"/>
                </a:solidFill>
              </a:rPr>
              <a:t> "Therefore let all Israel be assured of this: God has made this Jesus, whom you crucified, both Lord and Christ." </a:t>
            </a:r>
            <a:endParaRPr lang="en-US" sz="2000" dirty="0">
              <a:solidFill>
                <a:srgbClr val="FFFF00"/>
              </a:solidFill>
            </a:endParaRPr>
          </a:p>
        </p:txBody>
      </p:sp>
      <p:sp>
        <p:nvSpPr>
          <p:cNvPr id="7" name="Rectangle 6"/>
          <p:cNvSpPr/>
          <p:nvPr/>
        </p:nvSpPr>
        <p:spPr>
          <a:xfrm>
            <a:off x="457200" y="3115270"/>
            <a:ext cx="8001000" cy="923330"/>
          </a:xfrm>
          <a:prstGeom prst="rect">
            <a:avLst/>
          </a:prstGeom>
        </p:spPr>
        <p:txBody>
          <a:bodyPr wrap="square">
            <a:spAutoFit/>
          </a:bodyPr>
          <a:lstStyle/>
          <a:p>
            <a:r>
              <a:rPr lang="en-US" b="1" dirty="0" smtClean="0">
                <a:solidFill>
                  <a:srgbClr val="FFFF00"/>
                </a:solidFill>
              </a:rPr>
              <a:t>John 14:28  </a:t>
            </a:r>
            <a:r>
              <a:rPr lang="en-US" b="1" baseline="30000" dirty="0" smtClean="0">
                <a:solidFill>
                  <a:srgbClr val="FFFF00"/>
                </a:solidFill>
              </a:rPr>
              <a:t>28</a:t>
            </a:r>
            <a:r>
              <a:rPr lang="en-US" b="1" dirty="0" smtClean="0">
                <a:solidFill>
                  <a:srgbClr val="FFFF00"/>
                </a:solidFill>
              </a:rPr>
              <a:t> "You heard me say, 'I am going away and I am coming back to you.' If you loved me, you would be glad that I am going to the Father, for the Father is greater than I. </a:t>
            </a:r>
            <a:endParaRPr lang="en-US" dirty="0">
              <a:solidFill>
                <a:srgbClr val="FFFF00"/>
              </a:solidFill>
            </a:endParaRPr>
          </a:p>
        </p:txBody>
      </p:sp>
      <p:sp>
        <p:nvSpPr>
          <p:cNvPr id="10" name="Rectangle 9"/>
          <p:cNvSpPr/>
          <p:nvPr/>
        </p:nvSpPr>
        <p:spPr>
          <a:xfrm>
            <a:off x="457200" y="4623137"/>
            <a:ext cx="7924800" cy="1015663"/>
          </a:xfrm>
          <a:prstGeom prst="rect">
            <a:avLst/>
          </a:prstGeom>
        </p:spPr>
        <p:txBody>
          <a:bodyPr wrap="square">
            <a:spAutoFit/>
          </a:bodyPr>
          <a:lstStyle/>
          <a:p>
            <a:r>
              <a:rPr lang="en-US" sz="2000" b="1" dirty="0" smtClean="0">
                <a:solidFill>
                  <a:srgbClr val="FFFF00"/>
                </a:solidFill>
              </a:rPr>
              <a:t>Mark 13:31-32  </a:t>
            </a:r>
            <a:r>
              <a:rPr lang="en-US" sz="2000" b="1" baseline="30000" dirty="0" smtClean="0">
                <a:solidFill>
                  <a:srgbClr val="FFFF00"/>
                </a:solidFill>
              </a:rPr>
              <a:t>31</a:t>
            </a:r>
            <a:r>
              <a:rPr lang="en-US" sz="2000" b="1" dirty="0" smtClean="0">
                <a:solidFill>
                  <a:srgbClr val="FFFF00"/>
                </a:solidFill>
              </a:rPr>
              <a:t> Heaven and earth will pass away, but my words will never pass away.  </a:t>
            </a:r>
            <a:r>
              <a:rPr lang="en-US" sz="2000" b="1" baseline="30000" dirty="0" smtClean="0">
                <a:solidFill>
                  <a:srgbClr val="FFFF00"/>
                </a:solidFill>
              </a:rPr>
              <a:t>32</a:t>
            </a:r>
            <a:r>
              <a:rPr lang="en-US" sz="2000" b="1" dirty="0" smtClean="0">
                <a:solidFill>
                  <a:srgbClr val="FFFF00"/>
                </a:solidFill>
              </a:rPr>
              <a:t> "No one knows about that day or hour, not even the angels in heaven, nor the Son, but only the Father. </a:t>
            </a:r>
            <a:endParaRPr lang="en-US" sz="2000" dirty="0">
              <a:solidFill>
                <a:srgbClr val="FFFF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905000" y="304800"/>
            <a:ext cx="55626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 Arian Controversy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Rectangle 7"/>
          <p:cNvSpPr/>
          <p:nvPr/>
        </p:nvSpPr>
        <p:spPr>
          <a:xfrm>
            <a:off x="457200" y="1371600"/>
            <a:ext cx="8305800" cy="1323439"/>
          </a:xfrm>
          <a:prstGeom prst="rect">
            <a:avLst/>
          </a:prstGeom>
        </p:spPr>
        <p:txBody>
          <a:bodyPr wrap="square">
            <a:spAutoFit/>
          </a:bodyPr>
          <a:lstStyle/>
          <a:p>
            <a:r>
              <a:rPr lang="en-US" sz="2000" b="1" dirty="0" smtClean="0">
                <a:solidFill>
                  <a:srgbClr val="FFFF00"/>
                </a:solidFill>
              </a:rPr>
              <a:t>John 1:1-4   In the beginning was the Word, and the Word was with God, and the Word was God.  </a:t>
            </a:r>
            <a:r>
              <a:rPr lang="en-US" sz="2000" b="1" baseline="30000" dirty="0" smtClean="0">
                <a:solidFill>
                  <a:srgbClr val="FFFF00"/>
                </a:solidFill>
              </a:rPr>
              <a:t>2</a:t>
            </a:r>
            <a:r>
              <a:rPr lang="en-US" sz="2000" b="1" dirty="0" smtClean="0">
                <a:solidFill>
                  <a:srgbClr val="FFFF00"/>
                </a:solidFill>
              </a:rPr>
              <a:t> He was with God in the beginning.  </a:t>
            </a:r>
            <a:r>
              <a:rPr lang="en-US" sz="2000" b="1" baseline="30000" dirty="0" smtClean="0">
                <a:solidFill>
                  <a:srgbClr val="FFFF00"/>
                </a:solidFill>
              </a:rPr>
              <a:t>3</a:t>
            </a:r>
            <a:r>
              <a:rPr lang="en-US" sz="2000" b="1" dirty="0" smtClean="0">
                <a:solidFill>
                  <a:srgbClr val="FFFF00"/>
                </a:solidFill>
              </a:rPr>
              <a:t> Through him all things were made; without him nothing was made that has been made.  </a:t>
            </a:r>
            <a:r>
              <a:rPr lang="en-US" sz="2000" b="1" baseline="30000" dirty="0" smtClean="0">
                <a:solidFill>
                  <a:srgbClr val="FFFF00"/>
                </a:solidFill>
              </a:rPr>
              <a:t>4</a:t>
            </a:r>
            <a:r>
              <a:rPr lang="en-US" sz="2000" b="1" dirty="0" smtClean="0">
                <a:solidFill>
                  <a:srgbClr val="FFFF00"/>
                </a:solidFill>
              </a:rPr>
              <a:t> In him was life, and that life was the light of men. </a:t>
            </a:r>
            <a:endParaRPr lang="en-US" sz="2000" dirty="0">
              <a:solidFill>
                <a:srgbClr val="FFFF00"/>
              </a:solidFill>
            </a:endParaRPr>
          </a:p>
        </p:txBody>
      </p:sp>
      <p:sp>
        <p:nvSpPr>
          <p:cNvPr id="11" name="Rectangle 10"/>
          <p:cNvSpPr/>
          <p:nvPr/>
        </p:nvSpPr>
        <p:spPr>
          <a:xfrm>
            <a:off x="457200" y="2971800"/>
            <a:ext cx="8305800" cy="646331"/>
          </a:xfrm>
          <a:prstGeom prst="rect">
            <a:avLst/>
          </a:prstGeom>
        </p:spPr>
        <p:txBody>
          <a:bodyPr wrap="square">
            <a:spAutoFit/>
          </a:bodyPr>
          <a:lstStyle/>
          <a:p>
            <a:r>
              <a:rPr lang="en-US" b="1" dirty="0" smtClean="0">
                <a:solidFill>
                  <a:srgbClr val="FFFF00"/>
                </a:solidFill>
              </a:rPr>
              <a:t>Matthew 28:19  </a:t>
            </a:r>
            <a:r>
              <a:rPr lang="en-US" b="1" baseline="30000" dirty="0" smtClean="0">
                <a:solidFill>
                  <a:srgbClr val="FFFF00"/>
                </a:solidFill>
              </a:rPr>
              <a:t>19</a:t>
            </a:r>
            <a:r>
              <a:rPr lang="en-US" b="1" dirty="0" smtClean="0">
                <a:solidFill>
                  <a:srgbClr val="FFFF00"/>
                </a:solidFill>
              </a:rPr>
              <a:t> Therefore go and make disciples of all nations, baptizing them in the name of the Father and of the Son and of the Holy Spirit, </a:t>
            </a:r>
            <a:endParaRPr lang="en-US" dirty="0">
              <a:solidFill>
                <a:srgbClr val="FFFF00"/>
              </a:solidFill>
            </a:endParaRPr>
          </a:p>
        </p:txBody>
      </p:sp>
      <p:sp>
        <p:nvSpPr>
          <p:cNvPr id="12" name="Rectangle 11"/>
          <p:cNvSpPr/>
          <p:nvPr/>
        </p:nvSpPr>
        <p:spPr>
          <a:xfrm>
            <a:off x="533400" y="3886200"/>
            <a:ext cx="8229600" cy="923330"/>
          </a:xfrm>
          <a:prstGeom prst="rect">
            <a:avLst/>
          </a:prstGeom>
        </p:spPr>
        <p:txBody>
          <a:bodyPr wrap="square">
            <a:spAutoFit/>
          </a:bodyPr>
          <a:lstStyle/>
          <a:p>
            <a:r>
              <a:rPr lang="en-US" b="1" dirty="0" smtClean="0">
                <a:solidFill>
                  <a:srgbClr val="FFFF00"/>
                </a:solidFill>
              </a:rPr>
              <a:t>John 8:58-59  </a:t>
            </a:r>
            <a:r>
              <a:rPr lang="en-US" b="1" baseline="30000" dirty="0" smtClean="0">
                <a:solidFill>
                  <a:srgbClr val="FFFF00"/>
                </a:solidFill>
              </a:rPr>
              <a:t>58</a:t>
            </a:r>
            <a:r>
              <a:rPr lang="en-US" b="1" dirty="0" smtClean="0">
                <a:solidFill>
                  <a:srgbClr val="FFFF00"/>
                </a:solidFill>
              </a:rPr>
              <a:t> "I tell you the truth," Jesus answered, "before Abraham was born, I am!"  </a:t>
            </a:r>
            <a:r>
              <a:rPr lang="en-US" b="1" baseline="30000" dirty="0" smtClean="0">
                <a:solidFill>
                  <a:srgbClr val="FFFF00"/>
                </a:solidFill>
              </a:rPr>
              <a:t>59</a:t>
            </a:r>
            <a:r>
              <a:rPr lang="en-US" b="1" dirty="0" smtClean="0">
                <a:solidFill>
                  <a:srgbClr val="FFFF00"/>
                </a:solidFill>
              </a:rPr>
              <a:t> At this, they picked up stones to stone him, but Jesus hid himself, slipping away from the temple grounds. </a:t>
            </a:r>
            <a:endParaRPr lang="en-US" dirty="0">
              <a:solidFill>
                <a:srgbClr val="FFFF00"/>
              </a:solidFill>
            </a:endParaRPr>
          </a:p>
        </p:txBody>
      </p:sp>
      <p:sp>
        <p:nvSpPr>
          <p:cNvPr id="13" name="Rectangle 12"/>
          <p:cNvSpPr/>
          <p:nvPr/>
        </p:nvSpPr>
        <p:spPr>
          <a:xfrm>
            <a:off x="609600" y="6248400"/>
            <a:ext cx="8229600" cy="369332"/>
          </a:xfrm>
          <a:prstGeom prst="rect">
            <a:avLst/>
          </a:prstGeom>
        </p:spPr>
        <p:txBody>
          <a:bodyPr wrap="square">
            <a:spAutoFit/>
          </a:bodyPr>
          <a:lstStyle/>
          <a:p>
            <a:r>
              <a:rPr lang="en-US" b="1" dirty="0" smtClean="0">
                <a:solidFill>
                  <a:srgbClr val="FFFF00"/>
                </a:solidFill>
              </a:rPr>
              <a:t>Read John 14:8</a:t>
            </a:r>
            <a:endParaRPr lang="en-US" dirty="0">
              <a:solidFill>
                <a:srgbClr val="FFFF00"/>
              </a:solidFill>
            </a:endParaRPr>
          </a:p>
        </p:txBody>
      </p:sp>
      <p:sp>
        <p:nvSpPr>
          <p:cNvPr id="14" name="Rectangle 13"/>
          <p:cNvSpPr/>
          <p:nvPr/>
        </p:nvSpPr>
        <p:spPr>
          <a:xfrm>
            <a:off x="533400" y="4953000"/>
            <a:ext cx="8229600" cy="923330"/>
          </a:xfrm>
          <a:prstGeom prst="rect">
            <a:avLst/>
          </a:prstGeom>
        </p:spPr>
        <p:txBody>
          <a:bodyPr wrap="square">
            <a:spAutoFit/>
          </a:bodyPr>
          <a:lstStyle/>
          <a:p>
            <a:r>
              <a:rPr lang="en-US" b="1" dirty="0" smtClean="0">
                <a:solidFill>
                  <a:srgbClr val="FFFF00"/>
                </a:solidFill>
              </a:rPr>
              <a:t>John 20:28-29  </a:t>
            </a:r>
            <a:r>
              <a:rPr lang="en-US" b="1" baseline="30000" dirty="0" smtClean="0">
                <a:solidFill>
                  <a:srgbClr val="FFFF00"/>
                </a:solidFill>
              </a:rPr>
              <a:t>28</a:t>
            </a:r>
            <a:r>
              <a:rPr lang="en-US" b="1" dirty="0" smtClean="0">
                <a:solidFill>
                  <a:srgbClr val="FFFF00"/>
                </a:solidFill>
              </a:rPr>
              <a:t> Thomas said to him, "My Lord and my God!"  </a:t>
            </a:r>
            <a:r>
              <a:rPr lang="en-US" b="1" baseline="30000" dirty="0" smtClean="0">
                <a:solidFill>
                  <a:srgbClr val="FFFF00"/>
                </a:solidFill>
              </a:rPr>
              <a:t>29</a:t>
            </a:r>
            <a:r>
              <a:rPr lang="en-US" b="1" dirty="0" smtClean="0">
                <a:solidFill>
                  <a:srgbClr val="FFFF00"/>
                </a:solidFill>
              </a:rPr>
              <a:t> Then Jesus told him, "Because you have seen me, you have believed; blessed are those who have not seen and yet have believed." </a:t>
            </a:r>
            <a:endParaRPr lang="en-US" dirty="0">
              <a:solidFill>
                <a:srgbClr val="FFFF0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905000" y="304800"/>
            <a:ext cx="5562600" cy="584775"/>
          </a:xfrm>
          <a:prstGeom prst="rect">
            <a:avLst/>
          </a:prstGeom>
          <a:noFill/>
        </p:spPr>
        <p:txBody>
          <a:bodyPr wrap="square" rtlCol="0">
            <a:spAutoFit/>
          </a:bodyPr>
          <a:lstStyle/>
          <a:p>
            <a:pPr algn="ctr"/>
            <a:r>
              <a:rPr lang="en-US" sz="3200" b="1" dirty="0" smtClean="0">
                <a:solidFill>
                  <a:srgbClr val="FFFF00"/>
                </a:solidFill>
                <a:latin typeface="Century" pitchFamily="18" charset="0"/>
                <a:ea typeface="Arial Unicode MS" pitchFamily="34" charset="-128"/>
                <a:cs typeface="Arial Unicode MS" pitchFamily="34" charset="-128"/>
              </a:rPr>
              <a:t>The Arian Controversy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13" name="TextBox 12"/>
          <p:cNvSpPr txBox="1"/>
          <p:nvPr/>
        </p:nvSpPr>
        <p:spPr>
          <a:xfrm>
            <a:off x="533400" y="1524000"/>
            <a:ext cx="7391400" cy="4524315"/>
          </a:xfrm>
          <a:prstGeom prst="rect">
            <a:avLst/>
          </a:prstGeom>
          <a:noFill/>
        </p:spPr>
        <p:txBody>
          <a:bodyPr wrap="square" rtlCol="0">
            <a:spAutoFit/>
          </a:bodyPr>
          <a:lstStyle/>
          <a:p>
            <a:r>
              <a:rPr lang="en-US" sz="2400" b="1" dirty="0" smtClean="0">
                <a:solidFill>
                  <a:srgbClr val="FFFF00"/>
                </a:solidFill>
              </a:rPr>
              <a:t>Implications of </a:t>
            </a:r>
            <a:r>
              <a:rPr lang="en-US" sz="2400" b="1" dirty="0" err="1" smtClean="0">
                <a:solidFill>
                  <a:srgbClr val="FFFF00"/>
                </a:solidFill>
              </a:rPr>
              <a:t>Arianism</a:t>
            </a:r>
            <a:r>
              <a:rPr lang="en-US" sz="2400" b="1" dirty="0" smtClean="0">
                <a:solidFill>
                  <a:srgbClr val="FFFF00"/>
                </a:solidFill>
              </a:rPr>
              <a:t>:</a:t>
            </a:r>
          </a:p>
          <a:p>
            <a:endParaRPr lang="en-US" sz="2400" b="1" dirty="0" smtClean="0">
              <a:solidFill>
                <a:srgbClr val="FFFF00"/>
              </a:solidFill>
            </a:endParaRPr>
          </a:p>
          <a:p>
            <a:pPr marL="457200" indent="-457200">
              <a:buAutoNum type="arabicPeriod"/>
            </a:pPr>
            <a:r>
              <a:rPr lang="en-US" sz="2400" b="1" dirty="0" smtClean="0">
                <a:solidFill>
                  <a:srgbClr val="FFFF00"/>
                </a:solidFill>
              </a:rPr>
              <a:t>We are not separated from God and can have real knowledge about him. “Anyone who has seen me has seen the father”</a:t>
            </a:r>
          </a:p>
          <a:p>
            <a:pPr marL="457200" indent="-457200">
              <a:buAutoNum type="arabicPeriod"/>
            </a:pPr>
            <a:endParaRPr lang="en-US" sz="2400" b="1" dirty="0" smtClean="0">
              <a:solidFill>
                <a:srgbClr val="FFFF00"/>
              </a:solidFill>
            </a:endParaRPr>
          </a:p>
          <a:p>
            <a:pPr marL="457200" indent="-457200">
              <a:buAutoNum type="arabicPeriod"/>
            </a:pPr>
            <a:r>
              <a:rPr lang="en-US" sz="2400" b="1" dirty="0" smtClean="0">
                <a:solidFill>
                  <a:srgbClr val="FFFF00"/>
                </a:solidFill>
              </a:rPr>
              <a:t>Redemption: God himself took on the burden of sin. God crossed the chasm of sin to recue humanity (Exodus)</a:t>
            </a:r>
          </a:p>
          <a:p>
            <a:pPr marL="457200" indent="-457200">
              <a:buAutoNum type="arabicPeriod"/>
            </a:pPr>
            <a:endParaRPr lang="en-US" sz="2400" b="1" dirty="0" smtClean="0">
              <a:solidFill>
                <a:srgbClr val="FFFF00"/>
              </a:solidFill>
            </a:endParaRPr>
          </a:p>
          <a:p>
            <a:pPr marL="457200" indent="-457200">
              <a:buAutoNum type="arabicPeriod"/>
            </a:pPr>
            <a:r>
              <a:rPr lang="en-US" sz="2400" b="1" dirty="0" smtClean="0">
                <a:solidFill>
                  <a:srgbClr val="FFFF00"/>
                </a:solidFill>
              </a:rPr>
              <a:t>Worship of Christ is appropriate:  Not true if Christ is a created being.  </a:t>
            </a:r>
            <a:endParaRPr lang="en-US" sz="2400" b="1" dirty="0">
              <a:solidFill>
                <a:srgbClr val="FFFF00"/>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524000" y="304800"/>
            <a:ext cx="5791200" cy="584775"/>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The Council of </a:t>
            </a:r>
            <a:r>
              <a:rPr lang="en-US" sz="3200" b="1" dirty="0" err="1" smtClean="0">
                <a:solidFill>
                  <a:srgbClr val="FFFF00"/>
                </a:solidFill>
                <a:latin typeface="Century" pitchFamily="18" charset="0"/>
                <a:ea typeface="Arial Unicode MS" pitchFamily="34" charset="-128"/>
                <a:cs typeface="Arial Unicode MS" pitchFamily="34" charset="-128"/>
              </a:rPr>
              <a:t>Nicea</a:t>
            </a:r>
            <a:r>
              <a:rPr lang="en-US" sz="3200" b="1" dirty="0" smtClean="0">
                <a:solidFill>
                  <a:srgbClr val="FFFF00"/>
                </a:solidFill>
                <a:latin typeface="Century" pitchFamily="18" charset="0"/>
                <a:ea typeface="Arial Unicode MS" pitchFamily="34" charset="-128"/>
                <a:cs typeface="Arial Unicode MS" pitchFamily="34" charset="-128"/>
              </a:rPr>
              <a:t>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457200" y="1447800"/>
            <a:ext cx="4419600" cy="5693866"/>
          </a:xfrm>
          <a:prstGeom prst="rect">
            <a:avLst/>
          </a:prstGeom>
          <a:noFill/>
        </p:spPr>
        <p:txBody>
          <a:bodyPr wrap="square" rtlCol="0">
            <a:spAutoFit/>
          </a:bodyPr>
          <a:lstStyle/>
          <a:p>
            <a:pPr marL="457200" indent="-457200">
              <a:buFont typeface="+mj-lt"/>
              <a:buAutoNum type="arabicPeriod"/>
            </a:pPr>
            <a:r>
              <a:rPr lang="en-US" sz="2000" b="1" dirty="0" smtClean="0">
                <a:solidFill>
                  <a:srgbClr val="FFFF00"/>
                </a:solidFill>
                <a:latin typeface="Arial" pitchFamily="34" charset="0"/>
                <a:cs typeface="Arial" pitchFamily="34" charset="0"/>
              </a:rPr>
              <a:t>Constantine gets word of the conflict and calls a general council</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Solve the date of Easter, approve procedure for re-admission of lapsed, election and ordination of bishops and presbyters; and solve the Arian problem creating a common creed</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Bishops reaction to Eusebius of Nicomedia.</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Eusebius and Arius Exiled/Excommunicated</a:t>
            </a:r>
          </a:p>
          <a:p>
            <a:pPr marL="457200" indent="-457200">
              <a:buFont typeface="+mj-lt"/>
              <a:buAutoNum type="arabicPeriod"/>
            </a:pPr>
            <a:endParaRPr lang="en-US" sz="2400" b="1" dirty="0">
              <a:solidFill>
                <a:srgbClr val="FFFF00"/>
              </a:solidFill>
              <a:latin typeface="Arial" pitchFamily="34" charset="0"/>
              <a:cs typeface="Arial" pitchFamily="34" charset="0"/>
            </a:endParaRPr>
          </a:p>
        </p:txBody>
      </p:sp>
      <p:pic>
        <p:nvPicPr>
          <p:cNvPr id="6" name="Picture 5" descr="250px-Nicea.jpg"/>
          <p:cNvPicPr>
            <a:picLocks noChangeAspect="1"/>
          </p:cNvPicPr>
          <p:nvPr/>
        </p:nvPicPr>
        <p:blipFill>
          <a:blip r:embed="rId5" cstate="print"/>
          <a:stretch>
            <a:fillRect/>
          </a:stretch>
        </p:blipFill>
        <p:spPr>
          <a:xfrm>
            <a:off x="5086236" y="1524000"/>
            <a:ext cx="3821407" cy="510540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524000" y="304800"/>
            <a:ext cx="5791200" cy="584775"/>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The Council of </a:t>
            </a:r>
            <a:r>
              <a:rPr lang="en-US" sz="3200" b="1" dirty="0" err="1" smtClean="0">
                <a:solidFill>
                  <a:srgbClr val="FFFF00"/>
                </a:solidFill>
                <a:latin typeface="Century" pitchFamily="18" charset="0"/>
                <a:ea typeface="Arial Unicode MS" pitchFamily="34" charset="-128"/>
                <a:cs typeface="Arial Unicode MS" pitchFamily="34" charset="-128"/>
              </a:rPr>
              <a:t>Nicea</a:t>
            </a:r>
            <a:r>
              <a:rPr lang="en-US" sz="3200" b="1" dirty="0" smtClean="0">
                <a:solidFill>
                  <a:srgbClr val="FFFF00"/>
                </a:solidFill>
                <a:latin typeface="Century" pitchFamily="18" charset="0"/>
                <a:ea typeface="Arial Unicode MS" pitchFamily="34" charset="-128"/>
                <a:cs typeface="Arial Unicode MS" pitchFamily="34" charset="-128"/>
              </a:rPr>
              <a:t>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2052" name="Rectangle 4"/>
          <p:cNvSpPr>
            <a:spLocks noChangeArrowheads="1"/>
          </p:cNvSpPr>
          <p:nvPr/>
        </p:nvSpPr>
        <p:spPr bwMode="auto">
          <a:xfrm>
            <a:off x="533400" y="1417023"/>
            <a:ext cx="7543800" cy="507831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i="1" u="none" strike="noStrike" cap="none" normalizeH="0" baseline="0" dirty="0" smtClean="0">
                <a:ln>
                  <a:noFill/>
                </a:ln>
                <a:solidFill>
                  <a:schemeClr val="bg1"/>
                </a:solidFill>
                <a:effectLst/>
                <a:latin typeface="Arial" pitchFamily="34" charset="0"/>
                <a:ea typeface="Calibri" pitchFamily="34" charset="0"/>
                <a:cs typeface="Arial" pitchFamily="34" charset="0"/>
              </a:rPr>
              <a:t>The Faith dictated in the Council.</a:t>
            </a:r>
            <a:r>
              <a:rPr kumimoji="0" lang="en-US" b="1" i="0" u="none" strike="noStrike" cap="none" normalizeH="0" baseline="0" dirty="0" smtClean="0">
                <a:ln>
                  <a:noFill/>
                </a:ln>
                <a:solidFill>
                  <a:schemeClr val="bg1"/>
                </a:solidFill>
                <a:effectLst/>
                <a:latin typeface="Arial" pitchFamily="34" charset="0"/>
                <a:ea typeface="Calibri" pitchFamily="34" charset="0"/>
                <a:cs typeface="Arial"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b="1" i="0" u="none"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bg1"/>
                </a:solidFill>
                <a:effectLst/>
                <a:latin typeface="Arial" pitchFamily="34" charset="0"/>
                <a:ea typeface="Calibri" pitchFamily="34" charset="0"/>
                <a:cs typeface="Arial" pitchFamily="34" charset="0"/>
              </a:rPr>
              <a:t>We believe in One God, the Father Almighty, Maker of all things visible and invisible:— </a:t>
            </a:r>
            <a:endParaRPr kumimoji="0" lang="en-US" b="1" i="0" u="none"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bg1"/>
                </a:solidFill>
                <a:effectLst/>
                <a:latin typeface="Arial" pitchFamily="34" charset="0"/>
                <a:ea typeface="Calibri" pitchFamily="34" charset="0"/>
                <a:cs typeface="Arial" pitchFamily="34" charset="0"/>
              </a:rPr>
              <a:t>And in One Lord Jesus Christ, the Son of God, begotten of the Father, Only-begotten, that is, from the essence of the Father; God from God, Light from Light, Very God from Very God, begotten not made, One in essence (</a:t>
            </a:r>
            <a:r>
              <a:rPr kumimoji="0" lang="en-US" b="1" i="0" u="none" strike="noStrike" cap="none" normalizeH="0" baseline="0" dirty="0" err="1" smtClean="0">
                <a:ln>
                  <a:noFill/>
                </a:ln>
                <a:solidFill>
                  <a:schemeClr val="bg1"/>
                </a:solidFill>
                <a:effectLst/>
                <a:latin typeface="Arial" pitchFamily="34" charset="0"/>
                <a:ea typeface="Calibri" pitchFamily="34" charset="0"/>
                <a:cs typeface="Arial" pitchFamily="34" charset="0"/>
              </a:rPr>
              <a:t>Homoousias</a:t>
            </a:r>
            <a:r>
              <a:rPr kumimoji="0" lang="en-US" b="1" i="0" u="none" strike="noStrike" cap="none" normalizeH="0" baseline="0" dirty="0" smtClean="0">
                <a:ln>
                  <a:noFill/>
                </a:ln>
                <a:solidFill>
                  <a:schemeClr val="bg1"/>
                </a:solidFill>
                <a:effectLst/>
                <a:latin typeface="Arial" pitchFamily="34" charset="0"/>
                <a:ea typeface="Calibri" pitchFamily="34" charset="0"/>
                <a:cs typeface="Arial" pitchFamily="34" charset="0"/>
              </a:rPr>
              <a:t>) with the Father, by Whom all things were made, both things in heaven and things in earth; Who for us men and for our salvation came down and was made flesh, was made man, suffered, and rose again the third day, ascended into heaven, and comes to judge quick and dead. </a:t>
            </a:r>
            <a:endParaRPr kumimoji="0" lang="en-US" b="1" i="0" u="none"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bg1"/>
                </a:solidFill>
                <a:effectLst/>
                <a:latin typeface="Arial" pitchFamily="34" charset="0"/>
                <a:ea typeface="Calibri" pitchFamily="34" charset="0"/>
                <a:cs typeface="Arial" pitchFamily="34" charset="0"/>
              </a:rPr>
              <a:t>And in the Holy Ghost. </a:t>
            </a:r>
            <a:endParaRPr kumimoji="0" lang="en-US" b="1" i="0" u="none" strike="noStrike" cap="none" normalizeH="0" baseline="0" dirty="0" smtClean="0">
              <a:ln>
                <a:noFill/>
              </a:ln>
              <a:solidFill>
                <a:schemeClr val="bg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bg1"/>
                </a:solidFill>
                <a:effectLst/>
                <a:latin typeface="Arial" pitchFamily="34" charset="0"/>
                <a:ea typeface="Calibri" pitchFamily="34" charset="0"/>
                <a:cs typeface="Arial" pitchFamily="34" charset="0"/>
              </a:rPr>
              <a:t>And those who say, 'Once He was not,' and 'Before His generation He was not,' and 'He came to be from nothing,' or those who pretend that the Son of God is 'Of other subsistence or essence ,' or 'created' or 'alterable,' or 'mutable,' the Catholic Church anathematizes. </a:t>
            </a:r>
            <a:endParaRPr kumimoji="0" lang="en-US" b="1" i="0" u="none" strike="noStrike" cap="none" normalizeH="0" baseline="0" dirty="0" smtClean="0">
              <a:ln>
                <a:noFill/>
              </a:ln>
              <a:solidFill>
                <a:schemeClr val="bg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1524000" y="304800"/>
            <a:ext cx="5791200" cy="584775"/>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The Council of </a:t>
            </a:r>
            <a:r>
              <a:rPr lang="en-US" sz="3200" b="1" dirty="0" err="1" smtClean="0">
                <a:solidFill>
                  <a:srgbClr val="FFFF00"/>
                </a:solidFill>
                <a:latin typeface="Century" pitchFamily="18" charset="0"/>
                <a:ea typeface="Arial Unicode MS" pitchFamily="34" charset="-128"/>
                <a:cs typeface="Arial Unicode MS" pitchFamily="34" charset="-128"/>
              </a:rPr>
              <a:t>Nicea</a:t>
            </a:r>
            <a:r>
              <a:rPr lang="en-US" sz="3200" b="1" dirty="0" smtClean="0">
                <a:solidFill>
                  <a:srgbClr val="FFFF00"/>
                </a:solidFill>
                <a:latin typeface="Century" pitchFamily="18" charset="0"/>
                <a:ea typeface="Arial Unicode MS" pitchFamily="34" charset="-128"/>
                <a:cs typeface="Arial Unicode MS" pitchFamily="34" charset="-128"/>
              </a:rPr>
              <a:t>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8" name="TextBox 7"/>
          <p:cNvSpPr txBox="1"/>
          <p:nvPr/>
        </p:nvSpPr>
        <p:spPr>
          <a:xfrm>
            <a:off x="457200" y="1243310"/>
            <a:ext cx="4419600" cy="5386090"/>
          </a:xfrm>
          <a:prstGeom prst="rect">
            <a:avLst/>
          </a:prstGeom>
          <a:noFill/>
        </p:spPr>
        <p:txBody>
          <a:bodyPr wrap="square" rtlCol="0">
            <a:spAutoFit/>
          </a:bodyPr>
          <a:lstStyle/>
          <a:p>
            <a:pPr marL="457200" indent="-457200">
              <a:buFont typeface="+mj-lt"/>
              <a:buAutoNum type="arabicPeriod"/>
            </a:pPr>
            <a:r>
              <a:rPr lang="en-US" sz="2000" b="1" dirty="0" smtClean="0">
                <a:solidFill>
                  <a:srgbClr val="FFFF00"/>
                </a:solidFill>
                <a:latin typeface="Arial" pitchFamily="34" charset="0"/>
                <a:cs typeface="Arial" pitchFamily="34" charset="0"/>
              </a:rPr>
              <a:t>Implications – Church states in the Creed an “un-biblical” tenant.</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Sets a precedent – Church appeals to the authority of a magistrate to solve theological conflict</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Council and Creed the order of the day for solving theological conflict. The church will now emphasize homogeneity and uniformity.</a:t>
            </a:r>
            <a:endParaRPr lang="en-US" sz="2400" b="1" dirty="0" smtClean="0">
              <a:solidFill>
                <a:srgbClr val="FFFF00"/>
              </a:solidFill>
              <a:latin typeface="Arial" pitchFamily="34" charset="0"/>
              <a:cs typeface="Arial" pitchFamily="34" charset="0"/>
            </a:endParaRPr>
          </a:p>
          <a:p>
            <a:pPr marL="457200" indent="-457200">
              <a:buFont typeface="+mj-lt"/>
              <a:buAutoNum type="arabicPeriod"/>
            </a:pPr>
            <a:endParaRPr lang="en-US" sz="24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Not the end of the story… really only the beginning</a:t>
            </a:r>
            <a:endParaRPr lang="en-US" b="1" dirty="0" smtClean="0">
              <a:solidFill>
                <a:srgbClr val="FFFF00"/>
              </a:solidFill>
              <a:latin typeface="Arial" pitchFamily="34" charset="0"/>
              <a:cs typeface="Arial" pitchFamily="34" charset="0"/>
            </a:endParaRPr>
          </a:p>
        </p:txBody>
      </p:sp>
      <p:pic>
        <p:nvPicPr>
          <p:cNvPr id="7" name="Picture 6" descr="constatine.jpg"/>
          <p:cNvPicPr>
            <a:picLocks noChangeAspect="1"/>
          </p:cNvPicPr>
          <p:nvPr/>
        </p:nvPicPr>
        <p:blipFill>
          <a:blip r:embed="rId5" cstate="print"/>
          <a:stretch>
            <a:fillRect/>
          </a:stretch>
        </p:blipFill>
        <p:spPr>
          <a:xfrm>
            <a:off x="5638800" y="1524000"/>
            <a:ext cx="3034423" cy="4572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2001980" y="304800"/>
            <a:ext cx="5181600" cy="1077218"/>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The Monastic Movement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6" name="TextBox 5"/>
          <p:cNvSpPr txBox="1"/>
          <p:nvPr/>
        </p:nvSpPr>
        <p:spPr>
          <a:xfrm>
            <a:off x="533400" y="1447800"/>
            <a:ext cx="8153400" cy="5169158"/>
          </a:xfrm>
          <a:prstGeom prst="rect">
            <a:avLst/>
          </a:prstGeom>
          <a:noFill/>
        </p:spPr>
        <p:txBody>
          <a:bodyPr wrap="square" rtlCol="0">
            <a:spAutoFit/>
          </a:bodyPr>
          <a:lstStyle/>
          <a:p>
            <a:r>
              <a:rPr lang="en-US" sz="2000" b="1" dirty="0" smtClean="0">
                <a:solidFill>
                  <a:srgbClr val="FFFF00"/>
                </a:solidFill>
                <a:latin typeface="Arial" pitchFamily="34" charset="0"/>
                <a:cs typeface="Arial" pitchFamily="34" charset="0"/>
              </a:rPr>
              <a:t>Begins about Middle of Third Century (250 AD)</a:t>
            </a:r>
          </a:p>
          <a:p>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Population of Christians is burgeoning</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Celibacy, Asceticism, Martyrdom, Desert Solitude, Rejection of Wealth, Anti-establishment, Belief in Carnality of “Flesh”</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The Life of St. Anthony </a:t>
            </a:r>
          </a:p>
          <a:p>
            <a:pPr marL="914400" lvl="1" indent="-457200">
              <a:buFontTx/>
              <a:buChar char="-"/>
            </a:pPr>
            <a:endParaRPr lang="en-US" sz="2000" b="1" dirty="0" smtClean="0">
              <a:solidFill>
                <a:srgbClr val="FFFF00"/>
              </a:solidFill>
              <a:latin typeface="Arial" pitchFamily="34" charset="0"/>
              <a:cs typeface="Arial" pitchFamily="34" charset="0"/>
            </a:endParaRPr>
          </a:p>
          <a:p>
            <a:pPr marL="914400" lvl="1" indent="-457200">
              <a:buFontTx/>
              <a:buChar char="-"/>
            </a:pPr>
            <a:r>
              <a:rPr lang="en-US" sz="2000" b="1" dirty="0" smtClean="0">
                <a:solidFill>
                  <a:srgbClr val="FFFF00"/>
                </a:solidFill>
                <a:latin typeface="Arial" pitchFamily="34" charset="0"/>
                <a:cs typeface="Arial" pitchFamily="34" charset="0"/>
              </a:rPr>
              <a:t>At 34, sold everything and moved to desert</a:t>
            </a:r>
          </a:p>
          <a:p>
            <a:pPr marL="914400" lvl="1" indent="-457200">
              <a:buFontTx/>
              <a:buChar char="-"/>
            </a:pPr>
            <a:endParaRPr lang="en-US" sz="2000" b="1" dirty="0" smtClean="0">
              <a:solidFill>
                <a:srgbClr val="FFFF00"/>
              </a:solidFill>
              <a:latin typeface="Arial" pitchFamily="34" charset="0"/>
              <a:cs typeface="Arial" pitchFamily="34" charset="0"/>
            </a:endParaRPr>
          </a:p>
          <a:p>
            <a:pPr marL="914400" lvl="1" indent="-457200">
              <a:buFontTx/>
              <a:buChar char="-"/>
            </a:pPr>
            <a:r>
              <a:rPr lang="en-US" sz="2000" b="1" dirty="0" smtClean="0">
                <a:solidFill>
                  <a:srgbClr val="FFFF00"/>
                </a:solidFill>
                <a:latin typeface="Arial" pitchFamily="34" charset="0"/>
                <a:cs typeface="Arial" pitchFamily="34" charset="0"/>
              </a:rPr>
              <a:t>Matthew 19:21  </a:t>
            </a:r>
            <a:r>
              <a:rPr lang="en-US" sz="2000" b="1" baseline="30000" dirty="0" smtClean="0">
                <a:solidFill>
                  <a:srgbClr val="FFFF00"/>
                </a:solidFill>
                <a:latin typeface="Arial" pitchFamily="34" charset="0"/>
                <a:cs typeface="Arial" pitchFamily="34" charset="0"/>
              </a:rPr>
              <a:t>21</a:t>
            </a:r>
            <a:r>
              <a:rPr lang="en-US" sz="2000" b="1" dirty="0" smtClean="0">
                <a:solidFill>
                  <a:srgbClr val="FFFF00"/>
                </a:solidFill>
                <a:latin typeface="Arial" pitchFamily="34" charset="0"/>
                <a:cs typeface="Arial" pitchFamily="34" charset="0"/>
              </a:rPr>
              <a:t> Jesus said to him, "If you would be perfect, go, sell what you possess and give to the poor, and you will have treasure in heaven; and come, follow me."</a:t>
            </a:r>
          </a:p>
          <a:p>
            <a:pPr marL="457200" indent="-457200">
              <a:buFont typeface="+mj-lt"/>
              <a:buAutoNum type="arabicPeriod"/>
            </a:pPr>
            <a:endParaRPr lang="en-US" sz="2000" b="1"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extBox 1"/>
          <p:cNvSpPr txBox="1"/>
          <p:nvPr/>
        </p:nvSpPr>
        <p:spPr>
          <a:xfrm>
            <a:off x="914400" y="457200"/>
            <a:ext cx="7315200" cy="523220"/>
          </a:xfrm>
          <a:prstGeom prst="rect">
            <a:avLst/>
          </a:prstGeom>
          <a:noFill/>
        </p:spPr>
        <p:txBody>
          <a:bodyPr wrap="square" rtlCol="0">
            <a:spAutoFit/>
          </a:bodyPr>
          <a:lstStyle/>
          <a:p>
            <a:pPr algn="ctr"/>
            <a:r>
              <a:rPr lang="en-US" sz="2800" dirty="0" smtClean="0">
                <a:solidFill>
                  <a:prstClr val="black"/>
                </a:solidFill>
                <a:latin typeface="Arial Black" pitchFamily="34" charset="0"/>
              </a:rPr>
              <a:t>Notes</a:t>
            </a:r>
            <a:endParaRPr lang="en-US" sz="2800" dirty="0">
              <a:solidFill>
                <a:prstClr val="black"/>
              </a:solidFill>
              <a:latin typeface="Arial Black"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nthony Cave.jpg"/>
          <p:cNvPicPr>
            <a:picLocks noChangeAspect="1"/>
          </p:cNvPicPr>
          <p:nvPr/>
        </p:nvPicPr>
        <p:blipFill>
          <a:blip r:embed="rId3" cstate="print"/>
          <a:stretch>
            <a:fillRect/>
          </a:stretch>
        </p:blipFill>
        <p:spPr>
          <a:xfrm>
            <a:off x="304800" y="228600"/>
            <a:ext cx="8458200" cy="6343650"/>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n St. Anthony.jpg"/>
          <p:cNvPicPr>
            <a:picLocks noChangeAspect="1"/>
          </p:cNvPicPr>
          <p:nvPr/>
        </p:nvPicPr>
        <p:blipFill>
          <a:blip r:embed="rId3" cstate="print"/>
          <a:stretch>
            <a:fillRect/>
          </a:stretch>
        </p:blipFill>
        <p:spPr>
          <a:xfrm>
            <a:off x="228600" y="152400"/>
            <a:ext cx="8763000" cy="6572250"/>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sh.JPG"/>
          <p:cNvPicPr>
            <a:picLocks noChangeAspect="1"/>
          </p:cNvPicPr>
          <p:nvPr/>
        </p:nvPicPr>
        <p:blipFill>
          <a:blip r:embed="rId3" cstate="print"/>
          <a:stretch>
            <a:fillRect/>
          </a:stretch>
        </p:blipFill>
        <p:spPr>
          <a:xfrm>
            <a:off x="152400" y="76200"/>
            <a:ext cx="1143000" cy="1084217"/>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5" name="Picture 4" descr="chi_rho_stone-296x300.jpg"/>
          <p:cNvPicPr>
            <a:picLocks noChangeAspect="1"/>
          </p:cNvPicPr>
          <p:nvPr/>
        </p:nvPicPr>
        <p:blipFill>
          <a:blip r:embed="rId4" cstate="print"/>
          <a:stretch>
            <a:fillRect/>
          </a:stretch>
        </p:blipFill>
        <p:spPr>
          <a:xfrm>
            <a:off x="7848600" y="76200"/>
            <a:ext cx="1143000" cy="115844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9" name="TextBox 8"/>
          <p:cNvSpPr txBox="1"/>
          <p:nvPr/>
        </p:nvSpPr>
        <p:spPr>
          <a:xfrm>
            <a:off x="2001980" y="304800"/>
            <a:ext cx="5181600" cy="1077218"/>
          </a:xfrm>
          <a:prstGeom prst="rect">
            <a:avLst/>
          </a:prstGeom>
          <a:noFill/>
        </p:spPr>
        <p:txBody>
          <a:bodyPr wrap="square" rtlCol="0">
            <a:spAutoFit/>
          </a:bodyPr>
          <a:lstStyle/>
          <a:p>
            <a:pPr algn="r"/>
            <a:r>
              <a:rPr lang="en-US" sz="3200" b="1" dirty="0" smtClean="0">
                <a:solidFill>
                  <a:srgbClr val="FFFF00"/>
                </a:solidFill>
                <a:latin typeface="Century" pitchFamily="18" charset="0"/>
                <a:ea typeface="Arial Unicode MS" pitchFamily="34" charset="-128"/>
                <a:cs typeface="Arial Unicode MS" pitchFamily="34" charset="-128"/>
              </a:rPr>
              <a:t>The Monastic Movement	</a:t>
            </a:r>
            <a:endParaRPr lang="en-US" sz="3200" b="1" dirty="0">
              <a:solidFill>
                <a:srgbClr val="FFFF00"/>
              </a:solidFill>
              <a:latin typeface="Century" pitchFamily="18" charset="0"/>
              <a:ea typeface="Arial Unicode MS" pitchFamily="34" charset="-128"/>
              <a:cs typeface="Arial Unicode MS" pitchFamily="34" charset="-128"/>
            </a:endParaRPr>
          </a:p>
        </p:txBody>
      </p:sp>
      <p:sp>
        <p:nvSpPr>
          <p:cNvPr id="6" name="TextBox 5"/>
          <p:cNvSpPr txBox="1"/>
          <p:nvPr/>
        </p:nvSpPr>
        <p:spPr>
          <a:xfrm>
            <a:off x="533400" y="1447800"/>
            <a:ext cx="8153400" cy="4770537"/>
          </a:xfrm>
          <a:prstGeom prst="rect">
            <a:avLst/>
          </a:prstGeom>
          <a:noFill/>
        </p:spPr>
        <p:txBody>
          <a:bodyPr wrap="square" rtlCol="0">
            <a:spAutoFit/>
          </a:bodyPr>
          <a:lstStyle/>
          <a:p>
            <a:r>
              <a:rPr lang="en-US" sz="2400" b="1" dirty="0" err="1" smtClean="0">
                <a:solidFill>
                  <a:srgbClr val="FFFF00"/>
                </a:solidFill>
                <a:latin typeface="Arial" pitchFamily="34" charset="0"/>
                <a:cs typeface="Arial" pitchFamily="34" charset="0"/>
              </a:rPr>
              <a:t>Pachomius</a:t>
            </a:r>
            <a:r>
              <a:rPr lang="en-US" sz="2400" b="1" dirty="0" smtClean="0">
                <a:solidFill>
                  <a:srgbClr val="FFFF00"/>
                </a:solidFill>
                <a:latin typeface="Arial" pitchFamily="34" charset="0"/>
                <a:cs typeface="Arial" pitchFamily="34" charset="0"/>
              </a:rPr>
              <a:t> (Born in 286 AD)</a:t>
            </a:r>
          </a:p>
          <a:p>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err="1" smtClean="0">
                <a:solidFill>
                  <a:srgbClr val="FFFF00"/>
                </a:solidFill>
                <a:latin typeface="Arial" pitchFamily="34" charset="0"/>
                <a:cs typeface="Arial" pitchFamily="34" charset="0"/>
              </a:rPr>
              <a:t>Pachomius</a:t>
            </a:r>
            <a:r>
              <a:rPr lang="en-US" sz="2000" b="1" dirty="0" smtClean="0">
                <a:solidFill>
                  <a:srgbClr val="FFFF00"/>
                </a:solidFill>
                <a:latin typeface="Arial" pitchFamily="34" charset="0"/>
                <a:cs typeface="Arial" pitchFamily="34" charset="0"/>
              </a:rPr>
              <a:t> and younger brother began “communal” monastic movement.</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Established the pattern of Work and Devotion, economy</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Created Hierarchy that extended to multiple monasteries</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smtClean="0">
                <a:solidFill>
                  <a:srgbClr val="FFFF00"/>
                </a:solidFill>
                <a:latin typeface="Arial" pitchFamily="34" charset="0"/>
                <a:cs typeface="Arial" pitchFamily="34" charset="0"/>
              </a:rPr>
              <a:t>Those who wished to join would stand at Gate for days before admittance</a:t>
            </a: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r>
              <a:rPr lang="en-US" sz="2000" b="1" dirty="0" err="1" smtClean="0">
                <a:solidFill>
                  <a:srgbClr val="FFFF00"/>
                </a:solidFill>
                <a:latin typeface="Arial" pitchFamily="34" charset="0"/>
                <a:cs typeface="Arial" pitchFamily="34" charset="0"/>
              </a:rPr>
              <a:t>Monastics</a:t>
            </a:r>
            <a:r>
              <a:rPr lang="en-US" sz="2000" b="1" dirty="0" smtClean="0">
                <a:solidFill>
                  <a:srgbClr val="FFFF00"/>
                </a:solidFill>
                <a:latin typeface="Arial" pitchFamily="34" charset="0"/>
                <a:cs typeface="Arial" pitchFamily="34" charset="0"/>
              </a:rPr>
              <a:t> </a:t>
            </a:r>
            <a:r>
              <a:rPr lang="en-US" sz="2000" b="1" dirty="0" err="1" smtClean="0">
                <a:solidFill>
                  <a:srgbClr val="FFFF00"/>
                </a:solidFill>
                <a:latin typeface="Arial" pitchFamily="34" charset="0"/>
                <a:cs typeface="Arial" pitchFamily="34" charset="0"/>
              </a:rPr>
              <a:t>vs</a:t>
            </a:r>
            <a:r>
              <a:rPr lang="en-US" sz="2000" b="1" dirty="0" smtClean="0">
                <a:solidFill>
                  <a:srgbClr val="FFFF00"/>
                </a:solidFill>
                <a:latin typeface="Arial" pitchFamily="34" charset="0"/>
                <a:cs typeface="Arial" pitchFamily="34" charset="0"/>
              </a:rPr>
              <a:t> Church </a:t>
            </a:r>
            <a:r>
              <a:rPr lang="en-US" sz="2000" b="1" dirty="0" err="1" smtClean="0">
                <a:solidFill>
                  <a:srgbClr val="FFFF00"/>
                </a:solidFill>
                <a:latin typeface="Arial" pitchFamily="34" charset="0"/>
                <a:cs typeface="Arial" pitchFamily="34" charset="0"/>
              </a:rPr>
              <a:t>Heirarchy</a:t>
            </a:r>
            <a:endParaRPr lang="en-US" sz="2000" b="1" dirty="0" smtClean="0">
              <a:solidFill>
                <a:srgbClr val="FFFF00"/>
              </a:solidFill>
              <a:latin typeface="Arial" pitchFamily="34" charset="0"/>
              <a:cs typeface="Arial" pitchFamily="34" charset="0"/>
            </a:endParaRPr>
          </a:p>
          <a:p>
            <a:pPr marL="457200" indent="-457200">
              <a:buFont typeface="+mj-lt"/>
              <a:buAutoNum type="arabicPeriod"/>
            </a:pPr>
            <a:endParaRPr lang="en-US" sz="2000" b="1" dirty="0" smtClean="0">
              <a:solidFill>
                <a:srgbClr val="FFFF00"/>
              </a:solidFill>
              <a:latin typeface="Arial" pitchFamily="34" charset="0"/>
              <a:cs typeface="Arial" pitchFamily="34" charset="0"/>
            </a:endParaRPr>
          </a:p>
          <a:p>
            <a:pPr marL="457200" indent="-457200">
              <a:buFont typeface="+mj-lt"/>
              <a:buAutoNum type="arabicPeriod"/>
            </a:pPr>
            <a:endParaRPr lang="en-US" sz="2000" b="1" dirty="0">
              <a:solidFill>
                <a:srgbClr val="FFFF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2301</TotalTime>
  <Words>1173</Words>
  <Application>Microsoft Office PowerPoint</Application>
  <PresentationFormat>On-screen Show (4:3)</PresentationFormat>
  <Paragraphs>132</Paragraphs>
  <Slides>19</Slides>
  <Notes>15</Notes>
  <HiddenSlides>0</HiddenSlides>
  <MMClips>0</MMClips>
  <ScaleCrop>false</ScaleCrop>
  <HeadingPairs>
    <vt:vector size="4" baseType="variant">
      <vt:variant>
        <vt:lpstr>Theme</vt:lpstr>
      </vt:variant>
      <vt:variant>
        <vt:i4>4</vt:i4>
      </vt:variant>
      <vt:variant>
        <vt:lpstr>Slide Titles</vt:lpstr>
      </vt:variant>
      <vt:variant>
        <vt:i4>19</vt:i4>
      </vt:variant>
    </vt:vector>
  </HeadingPairs>
  <TitlesOfParts>
    <vt:vector size="23" baseType="lpstr">
      <vt:lpstr>Office Theme</vt:lpstr>
      <vt:lpstr>1_Office Theme</vt:lpstr>
      <vt:lpstr>2_Office Theme</vt:lpstr>
      <vt:lpstr>3_Office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Ben Laptop</dc:creator>
  <cp:lastModifiedBy>Maria Kakolowski</cp:lastModifiedBy>
  <cp:revision>188</cp:revision>
  <dcterms:created xsi:type="dcterms:W3CDTF">2006-08-16T00:00:00Z</dcterms:created>
  <dcterms:modified xsi:type="dcterms:W3CDTF">2012-05-03T13:05:19Z</dcterms:modified>
</cp:coreProperties>
</file>