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0"/>
  </p:notesMasterIdLst>
  <p:handoutMasterIdLst>
    <p:handoutMasterId r:id="rId21"/>
  </p:handoutMasterIdLst>
  <p:sldIdLst>
    <p:sldId id="256" r:id="rId5"/>
    <p:sldId id="275" r:id="rId6"/>
    <p:sldId id="276" r:id="rId7"/>
    <p:sldId id="287" r:id="rId8"/>
    <p:sldId id="279" r:id="rId9"/>
    <p:sldId id="278" r:id="rId10"/>
    <p:sldId id="281" r:id="rId11"/>
    <p:sldId id="282" r:id="rId12"/>
    <p:sldId id="288" r:id="rId13"/>
    <p:sldId id="283" r:id="rId14"/>
    <p:sldId id="277" r:id="rId15"/>
    <p:sldId id="289" r:id="rId16"/>
    <p:sldId id="284" r:id="rId17"/>
    <p:sldId id="285" r:id="rId18"/>
    <p:sldId id="28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4/19/2012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660A6F-B0BB-4962-98D9-F108B9562D41}" type="datetimeFigureOut">
              <a:rPr lang="en-US" smtClean="0"/>
              <a:pPr/>
              <a:t>4/19/2012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597241-9A25-46C2-9ABC-E20F850F1B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4/19/2012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4/19/2012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4/19/2012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4/19/2012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36493"/>
            <a:ext cx="70104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pic>
        <p:nvPicPr>
          <p:cNvPr id="6" name="Picture 5" descr="THE_FIRST_COUNCIL_OF_NICEA.jpg"/>
          <p:cNvPicPr>
            <a:picLocks noChangeAspect="1"/>
          </p:cNvPicPr>
          <p:nvPr/>
        </p:nvPicPr>
        <p:blipFill>
          <a:blip r:embed="rId2" cstate="print"/>
          <a:stretch>
            <a:fillRect/>
          </a:stretch>
        </p:blipFill>
        <p:spPr>
          <a:xfrm>
            <a:off x="527087" y="1295400"/>
            <a:ext cx="3651873" cy="47383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descr="Trinity_by_Jeronimo_Cosida.jpg"/>
          <p:cNvPicPr>
            <a:picLocks noChangeAspect="1"/>
          </p:cNvPicPr>
          <p:nvPr/>
        </p:nvPicPr>
        <p:blipFill>
          <a:blip r:embed="rId3" cstate="print"/>
          <a:stretch>
            <a:fillRect/>
          </a:stretch>
        </p:blipFill>
        <p:spPr>
          <a:xfrm>
            <a:off x="5063840" y="1302325"/>
            <a:ext cx="3286125" cy="4729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Origen of Alexandria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219200"/>
            <a:ext cx="4572000" cy="5201424"/>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Origen  (184-253) </a:t>
            </a:r>
          </a:p>
          <a:p>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Head of catechetical school in Alexandria, after Clement.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Matthew 19:12  </a:t>
            </a:r>
            <a:r>
              <a:rPr lang="en-US" sz="2000" b="1" baseline="30000" dirty="0" smtClean="0">
                <a:solidFill>
                  <a:srgbClr val="FFFF00"/>
                </a:solidFill>
                <a:latin typeface="Arial" pitchFamily="34" charset="0"/>
                <a:cs typeface="Arial" pitchFamily="34" charset="0"/>
              </a:rPr>
              <a:t>12</a:t>
            </a:r>
            <a:r>
              <a:rPr lang="en-US" sz="2000" b="1" dirty="0" smtClean="0">
                <a:solidFill>
                  <a:srgbClr val="FFFF00"/>
                </a:solidFill>
                <a:latin typeface="Arial" pitchFamily="34" charset="0"/>
                <a:cs typeface="Arial" pitchFamily="34" charset="0"/>
              </a:rPr>
              <a:t> For there are eunuchs who have been so from birth, and there are eunuchs who have been made eunuchs by men, and there are eunuchs who have made themselves eunuchs for the sake of the kingdom of heaven. Let the one who is able to receive this receive it."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7" name="Picture 6" descr="origen.jpg"/>
          <p:cNvPicPr>
            <a:picLocks noChangeAspect="1"/>
          </p:cNvPicPr>
          <p:nvPr/>
        </p:nvPicPr>
        <p:blipFill>
          <a:blip r:embed="rId5" cstate="print"/>
          <a:stretch>
            <a:fillRect/>
          </a:stretch>
        </p:blipFill>
        <p:spPr>
          <a:xfrm>
            <a:off x="5105400" y="1524000"/>
            <a:ext cx="3810000" cy="51689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Origen of Alexandria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193423"/>
            <a:ext cx="8458200" cy="5816977"/>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The Theology of Origen</a:t>
            </a:r>
          </a:p>
          <a:p>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The Pre-existence of souls (Two-part creation)</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All might eventually be save including Satan and Demons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Logos Theology</a:t>
            </a:r>
          </a:p>
          <a:p>
            <a:pPr marL="914400" lvl="1" indent="-457200"/>
            <a:r>
              <a:rPr lang="en-US" sz="2000" b="1" dirty="0" smtClean="0">
                <a:solidFill>
                  <a:srgbClr val="FFFF00"/>
                </a:solidFill>
                <a:latin typeface="Arial" pitchFamily="34" charset="0"/>
                <a:cs typeface="Arial" pitchFamily="34" charset="0"/>
              </a:rPr>
              <a:t>	- Jesus one soul that did not fall </a:t>
            </a:r>
          </a:p>
          <a:p>
            <a:pPr marL="914400" lvl="1" indent="-457200"/>
            <a:r>
              <a:rPr lang="en-US" sz="2000" b="1" dirty="0" smtClean="0">
                <a:solidFill>
                  <a:srgbClr val="FFFF00"/>
                </a:solidFill>
                <a:latin typeface="Arial" pitchFamily="34" charset="0"/>
                <a:cs typeface="Arial" pitchFamily="34" charset="0"/>
              </a:rPr>
              <a:t>	- Became united with God in Love</a:t>
            </a:r>
          </a:p>
          <a:p>
            <a:pPr marL="914400" lvl="1" indent="-457200"/>
            <a:r>
              <a:rPr lang="en-US" sz="2000" b="1" dirty="0" smtClean="0">
                <a:solidFill>
                  <a:srgbClr val="FFFF00"/>
                </a:solidFill>
                <a:latin typeface="Arial" pitchFamily="34" charset="0"/>
                <a:cs typeface="Arial" pitchFamily="34" charset="0"/>
              </a:rPr>
              <a:t>	- Eventually manifested in the flesh to show us the way</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As we maintain our free will after resurrection, there could be another fall in a possibly endless cycle.</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Typology: Ark Built in three stages; Noah means “rest” “righteousness” or Abraham (Christian) Sarah (Christian Wisdom) and Hagar (Human Wisdom). Isaac only after Ishmael.</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193423"/>
            <a:ext cx="8458200" cy="7078861"/>
          </a:xfrm>
          <a:prstGeom prst="rect">
            <a:avLst/>
          </a:prstGeom>
          <a:noFill/>
        </p:spPr>
        <p:txBody>
          <a:bodyPr wrap="square" rtlCol="0">
            <a:spAutoFit/>
          </a:bodyPr>
          <a:lstStyle/>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It all begins with the Greek Apologists (Who?). </a:t>
            </a:r>
          </a:p>
          <a:p>
            <a:pPr marL="914400" lvl="1" indent="-457200">
              <a:buFontTx/>
              <a:buChar char="-"/>
            </a:pPr>
            <a:r>
              <a:rPr lang="en-US" sz="2000" b="1" dirty="0" smtClean="0">
                <a:solidFill>
                  <a:srgbClr val="FFFF00"/>
                </a:solidFill>
                <a:latin typeface="Arial" pitchFamily="34" charset="0"/>
                <a:cs typeface="Arial" pitchFamily="34" charset="0"/>
              </a:rPr>
              <a:t>Linked God with Supreme Being of philosophers</a:t>
            </a:r>
          </a:p>
          <a:p>
            <a:pPr marL="914400" lvl="1" indent="-457200">
              <a:buFontTx/>
              <a:buChar char="-"/>
            </a:pPr>
            <a:r>
              <a:rPr lang="en-US" sz="2000" b="1" dirty="0" smtClean="0">
                <a:solidFill>
                  <a:srgbClr val="FFFF00"/>
                </a:solidFill>
                <a:latin typeface="Arial" pitchFamily="34" charset="0"/>
                <a:cs typeface="Arial" pitchFamily="34" charset="0"/>
              </a:rPr>
              <a:t>Created a scholarly stream within Christianity</a:t>
            </a: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Logos Theology</a:t>
            </a:r>
          </a:p>
          <a:p>
            <a:pPr marL="914400" lvl="1" indent="-457200">
              <a:buFontTx/>
              <a:buChar char="-"/>
            </a:pPr>
            <a:r>
              <a:rPr lang="en-US" sz="2000" b="1" dirty="0" smtClean="0">
                <a:solidFill>
                  <a:srgbClr val="FFFF00"/>
                </a:solidFill>
                <a:latin typeface="Arial" pitchFamily="34" charset="0"/>
                <a:cs typeface="Arial" pitchFamily="34" charset="0"/>
              </a:rPr>
              <a:t>The Logos was the intermediary between the Supreme Being and humanity</a:t>
            </a:r>
          </a:p>
          <a:p>
            <a:pPr marL="914400" lvl="1" indent="-457200">
              <a:buFontTx/>
              <a:buChar char="-"/>
            </a:pPr>
            <a:r>
              <a:rPr lang="en-US" sz="2000" b="1" dirty="0" smtClean="0">
                <a:solidFill>
                  <a:srgbClr val="FFFF00"/>
                </a:solidFill>
                <a:latin typeface="Arial" pitchFamily="34" charset="0"/>
                <a:cs typeface="Arial" pitchFamily="34" charset="0"/>
              </a:rPr>
              <a:t>What is the nature of “the Logos?”</a:t>
            </a: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endParaRPr lang="en-US" sz="2000" b="1" dirty="0" smtClean="0">
              <a:solidFill>
                <a:schemeClr val="bg1"/>
              </a:solidFill>
            </a:endParaRPr>
          </a:p>
          <a:p>
            <a:pPr marL="457200" indent="-457200"/>
            <a:r>
              <a:rPr lang="en-US" sz="2200" b="1" dirty="0" smtClean="0">
                <a:solidFill>
                  <a:schemeClr val="bg1"/>
                </a:solidFill>
              </a:rPr>
              <a:t>John 1:1-4  </a:t>
            </a:r>
          </a:p>
          <a:p>
            <a:pPr marL="457200" indent="-457200"/>
            <a:r>
              <a:rPr lang="en-US" sz="2000" b="1" dirty="0" smtClean="0">
                <a:solidFill>
                  <a:schemeClr val="bg1"/>
                </a:solidFill>
              </a:rPr>
              <a:t>	</a:t>
            </a:r>
            <a:r>
              <a:rPr lang="en-US" sz="2200" b="1" dirty="0" smtClean="0">
                <a:solidFill>
                  <a:schemeClr val="bg1"/>
                </a:solidFill>
              </a:rPr>
              <a:t>In the beginning was the Word, and the Word was with God, and the Word was God.  </a:t>
            </a:r>
            <a:r>
              <a:rPr lang="en-US" sz="2200" b="1" baseline="30000" dirty="0" smtClean="0">
                <a:solidFill>
                  <a:schemeClr val="bg1"/>
                </a:solidFill>
              </a:rPr>
              <a:t>2</a:t>
            </a:r>
            <a:r>
              <a:rPr lang="en-US" sz="2200" b="1" dirty="0" smtClean="0">
                <a:solidFill>
                  <a:schemeClr val="bg1"/>
                </a:solidFill>
              </a:rPr>
              <a:t> He was in the beginning with God.  </a:t>
            </a:r>
            <a:r>
              <a:rPr lang="en-US" sz="2200" b="1" baseline="30000" dirty="0" smtClean="0">
                <a:solidFill>
                  <a:schemeClr val="bg1"/>
                </a:solidFill>
              </a:rPr>
              <a:t>3</a:t>
            </a:r>
            <a:r>
              <a:rPr lang="en-US" sz="2200" b="1" dirty="0" smtClean="0">
                <a:solidFill>
                  <a:schemeClr val="bg1"/>
                </a:solidFill>
              </a:rPr>
              <a:t> All things were made through him, and without him was not any thing made that was made.  </a:t>
            </a:r>
            <a:r>
              <a:rPr lang="en-US" sz="2200" b="1" baseline="30000" dirty="0" smtClean="0">
                <a:solidFill>
                  <a:schemeClr val="bg1"/>
                </a:solidFill>
              </a:rPr>
              <a:t>4</a:t>
            </a:r>
            <a:r>
              <a:rPr lang="en-US" sz="2200" b="1" dirty="0" smtClean="0">
                <a:solidFill>
                  <a:schemeClr val="bg1"/>
                </a:solidFill>
              </a:rPr>
              <a:t> In him was life, and the life was the light of men. </a:t>
            </a:r>
            <a:endParaRPr lang="en-US" sz="2200" b="1" dirty="0" smtClean="0">
              <a:solidFill>
                <a:schemeClr val="bg1"/>
              </a:solidFill>
              <a:cs typeface="Arial" pitchFamily="34" charset="0"/>
            </a:endParaRPr>
          </a:p>
          <a:p>
            <a:pPr marL="914400" lvl="1" indent="-457200"/>
            <a:endParaRPr lang="en-US" sz="2000" b="1" dirty="0" smtClean="0">
              <a:solidFill>
                <a:srgbClr val="FFFF00"/>
              </a:solidFill>
              <a:latin typeface="Arial" pitchFamily="34" charset="0"/>
              <a:cs typeface="Arial" pitchFamily="34" charset="0"/>
            </a:endParaRPr>
          </a:p>
          <a:p>
            <a:pPr marL="914400" lvl="1" indent="-457200"/>
            <a:endParaRPr lang="en-US" sz="2000" b="1" dirty="0" smtClean="0">
              <a:solidFill>
                <a:srgbClr val="FFFF00"/>
              </a:solidFill>
              <a:latin typeface="Arial" pitchFamily="34" charset="0"/>
              <a:cs typeface="Arial" pitchFamily="34" charset="0"/>
            </a:endParaRP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228600" y="973991"/>
            <a:ext cx="8458200" cy="3139321"/>
          </a:xfrm>
          <a:prstGeom prst="rect">
            <a:avLst/>
          </a:prstGeom>
          <a:noFill/>
        </p:spPr>
        <p:txBody>
          <a:bodyPr wrap="square" rtlCol="0">
            <a:spAutoFit/>
          </a:bodyPr>
          <a:lstStyle/>
          <a:p>
            <a:pPr marL="914400" lvl="1" indent="-457200"/>
            <a:endParaRPr lang="en-US" sz="2000" b="1" dirty="0" smtClean="0">
              <a:solidFill>
                <a:srgbClr val="FFFF00"/>
              </a:solidFill>
              <a:latin typeface="Arial" pitchFamily="34" charset="0"/>
              <a:cs typeface="Arial" pitchFamily="34" charset="0"/>
            </a:endParaRPr>
          </a:p>
          <a:p>
            <a:pPr marL="914400" lvl="1" indent="-457200"/>
            <a:r>
              <a:rPr lang="en-US" sz="2400" b="1" dirty="0" smtClean="0">
                <a:solidFill>
                  <a:srgbClr val="FFFF00"/>
                </a:solidFill>
                <a:latin typeface="Arial" pitchFamily="34" charset="0"/>
                <a:cs typeface="Arial" pitchFamily="34" charset="0"/>
              </a:rPr>
              <a:t>Arius (~250-325)</a:t>
            </a:r>
          </a:p>
          <a:p>
            <a:pPr marL="914400" lvl="1" indent="-457200"/>
            <a:endParaRPr lang="en-US" sz="1400" b="1" dirty="0" smtClean="0">
              <a:solidFill>
                <a:srgbClr val="FFFF00"/>
              </a:solidFill>
              <a:latin typeface="Arial" pitchFamily="34" charset="0"/>
              <a:cs typeface="Arial" pitchFamily="34" charset="0"/>
            </a:endParaRPr>
          </a:p>
          <a:p>
            <a:pPr marL="914400" lvl="1" indent="-457200">
              <a:buFont typeface="+mj-lt"/>
              <a:buAutoNum type="arabicPeriod"/>
            </a:pPr>
            <a:r>
              <a:rPr lang="en-US" sz="2000" b="1" dirty="0" smtClean="0">
                <a:solidFill>
                  <a:srgbClr val="FFFF00"/>
                </a:solidFill>
                <a:latin typeface="Arial" pitchFamily="34" charset="0"/>
                <a:cs typeface="Arial" pitchFamily="34" charset="0"/>
              </a:rPr>
              <a:t>Any Alexandrian presbyter who came into conflict with the Bishop Alexander. </a:t>
            </a:r>
          </a:p>
          <a:p>
            <a:pPr marL="914400" lvl="1" indent="-457200">
              <a:buFont typeface="+mj-lt"/>
              <a:buAutoNum type="arabicPeriod"/>
            </a:pPr>
            <a:endParaRPr lang="en-US" sz="2000" b="1" dirty="0" smtClean="0">
              <a:solidFill>
                <a:srgbClr val="FFFF00"/>
              </a:solidFill>
              <a:latin typeface="Arial" pitchFamily="34" charset="0"/>
              <a:cs typeface="Arial" pitchFamily="34" charset="0"/>
            </a:endParaRPr>
          </a:p>
          <a:p>
            <a:pPr marL="914400" lvl="1" indent="-457200">
              <a:buFont typeface="+mj-lt"/>
              <a:buAutoNum type="arabicPeriod"/>
            </a:pPr>
            <a:r>
              <a:rPr lang="en-US" sz="2000" b="1" dirty="0" smtClean="0">
                <a:solidFill>
                  <a:srgbClr val="FFFF00"/>
                </a:solidFill>
                <a:latin typeface="Arial" pitchFamily="34" charset="0"/>
                <a:cs typeface="Arial" pitchFamily="34" charset="0"/>
              </a:rPr>
              <a:t>Arius taught that Jesus, being “begotten” of the father is clearly a “created” being, thus not co-eternal with the Father, and thus not fully sharing in his attributes or divinity.  Jesus is therefore subordinated to the father. </a:t>
            </a:r>
            <a:endParaRPr lang="en-US" sz="2400" b="1" dirty="0">
              <a:solidFill>
                <a:srgbClr val="FFFF00"/>
              </a:solidFill>
              <a:latin typeface="Arial" pitchFamily="34" charset="0"/>
              <a:cs typeface="Arial" pitchFamily="34" charset="0"/>
            </a:endParaRPr>
          </a:p>
        </p:txBody>
      </p:sp>
      <p:sp>
        <p:nvSpPr>
          <p:cNvPr id="6" name="TextBox 5"/>
          <p:cNvSpPr txBox="1"/>
          <p:nvPr/>
        </p:nvSpPr>
        <p:spPr>
          <a:xfrm>
            <a:off x="457200" y="4267200"/>
            <a:ext cx="7848600" cy="2554545"/>
          </a:xfrm>
          <a:prstGeom prst="rect">
            <a:avLst/>
          </a:prstGeom>
          <a:noFill/>
        </p:spPr>
        <p:txBody>
          <a:bodyPr wrap="square" rtlCol="0">
            <a:spAutoFit/>
          </a:bodyPr>
          <a:lstStyle/>
          <a:p>
            <a:pPr marL="914400" lvl="1" indent="-457200"/>
            <a:r>
              <a:rPr lang="en-US" sz="2000" b="1" dirty="0" smtClean="0">
                <a:solidFill>
                  <a:schemeClr val="bg1"/>
                </a:solidFill>
                <a:latin typeface="Arial" pitchFamily="34" charset="0"/>
                <a:cs typeface="Arial" pitchFamily="34" charset="0"/>
              </a:rPr>
              <a:t>“The Logos is capable of change, as are we all, but of his own free will he continues to be good as long as he wishes.  He is capable of change even as we are, but God foreknowing that he would remain good gave him in anticipation the glory which as man and in consequence of his virtue he afterwards possessed. God from foreknowledge of his works made him what he afterwards was.”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447800"/>
            <a:ext cx="4419600" cy="5693866"/>
          </a:xfrm>
          <a:prstGeom prst="rect">
            <a:avLst/>
          </a:prstGeom>
          <a:noFill/>
        </p:spPr>
        <p:txBody>
          <a:bodyPr wrap="square" rtlCol="0">
            <a:spAutoFit/>
          </a:bodyPr>
          <a:lstStyle/>
          <a:p>
            <a:pPr marL="457200" indent="-457200">
              <a:buFont typeface="+mj-lt"/>
              <a:buAutoNum type="arabicPeriod"/>
            </a:pPr>
            <a:r>
              <a:rPr lang="en-US" sz="2000" b="1" dirty="0" smtClean="0">
                <a:solidFill>
                  <a:srgbClr val="FFFF00"/>
                </a:solidFill>
                <a:latin typeface="Arial" pitchFamily="34" charset="0"/>
                <a:cs typeface="Arial" pitchFamily="34" charset="0"/>
              </a:rPr>
              <a:t>Constantine gets word of the conflict and calls a general council</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Solve the date of Easter, approve procedure for re-admission of lapsed, election and ordination of bishops and presbyters; and solve the Arian problem creating a common creed</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Bishops reaction to Eusebius of Nicomedia.</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Eusebius and Arius Exiled/Excommunicated</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6" name="Picture 5" descr="250px-Nicea.jpg"/>
          <p:cNvPicPr>
            <a:picLocks noChangeAspect="1"/>
          </p:cNvPicPr>
          <p:nvPr/>
        </p:nvPicPr>
        <p:blipFill>
          <a:blip r:embed="rId5" cstate="print"/>
          <a:stretch>
            <a:fillRect/>
          </a:stretch>
        </p:blipFill>
        <p:spPr>
          <a:xfrm>
            <a:off x="5086236" y="1524000"/>
            <a:ext cx="3821407" cy="51054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2052" name="Rectangle 4"/>
          <p:cNvSpPr>
            <a:spLocks noChangeArrowheads="1"/>
          </p:cNvSpPr>
          <p:nvPr/>
        </p:nvSpPr>
        <p:spPr bwMode="auto">
          <a:xfrm>
            <a:off x="533400" y="1417023"/>
            <a:ext cx="75438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chemeClr val="bg1"/>
                </a:solidFill>
                <a:effectLst/>
                <a:latin typeface="Arial" pitchFamily="34" charset="0"/>
                <a:ea typeface="Calibri" pitchFamily="34" charset="0"/>
                <a:cs typeface="Arial" pitchFamily="34" charset="0"/>
              </a:rPr>
              <a:t>The Faith dictated in the Council.</a:t>
            </a: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We believe in One God, the Father Almighty, Maker of all things visible and invisible:—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in One Lord Jesus Christ, the Son of God, begotten of the Father, Only-begotten, that is, from the essence of the Father; God from God, Light from Light, Very God from Very God, begotten not made, One in essence (</a:t>
            </a:r>
            <a:r>
              <a:rPr kumimoji="0" lang="en-US" b="1" i="0" u="none" strike="noStrike" cap="none" normalizeH="0" baseline="0" dirty="0" err="1" smtClean="0">
                <a:ln>
                  <a:noFill/>
                </a:ln>
                <a:solidFill>
                  <a:schemeClr val="bg1"/>
                </a:solidFill>
                <a:effectLst/>
                <a:latin typeface="Arial" pitchFamily="34" charset="0"/>
                <a:ea typeface="Calibri" pitchFamily="34" charset="0"/>
                <a:cs typeface="Arial" pitchFamily="34" charset="0"/>
              </a:rPr>
              <a:t>Homoousias</a:t>
            </a: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 with the Father, by Whom all things were made, both things in heaven and things in earth; Who for us men and for our salvation came down and was made flesh, was made man, suffered, and rose again the third day, ascended into heaven, and comes to judge quick and dead.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in the Holy Ghost.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those who say, 'Once He was not,' and 'Before His generation He was not,' and 'He came to be from nothing,' or those who pretend that the Son of God is 'Of other subsistence or essence ,' or 'created' or 'alterable,' or 'mutable,' the Catholic Church anathematizes. </a:t>
            </a:r>
            <a:endParaRPr kumimoji="0" lang="en-US" b="1"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243310"/>
            <a:ext cx="4419600" cy="5386090"/>
          </a:xfrm>
          <a:prstGeom prst="rect">
            <a:avLst/>
          </a:prstGeom>
          <a:noFill/>
        </p:spPr>
        <p:txBody>
          <a:bodyPr wrap="square" rtlCol="0">
            <a:spAutoFit/>
          </a:bodyPr>
          <a:lstStyle/>
          <a:p>
            <a:pPr marL="457200" indent="-457200">
              <a:buFont typeface="+mj-lt"/>
              <a:buAutoNum type="arabicPeriod"/>
            </a:pPr>
            <a:r>
              <a:rPr lang="en-US" sz="2000" b="1" dirty="0" smtClean="0">
                <a:solidFill>
                  <a:srgbClr val="FFFF00"/>
                </a:solidFill>
                <a:latin typeface="Arial" pitchFamily="34" charset="0"/>
                <a:cs typeface="Arial" pitchFamily="34" charset="0"/>
              </a:rPr>
              <a:t>Implications – Church states in the Creed an “un-biblical” tenant.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Sets a precedent – Church appeals to the authority of a magistrate to solve theological conflict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Council and Creed the order of the day for solving theological conflict. The church will now emphasize homogeneity and uniformity.</a:t>
            </a:r>
            <a:endParaRPr lang="en-US" sz="2400" b="1" dirty="0" smtClean="0">
              <a:solidFill>
                <a:srgbClr val="FFFF00"/>
              </a:solidFill>
              <a:latin typeface="Arial" pitchFamily="34" charset="0"/>
              <a:cs typeface="Arial" pitchFamily="34" charset="0"/>
            </a:endParaRP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Not the end of the story… really only the beginning</a:t>
            </a:r>
            <a:endParaRPr lang="en-US" b="1" dirty="0" smtClean="0">
              <a:solidFill>
                <a:srgbClr val="FFFF00"/>
              </a:solidFill>
              <a:latin typeface="Arial" pitchFamily="34" charset="0"/>
              <a:cs typeface="Arial" pitchFamily="34" charset="0"/>
            </a:endParaRPr>
          </a:p>
        </p:txBody>
      </p:sp>
      <p:pic>
        <p:nvPicPr>
          <p:cNvPr id="7" name="Picture 6" descr="constatine.jpg"/>
          <p:cNvPicPr>
            <a:picLocks noChangeAspect="1"/>
          </p:cNvPicPr>
          <p:nvPr/>
        </p:nvPicPr>
        <p:blipFill>
          <a:blip r:embed="rId5" cstate="print"/>
          <a:stretch>
            <a:fillRect/>
          </a:stretch>
        </p:blipFill>
        <p:spPr>
          <a:xfrm>
            <a:off x="5638800" y="1524000"/>
            <a:ext cx="3034423" cy="457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2001980" y="304800"/>
            <a:ext cx="5181600" cy="1077218"/>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Monastic Movement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533400" y="1447800"/>
            <a:ext cx="8153400" cy="5169158"/>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Begins about Middle of Third Century (250 AD)</a:t>
            </a:r>
          </a:p>
          <a:p>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Population of Christians is burgeoning</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Celibacy, Asceticism, Martyrdom, Desert Solitude, Rejection of Wealth, Anti-establishment, Belief in Carnality of “Flesh”</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The Life of St. Anthony </a:t>
            </a:r>
          </a:p>
          <a:p>
            <a:pPr marL="914400" lvl="1" indent="-457200">
              <a:buFontTx/>
              <a:buChar char="-"/>
            </a:pPr>
            <a:endParaRPr lang="en-US" sz="2000" b="1" dirty="0" smtClean="0">
              <a:solidFill>
                <a:srgbClr val="FFFF00"/>
              </a:solidFill>
              <a:latin typeface="Arial" pitchFamily="34" charset="0"/>
              <a:cs typeface="Arial" pitchFamily="34" charset="0"/>
            </a:endParaRPr>
          </a:p>
          <a:p>
            <a:pPr marL="914400" lvl="1" indent="-457200">
              <a:buFontTx/>
              <a:buChar char="-"/>
            </a:pPr>
            <a:r>
              <a:rPr lang="en-US" sz="2000" b="1" dirty="0" smtClean="0">
                <a:solidFill>
                  <a:srgbClr val="FFFF00"/>
                </a:solidFill>
                <a:latin typeface="Arial" pitchFamily="34" charset="0"/>
                <a:cs typeface="Arial" pitchFamily="34" charset="0"/>
              </a:rPr>
              <a:t>At 34, sold everything and moved to desert</a:t>
            </a:r>
          </a:p>
          <a:p>
            <a:pPr marL="914400" lvl="1" indent="-457200">
              <a:buFontTx/>
              <a:buChar char="-"/>
            </a:pPr>
            <a:endParaRPr lang="en-US" sz="2000" b="1" dirty="0" smtClean="0">
              <a:solidFill>
                <a:srgbClr val="FFFF00"/>
              </a:solidFill>
              <a:latin typeface="Arial" pitchFamily="34" charset="0"/>
              <a:cs typeface="Arial" pitchFamily="34" charset="0"/>
            </a:endParaRPr>
          </a:p>
          <a:p>
            <a:pPr marL="914400" lvl="1" indent="-457200">
              <a:buFontTx/>
              <a:buChar char="-"/>
            </a:pPr>
            <a:r>
              <a:rPr lang="en-US" sz="2000" b="1" dirty="0" smtClean="0">
                <a:solidFill>
                  <a:srgbClr val="FFFF00"/>
                </a:solidFill>
                <a:latin typeface="Arial" pitchFamily="34" charset="0"/>
                <a:cs typeface="Arial" pitchFamily="34" charset="0"/>
              </a:rPr>
              <a:t>Matthew 19:21  </a:t>
            </a:r>
            <a:r>
              <a:rPr lang="en-US" sz="2000" b="1" baseline="30000" dirty="0" smtClean="0">
                <a:solidFill>
                  <a:srgbClr val="FFFF00"/>
                </a:solidFill>
                <a:latin typeface="Arial" pitchFamily="34" charset="0"/>
                <a:cs typeface="Arial" pitchFamily="34" charset="0"/>
              </a:rPr>
              <a:t>21</a:t>
            </a:r>
            <a:r>
              <a:rPr lang="en-US" sz="2000" b="1" dirty="0" smtClean="0">
                <a:solidFill>
                  <a:srgbClr val="FFFF00"/>
                </a:solidFill>
                <a:latin typeface="Arial" pitchFamily="34" charset="0"/>
                <a:cs typeface="Arial" pitchFamily="34" charset="0"/>
              </a:rPr>
              <a:t> Jesus said to him, "If you would be perfect, go, sell what you possess and give to the poor, and you will have treasure in heaven; and come, follow me."</a:t>
            </a:r>
          </a:p>
          <a:p>
            <a:pPr marL="457200" indent="-457200">
              <a:buFont typeface="+mj-lt"/>
              <a:buAutoNum type="arabicPeriod"/>
            </a:pPr>
            <a:endParaRPr lang="en-US" sz="20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nthony Cave.jpg"/>
          <p:cNvPicPr>
            <a:picLocks noChangeAspect="1"/>
          </p:cNvPicPr>
          <p:nvPr/>
        </p:nvPicPr>
        <p:blipFill>
          <a:blip r:embed="rId3" cstate="print"/>
          <a:stretch>
            <a:fillRect/>
          </a:stretch>
        </p:blipFill>
        <p:spPr>
          <a:xfrm>
            <a:off x="304800" y="228600"/>
            <a:ext cx="8458200" cy="634365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n St. Anthony.jpg"/>
          <p:cNvPicPr>
            <a:picLocks noChangeAspect="1"/>
          </p:cNvPicPr>
          <p:nvPr/>
        </p:nvPicPr>
        <p:blipFill>
          <a:blip r:embed="rId3" cstate="print"/>
          <a:stretch>
            <a:fillRect/>
          </a:stretch>
        </p:blipFill>
        <p:spPr>
          <a:xfrm>
            <a:off x="228600" y="152400"/>
            <a:ext cx="8763000" cy="657225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2001980" y="304800"/>
            <a:ext cx="5181600" cy="1077218"/>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Monastic Movement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533400" y="1447800"/>
            <a:ext cx="8153400" cy="4770537"/>
          </a:xfrm>
          <a:prstGeom prst="rect">
            <a:avLst/>
          </a:prstGeom>
          <a:noFill/>
        </p:spPr>
        <p:txBody>
          <a:bodyPr wrap="square" rtlCol="0">
            <a:spAutoFit/>
          </a:bodyPr>
          <a:lstStyle/>
          <a:p>
            <a:r>
              <a:rPr lang="en-US" sz="2400" b="1" dirty="0" err="1" smtClean="0">
                <a:solidFill>
                  <a:srgbClr val="FFFF00"/>
                </a:solidFill>
                <a:latin typeface="Arial" pitchFamily="34" charset="0"/>
                <a:cs typeface="Arial" pitchFamily="34" charset="0"/>
              </a:rPr>
              <a:t>Pachomius</a:t>
            </a:r>
            <a:r>
              <a:rPr lang="en-US" sz="2400" b="1" dirty="0" smtClean="0">
                <a:solidFill>
                  <a:srgbClr val="FFFF00"/>
                </a:solidFill>
                <a:latin typeface="Arial" pitchFamily="34" charset="0"/>
                <a:cs typeface="Arial" pitchFamily="34" charset="0"/>
              </a:rPr>
              <a:t> (Born in 286 AD)</a:t>
            </a:r>
          </a:p>
          <a:p>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err="1" smtClean="0">
                <a:solidFill>
                  <a:srgbClr val="FFFF00"/>
                </a:solidFill>
                <a:latin typeface="Arial" pitchFamily="34" charset="0"/>
                <a:cs typeface="Arial" pitchFamily="34" charset="0"/>
              </a:rPr>
              <a:t>Pachomius</a:t>
            </a:r>
            <a:r>
              <a:rPr lang="en-US" sz="2000" b="1" dirty="0" smtClean="0">
                <a:solidFill>
                  <a:srgbClr val="FFFF00"/>
                </a:solidFill>
                <a:latin typeface="Arial" pitchFamily="34" charset="0"/>
                <a:cs typeface="Arial" pitchFamily="34" charset="0"/>
              </a:rPr>
              <a:t> and younger brother began “communal” monastic movement.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Established the pattern of Work and Devotion, economy</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Created Hierarchy that extended to multiple monasteries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Those who wished to join would stand at Gate for days before admittance</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err="1" smtClean="0">
                <a:solidFill>
                  <a:srgbClr val="FFFF00"/>
                </a:solidFill>
                <a:latin typeface="Arial" pitchFamily="34" charset="0"/>
                <a:cs typeface="Arial" pitchFamily="34" charset="0"/>
              </a:rPr>
              <a:t>Monastics</a:t>
            </a:r>
            <a:r>
              <a:rPr lang="en-US" sz="2000" b="1" dirty="0" smtClean="0">
                <a:solidFill>
                  <a:srgbClr val="FFFF00"/>
                </a:solidFill>
                <a:latin typeface="Arial" pitchFamily="34" charset="0"/>
                <a:cs typeface="Arial" pitchFamily="34" charset="0"/>
              </a:rPr>
              <a:t> </a:t>
            </a:r>
            <a:r>
              <a:rPr lang="en-US" sz="2000" b="1" dirty="0" err="1" smtClean="0">
                <a:solidFill>
                  <a:srgbClr val="FFFF00"/>
                </a:solidFill>
                <a:latin typeface="Arial" pitchFamily="34" charset="0"/>
                <a:cs typeface="Arial" pitchFamily="34" charset="0"/>
              </a:rPr>
              <a:t>vs</a:t>
            </a:r>
            <a:r>
              <a:rPr lang="en-US" sz="2000" b="1" dirty="0" smtClean="0">
                <a:solidFill>
                  <a:srgbClr val="FFFF00"/>
                </a:solidFill>
                <a:latin typeface="Arial" pitchFamily="34" charset="0"/>
                <a:cs typeface="Arial" pitchFamily="34" charset="0"/>
              </a:rPr>
              <a:t> Church </a:t>
            </a:r>
            <a:r>
              <a:rPr lang="en-US" sz="2000" b="1" dirty="0" err="1" smtClean="0">
                <a:solidFill>
                  <a:srgbClr val="FFFF00"/>
                </a:solidFill>
                <a:latin typeface="Arial" pitchFamily="34" charset="0"/>
                <a:cs typeface="Arial" pitchFamily="34" charset="0"/>
              </a:rPr>
              <a:t>Heirarchy</a:t>
            </a: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2150</TotalTime>
  <Words>596</Words>
  <Application>Microsoft Office PowerPoint</Application>
  <PresentationFormat>On-screen Show (4:3)</PresentationFormat>
  <Paragraphs>107</Paragraphs>
  <Slides>15</Slides>
  <Notes>11</Notes>
  <HiddenSlides>0</HiddenSlides>
  <MMClips>0</MMClips>
  <ScaleCrop>false</ScaleCrop>
  <HeadingPairs>
    <vt:vector size="4" baseType="variant">
      <vt:variant>
        <vt:lpstr>Theme</vt:lpstr>
      </vt:variant>
      <vt:variant>
        <vt:i4>4</vt:i4>
      </vt:variant>
      <vt:variant>
        <vt:lpstr>Slide Titles</vt:lpstr>
      </vt:variant>
      <vt:variant>
        <vt:i4>15</vt:i4>
      </vt:variant>
    </vt:vector>
  </HeadingPairs>
  <TitlesOfParts>
    <vt:vector size="19" baseType="lpstr">
      <vt:lpstr>Office Theme</vt:lpstr>
      <vt:lpstr>1_Office Theme</vt:lpstr>
      <vt:lpstr>2_Office Theme</vt:lpstr>
      <vt:lpstr>3_Office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179</cp:revision>
  <dcterms:created xsi:type="dcterms:W3CDTF">2006-08-16T00:00:00Z</dcterms:created>
  <dcterms:modified xsi:type="dcterms:W3CDTF">2012-04-19T12:25:35Z</dcterms:modified>
</cp:coreProperties>
</file>