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handoutMasterIdLst>
    <p:handoutMasterId r:id="rId11"/>
  </p:handout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81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34" autoAdjust="0"/>
    <p:restoredTop sz="94640" autoAdjust="0"/>
  </p:normalViewPr>
  <p:slideViewPr>
    <p:cSldViewPr>
      <p:cViewPr varScale="1">
        <p:scale>
          <a:sx n="66" d="100"/>
          <a:sy n="66" d="100"/>
        </p:scale>
        <p:origin x="-43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4D0A72-A11F-4534-A188-F2548DC828C4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1D72BA-00BE-4CC1-990D-54A992791099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660A6F-B0BB-4962-98D9-F108B9562D41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597241-9A25-46C2-9ABC-E20F850F1B0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597241-9A25-46C2-9ABC-E20F850F1B0E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4/19/2012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19200" y="36493"/>
            <a:ext cx="7010400" cy="954107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" pitchFamily="18" charset="0"/>
              </a:rPr>
              <a:t>A Cloud of Witnesses: A History of the Early Church</a:t>
            </a:r>
            <a:endParaRPr lang="en-US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" pitchFamily="18" charset="0"/>
            </a:endParaRPr>
          </a:p>
        </p:txBody>
      </p:sp>
      <p:pic>
        <p:nvPicPr>
          <p:cNvPr id="14338" name="Picture 2" descr="http://www.forumancientcoins.com/articles/trajan_decius/image010.gif"/>
          <p:cNvPicPr>
            <a:picLocks noChangeAspect="1" noChangeArrowheads="1"/>
          </p:cNvPicPr>
          <p:nvPr/>
        </p:nvPicPr>
        <p:blipFill>
          <a:blip r:embed="rId2" cstate="print"/>
          <a:srcRect l="10525" t="1508" r="13158" b="8002"/>
          <a:stretch>
            <a:fillRect/>
          </a:stretch>
        </p:blipFill>
        <p:spPr bwMode="auto">
          <a:xfrm>
            <a:off x="1447800" y="1295400"/>
            <a:ext cx="1905000" cy="39413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220px-Emperor_Traianus_Decius_(Mary_Harrsch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05400" y="1295400"/>
            <a:ext cx="2971800" cy="3957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Rectangle 12"/>
          <p:cNvSpPr/>
          <p:nvPr/>
        </p:nvSpPr>
        <p:spPr>
          <a:xfrm>
            <a:off x="381000" y="5410200"/>
            <a:ext cx="85344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Matthew 7:22-23  </a:t>
            </a:r>
            <a:r>
              <a:rPr lang="en-US" b="1" baseline="30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22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Many will say to me on that day, 'Lord, Lord, did we not prophesy in your name, and in your name drive out demons and perform many miracles?'  </a:t>
            </a:r>
            <a:r>
              <a:rPr lang="en-US" b="1" baseline="30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23</a:t>
            </a:r>
            <a:r>
              <a:rPr lang="en-US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Then I will tell them plainly, 'I never knew you. Away from me, you evildoers!' </a:t>
            </a:r>
            <a:endParaRPr lang="en-US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76200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Decian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Persecution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200" y="1219200"/>
            <a:ext cx="5638800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Decius Emperor of Rome from </a:t>
            </a:r>
          </a:p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(249-251)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Empire facing increasing pressure from Gothic invaders, and economic problems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Decius wants to restore the former glory of Rome; sees Christianity as a corruption of tradition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Issues and edict that all people must offer incense before the image of the emperor</a:t>
            </a: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Those who had sacrificed would be given a “certificate” signed by an official which affirmed their loyalty. 	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220px-Emperor_Traianus_Decius_(Mary_Harrsch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3600" y="1752600"/>
            <a:ext cx="2971800" cy="3957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Decian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Persecution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1600200"/>
            <a:ext cx="8382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Christian Response: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They confessed their faith and refused to sacrifice (Confessors)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They fled and went into hiding (Cyprian)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They falsified certificates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They offered incense  to the emperor thus denying their faith  (The Lapsed)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76200"/>
            <a:ext cx="838200" cy="79509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25536" y="76200"/>
            <a:ext cx="842264" cy="8536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Decian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Persecution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7" name="Picture 6" descr="jrl021606tr.jpg"/>
          <p:cNvPicPr>
            <a:picLocks noChangeAspect="1"/>
          </p:cNvPicPr>
          <p:nvPr/>
        </p:nvPicPr>
        <p:blipFill>
          <a:blip r:embed="rId5" cstate="print"/>
          <a:srcRect l="20339" t="1315" r="8475" b="2666"/>
          <a:stretch>
            <a:fillRect/>
          </a:stretch>
        </p:blipFill>
        <p:spPr>
          <a:xfrm>
            <a:off x="381000" y="990600"/>
            <a:ext cx="3200400" cy="55626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86200" y="1548348"/>
            <a:ext cx="48768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“It has always been my practice to sacrifice to the gods. Now, in your presence, and in accordance with the command, I have sacrificed, poured a libation, and tasted the offering. I beg you to certify this statement… </a:t>
            </a:r>
          </a:p>
          <a:p>
            <a:endParaRPr lang="en-US" sz="2000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…I, Aurelia Demos, have presented this declaration.  I, Aurelius </a:t>
            </a:r>
            <a:r>
              <a:rPr lang="en-US" sz="2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Ireneus</a:t>
            </a:r>
            <a:r>
              <a: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(her husband), have written for her since she is illiterate.  I, </a:t>
            </a:r>
            <a:r>
              <a:rPr lang="en-US" sz="2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Arelius</a:t>
            </a:r>
            <a:r>
              <a: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Sabinus</a:t>
            </a:r>
            <a:r>
              <a:rPr lang="en-US" sz="2000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the commissioner, saw you sacrificing” </a:t>
            </a:r>
            <a:endParaRPr lang="en-US" sz="2000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Decian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Persecution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1000" y="1600200"/>
            <a:ext cx="8382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 Controversy: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What to do with the lapsed? (Read Cyprian)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Should lapsed be re-admitted? How long should it take? (Penitential System)</a:t>
            </a: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Final Compromise: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False Documents: Immediately Re-admitted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Lapsed Repentant: Re-admitted on deathbed, or upon new persecution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Lapsed Un-Repentant: Never readmitted</a:t>
            </a:r>
          </a:p>
          <a:p>
            <a:pPr marL="457200" indent="-457200"/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Decian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Persecution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28600" y="1295400"/>
            <a:ext cx="51054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Diocletian (284-305 AD)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Split the Empire into Four: Diocletian,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Maximian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, Galerius,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Constantius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2000" b="1" dirty="0" err="1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Chlorus</a:t>
            </a: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Galerius begins persecuting Christians in the Army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Christians removed from governments positions and positions of authority. All books and buildings destroyed. 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Christians maimed and enslaved by Galerius.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stock-photo-the-porphyry-tetrarchs-the-four-emperors-sharing-the-roman-empire-appointed-by-diocletian-holding-6243110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10200" y="1524000"/>
            <a:ext cx="3352800" cy="50025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The </a:t>
            </a:r>
            <a:r>
              <a:rPr lang="en-US" sz="3200" b="1" dirty="0" err="1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Decian</a:t>
            </a:r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 Persecution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524000"/>
            <a:ext cx="45720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Galerius becomes painfully ill and in 311 and has a change of heart concerning Christianity (Read Galerius Edict)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Galerius Died 5 days later creating a vacuum that Constantine would fill</a:t>
            </a: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 descr="437px-Romuliana_Galerius_hea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486400" y="1600200"/>
            <a:ext cx="3279907" cy="44958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Fis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2400" y="152400"/>
            <a:ext cx="1143000" cy="1084217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Picture 4" descr="chi_rho_stone-296x30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848600" y="136954"/>
            <a:ext cx="1143000" cy="115844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1676400" y="304800"/>
            <a:ext cx="579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rgbClr val="FFFF00"/>
                </a:solidFill>
                <a:latin typeface="Century" pitchFamily="18" charset="0"/>
                <a:ea typeface="Arial Unicode MS" pitchFamily="34" charset="-128"/>
                <a:cs typeface="Arial Unicode MS" pitchFamily="34" charset="-128"/>
              </a:rPr>
              <a:t>Constantine	</a:t>
            </a:r>
            <a:endParaRPr lang="en-US" sz="3200" b="1" dirty="0">
              <a:solidFill>
                <a:srgbClr val="FFFF00"/>
              </a:solidFill>
              <a:latin typeface="Century" pitchFamily="18" charset="0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57200" y="1524000"/>
            <a:ext cx="4572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endParaRPr lang="en-US" sz="24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/>
            <a:r>
              <a:rPr lang="en-US" sz="24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	</a:t>
            </a:r>
            <a:endParaRPr lang="en-US" sz="2400" b="1" dirty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 descr="constatin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943600" y="1905000"/>
            <a:ext cx="2838450" cy="427672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TextBox 9"/>
          <p:cNvSpPr txBox="1"/>
          <p:nvPr/>
        </p:nvSpPr>
        <p:spPr>
          <a:xfrm>
            <a:off x="762000" y="1905000"/>
            <a:ext cx="42672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dirty="0" smtClean="0">
                <a:solidFill>
                  <a:srgbClr val="FFFF00"/>
                </a:solidFill>
              </a:rPr>
              <a:t>   </a:t>
            </a: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Becomes emperor in 312 AD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Establishes Edict of Milan in     313 AD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Read “Edict of Milan”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Eusebius writes Panegyric  “Life of  Constantine”</a:t>
            </a:r>
          </a:p>
          <a:p>
            <a:pPr marL="457200" indent="-457200">
              <a:buFont typeface="+mj-lt"/>
              <a:buAutoNum type="arabicPeriod"/>
            </a:pPr>
            <a:endParaRPr lang="en-US" sz="2000" b="1" dirty="0" smtClean="0">
              <a:solidFill>
                <a:srgbClr val="FFFF00"/>
              </a:solidFill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solidFill>
                  <a:srgbClr val="FFFF00"/>
                </a:solidFill>
                <a:latin typeface="Arial" pitchFamily="34" charset="0"/>
                <a:cs typeface="Arial" pitchFamily="34" charset="0"/>
              </a:rPr>
              <a:t>The Faith of Constantine</a:t>
            </a:r>
          </a:p>
          <a:p>
            <a:pPr>
              <a:buFont typeface="Arial" pitchFamily="34" charset="0"/>
              <a:buChar char="•"/>
            </a:pP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436</Words>
  <Application>Microsoft Office PowerPoint</Application>
  <PresentationFormat>On-screen Show (4:3)</PresentationFormat>
  <Paragraphs>85</Paragraphs>
  <Slides>8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Ben Laptop</dc:creator>
  <cp:lastModifiedBy>Maria Kakolowski</cp:lastModifiedBy>
  <cp:revision>163</cp:revision>
  <dcterms:created xsi:type="dcterms:W3CDTF">2006-08-16T00:00:00Z</dcterms:created>
  <dcterms:modified xsi:type="dcterms:W3CDTF">2012-04-19T12:22:14Z</dcterms:modified>
</cp:coreProperties>
</file>