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75" r:id="rId3"/>
    <p:sldId id="276" r:id="rId4"/>
    <p:sldId id="279" r:id="rId5"/>
    <p:sldId id="289" r:id="rId6"/>
    <p:sldId id="290" r:id="rId7"/>
    <p:sldId id="287" r:id="rId8"/>
    <p:sldId id="282" r:id="rId9"/>
    <p:sldId id="296" r:id="rId10"/>
    <p:sldId id="292" r:id="rId11"/>
    <p:sldId id="293" r:id="rId12"/>
    <p:sldId id="288" r:id="rId13"/>
    <p:sldId id="294" r:id="rId14"/>
    <p:sldId id="295" r:id="rId15"/>
    <p:sldId id="298" r:id="rId16"/>
    <p:sldId id="297"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40" autoAdjust="0"/>
  </p:normalViewPr>
  <p:slideViewPr>
    <p:cSldViewPr>
      <p:cViewPr varScale="1">
        <p:scale>
          <a:sx n="66" d="100"/>
          <a:sy n="66" d="100"/>
        </p:scale>
        <p:origin x="-43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54D0A72-A11F-4534-A188-F2548DC828C4}" type="datetimeFigureOut">
              <a:rPr lang="en-US" smtClean="0"/>
              <a:pPr/>
              <a:t>3/21/2012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1D72BA-00BE-4CC1-990D-54A992791099}"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660A6F-B0BB-4962-98D9-F108B9562D41}" type="datetimeFigureOut">
              <a:rPr lang="en-US" smtClean="0"/>
              <a:pPr/>
              <a:t>3/21/2012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597241-9A25-46C2-9ABC-E20F850F1B0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3/21/2012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3/21/2012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3/21/2012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3/21/2012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3/21/2012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9200" y="36493"/>
            <a:ext cx="7010400" cy="954107"/>
          </a:xfrm>
          <a:prstGeom prst="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800" dirty="0" smtClean="0">
                <a:solidFill>
                  <a:srgbClr val="FFFF00"/>
                </a:solidFill>
                <a:effectLst>
                  <a:outerShdw blurRad="38100" dist="38100" dir="2700000" algn="tl">
                    <a:srgbClr val="000000">
                      <a:alpha val="43137"/>
                    </a:srgbClr>
                  </a:outerShdw>
                </a:effectLst>
                <a:latin typeface="Century" pitchFamily="18" charset="0"/>
              </a:rPr>
              <a:t>A Cloud of Witnesses: A History of the Early Church</a:t>
            </a:r>
            <a:endParaRPr lang="en-US" sz="2800" dirty="0">
              <a:solidFill>
                <a:srgbClr val="FFFF00"/>
              </a:solidFill>
              <a:effectLst>
                <a:outerShdw blurRad="38100" dist="38100" dir="2700000" algn="tl">
                  <a:srgbClr val="000000">
                    <a:alpha val="43137"/>
                  </a:srgbClr>
                </a:outerShdw>
              </a:effectLst>
              <a:latin typeface="Century" pitchFamily="18" charset="0"/>
            </a:endParaRPr>
          </a:p>
        </p:txBody>
      </p:sp>
      <p:pic>
        <p:nvPicPr>
          <p:cNvPr id="7" name="Picture 6" descr="cartoon.jpg"/>
          <p:cNvPicPr>
            <a:picLocks noChangeAspect="1"/>
          </p:cNvPicPr>
          <p:nvPr/>
        </p:nvPicPr>
        <p:blipFill>
          <a:blip r:embed="rId2" cstate="print"/>
          <a:stretch>
            <a:fillRect/>
          </a:stretch>
        </p:blipFill>
        <p:spPr>
          <a:xfrm>
            <a:off x="914400" y="1066800"/>
            <a:ext cx="7713268" cy="57912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A New Threat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1" name="TextBox 10"/>
          <p:cNvSpPr txBox="1"/>
          <p:nvPr/>
        </p:nvSpPr>
        <p:spPr>
          <a:xfrm>
            <a:off x="609600" y="1524000"/>
            <a:ext cx="7924800" cy="2369880"/>
          </a:xfrm>
          <a:prstGeom prst="rect">
            <a:avLst/>
          </a:prstGeom>
          <a:noFill/>
        </p:spPr>
        <p:txBody>
          <a:bodyPr wrap="square" rtlCol="0">
            <a:spAutoFit/>
          </a:bodyPr>
          <a:lstStyle/>
          <a:p>
            <a:r>
              <a:rPr lang="en-US" sz="2400" dirty="0" smtClean="0">
                <a:solidFill>
                  <a:srgbClr val="FFFF00"/>
                </a:solidFill>
                <a:latin typeface="Arial" pitchFamily="34" charset="0"/>
                <a:cs typeface="Arial" pitchFamily="34" charset="0"/>
              </a:rPr>
              <a:t>The Benefit and Detriment of </a:t>
            </a:r>
            <a:r>
              <a:rPr lang="en-US" sz="2400" dirty="0" err="1" smtClean="0">
                <a:solidFill>
                  <a:srgbClr val="FFFF00"/>
                </a:solidFill>
                <a:latin typeface="Arial" pitchFamily="34" charset="0"/>
                <a:cs typeface="Arial" pitchFamily="34" charset="0"/>
              </a:rPr>
              <a:t>Hellenization</a:t>
            </a:r>
            <a:endParaRPr lang="en-US" sz="2400" dirty="0" smtClean="0">
              <a:solidFill>
                <a:srgbClr val="FFFF00"/>
              </a:solidFill>
              <a:latin typeface="Arial" pitchFamily="34" charset="0"/>
              <a:cs typeface="Arial" pitchFamily="34" charset="0"/>
            </a:endParaRPr>
          </a:p>
          <a:p>
            <a:pPr marL="457200" indent="-457200"/>
            <a:endParaRPr lang="en-US" sz="2000" dirty="0" smtClean="0">
              <a:solidFill>
                <a:srgbClr val="FFFF00"/>
              </a:solidFill>
              <a:latin typeface="Arial" pitchFamily="34" charset="0"/>
              <a:cs typeface="Arial" pitchFamily="34" charset="0"/>
            </a:endParaRPr>
          </a:p>
          <a:p>
            <a:pPr marL="457200" indent="-457200"/>
            <a:r>
              <a:rPr lang="en-US" sz="2400" u="sng" dirty="0" smtClean="0">
                <a:solidFill>
                  <a:srgbClr val="FFFF00"/>
                </a:solidFill>
                <a:latin typeface="Arial" pitchFamily="34" charset="0"/>
                <a:cs typeface="Arial" pitchFamily="34" charset="0"/>
              </a:rPr>
              <a:t>Benefits</a:t>
            </a:r>
          </a:p>
          <a:p>
            <a:pPr marL="457200" indent="-457200">
              <a:buFont typeface="+mj-lt"/>
              <a:buAutoNum type="arabicPeriod"/>
            </a:pPr>
            <a:endParaRPr lang="en-US" sz="2000" dirty="0" smtClean="0">
              <a:solidFill>
                <a:srgbClr val="FFFF00"/>
              </a:solidFill>
              <a:latin typeface="Arial" pitchFamily="34" charset="0"/>
              <a:cs typeface="Arial" pitchFamily="34" charset="0"/>
            </a:endParaRPr>
          </a:p>
          <a:p>
            <a:pPr marL="457200" indent="-457200">
              <a:buFont typeface="+mj-lt"/>
              <a:buAutoNum type="arabicPeriod"/>
            </a:pPr>
            <a:r>
              <a:rPr lang="en-US" sz="2000" dirty="0" smtClean="0">
                <a:solidFill>
                  <a:srgbClr val="FFFF00"/>
                </a:solidFill>
                <a:latin typeface="Arial" pitchFamily="34" charset="0"/>
                <a:cs typeface="Arial" pitchFamily="34" charset="0"/>
              </a:rPr>
              <a:t>Church is Interacting with Greco-Roman Religious Thought</a:t>
            </a:r>
          </a:p>
          <a:p>
            <a:pPr marL="457200" indent="-457200">
              <a:buFont typeface="+mj-lt"/>
              <a:buAutoNum type="arabicPeriod"/>
            </a:pPr>
            <a:r>
              <a:rPr lang="en-US" sz="2000" dirty="0" smtClean="0">
                <a:solidFill>
                  <a:srgbClr val="FFFF00"/>
                </a:solidFill>
                <a:latin typeface="Arial" pitchFamily="34" charset="0"/>
                <a:cs typeface="Arial" pitchFamily="34" charset="0"/>
              </a:rPr>
              <a:t>Church Attracting Educated Greeks</a:t>
            </a:r>
          </a:p>
          <a:p>
            <a:pPr marL="457200" indent="-457200">
              <a:buFont typeface="+mj-lt"/>
              <a:buAutoNum type="arabicPeriod"/>
            </a:pPr>
            <a:r>
              <a:rPr lang="en-US" sz="2000" dirty="0" smtClean="0">
                <a:solidFill>
                  <a:srgbClr val="FFFF00"/>
                </a:solidFill>
                <a:latin typeface="Arial" pitchFamily="34" charset="0"/>
                <a:cs typeface="Arial" pitchFamily="34" charset="0"/>
              </a:rPr>
              <a:t>Greek Philosophy a Rational Tool</a:t>
            </a:r>
            <a:endParaRPr lang="en-US" sz="2000" dirty="0">
              <a:solidFill>
                <a:srgbClr val="FFFF00"/>
              </a:solidFill>
              <a:latin typeface="Arial" pitchFamily="34" charset="0"/>
              <a:cs typeface="Arial" pitchFamily="34" charset="0"/>
            </a:endParaRPr>
          </a:p>
        </p:txBody>
      </p:sp>
      <p:sp>
        <p:nvSpPr>
          <p:cNvPr id="12" name="TextBox 11"/>
          <p:cNvSpPr txBox="1"/>
          <p:nvPr/>
        </p:nvSpPr>
        <p:spPr>
          <a:xfrm>
            <a:off x="609600" y="4191000"/>
            <a:ext cx="7924800" cy="1754326"/>
          </a:xfrm>
          <a:prstGeom prst="rect">
            <a:avLst/>
          </a:prstGeom>
          <a:noFill/>
        </p:spPr>
        <p:txBody>
          <a:bodyPr wrap="square" rtlCol="0">
            <a:spAutoFit/>
          </a:bodyPr>
          <a:lstStyle/>
          <a:p>
            <a:pPr marL="457200" indent="-457200"/>
            <a:r>
              <a:rPr lang="en-US" sz="2400" u="sng" dirty="0" smtClean="0">
                <a:solidFill>
                  <a:srgbClr val="FFFF00"/>
                </a:solidFill>
                <a:latin typeface="Arial" pitchFamily="34" charset="0"/>
                <a:cs typeface="Arial" pitchFamily="34" charset="0"/>
              </a:rPr>
              <a:t>Detriments</a:t>
            </a:r>
          </a:p>
          <a:p>
            <a:pPr marL="457200" indent="-457200"/>
            <a:endParaRPr lang="en-US" sz="2400" u="sng" dirty="0" smtClean="0">
              <a:solidFill>
                <a:srgbClr val="FFFF00"/>
              </a:solidFill>
              <a:latin typeface="Arial" pitchFamily="34" charset="0"/>
              <a:cs typeface="Arial" pitchFamily="34" charset="0"/>
            </a:endParaRPr>
          </a:p>
          <a:p>
            <a:pPr marL="457200" indent="-457200">
              <a:buFont typeface="+mj-lt"/>
              <a:buAutoNum type="arabicPeriod"/>
            </a:pPr>
            <a:r>
              <a:rPr lang="en-US" sz="2000" dirty="0" smtClean="0">
                <a:solidFill>
                  <a:srgbClr val="FFFF00"/>
                </a:solidFill>
                <a:latin typeface="Arial" pitchFamily="34" charset="0"/>
                <a:cs typeface="Arial" pitchFamily="34" charset="0"/>
              </a:rPr>
              <a:t>Anti-Semitism</a:t>
            </a:r>
          </a:p>
          <a:p>
            <a:pPr marL="457200" indent="-457200">
              <a:buFont typeface="+mj-lt"/>
              <a:buAutoNum type="arabicPeriod"/>
            </a:pPr>
            <a:r>
              <a:rPr lang="en-US" sz="2000" dirty="0" smtClean="0">
                <a:solidFill>
                  <a:srgbClr val="FFFF00"/>
                </a:solidFill>
                <a:latin typeface="Arial" pitchFamily="34" charset="0"/>
                <a:cs typeface="Arial" pitchFamily="34" charset="0"/>
              </a:rPr>
              <a:t>Syncretism</a:t>
            </a:r>
          </a:p>
          <a:p>
            <a:pPr marL="457200" indent="-457200">
              <a:buFont typeface="+mj-lt"/>
              <a:buAutoNum type="arabicPeriod"/>
            </a:pPr>
            <a:r>
              <a:rPr lang="en-US" sz="2000" dirty="0" smtClean="0">
                <a:solidFill>
                  <a:srgbClr val="FFFF00"/>
                </a:solidFill>
                <a:latin typeface="Arial" pitchFamily="34" charset="0"/>
                <a:cs typeface="Arial" pitchFamily="34" charset="0"/>
              </a:rPr>
              <a:t>Heresy</a:t>
            </a:r>
          </a:p>
        </p:txBody>
      </p:sp>
      <p:pic>
        <p:nvPicPr>
          <p:cNvPr id="13" name="Picture 12" descr="plato4.jpg"/>
          <p:cNvPicPr>
            <a:picLocks noChangeAspect="1"/>
          </p:cNvPicPr>
          <p:nvPr/>
        </p:nvPicPr>
        <p:blipFill>
          <a:blip r:embed="rId5" cstate="print"/>
          <a:stretch>
            <a:fillRect/>
          </a:stretch>
        </p:blipFill>
        <p:spPr>
          <a:xfrm flipH="1">
            <a:off x="5943600" y="3733800"/>
            <a:ext cx="1976833" cy="27305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20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fade">
                                      <p:cBhvr>
                                        <p:cTn id="17" dur="20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5" end="5"/>
                                            </p:txEl>
                                          </p:spTgt>
                                        </p:tgtEl>
                                        <p:attrNameLst>
                                          <p:attrName>style.visibility</p:attrName>
                                        </p:attrNameLst>
                                      </p:cBhvr>
                                      <p:to>
                                        <p:strVal val="visible"/>
                                      </p:to>
                                    </p:set>
                                    <p:animEffect transition="in" filter="fade">
                                      <p:cBhvr>
                                        <p:cTn id="22" dur="2000"/>
                                        <p:tgtEl>
                                          <p:spTgt spid="11">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6" end="6"/>
                                            </p:txEl>
                                          </p:spTgt>
                                        </p:tgtEl>
                                        <p:attrNameLst>
                                          <p:attrName>style.visibility</p:attrName>
                                        </p:attrNameLst>
                                      </p:cBhvr>
                                      <p:to>
                                        <p:strVal val="visible"/>
                                      </p:to>
                                    </p:set>
                                    <p:animEffect transition="in" filter="fade">
                                      <p:cBhvr>
                                        <p:cTn id="27" dur="2000"/>
                                        <p:tgtEl>
                                          <p:spTgt spid="11">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fade">
                                      <p:cBhvr>
                                        <p:cTn id="32" dur="2000"/>
                                        <p:tgtEl>
                                          <p:spTgt spid="12">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2" end="2"/>
                                            </p:txEl>
                                          </p:spTgt>
                                        </p:tgtEl>
                                        <p:attrNameLst>
                                          <p:attrName>style.visibility</p:attrName>
                                        </p:attrNameLst>
                                      </p:cBhvr>
                                      <p:to>
                                        <p:strVal val="visible"/>
                                      </p:to>
                                    </p:set>
                                    <p:animEffect transition="in" filter="fade">
                                      <p:cBhvr>
                                        <p:cTn id="37" dur="2000"/>
                                        <p:tgtEl>
                                          <p:spTgt spid="12">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3" end="3"/>
                                            </p:txEl>
                                          </p:spTgt>
                                        </p:tgtEl>
                                        <p:attrNameLst>
                                          <p:attrName>style.visibility</p:attrName>
                                        </p:attrNameLst>
                                      </p:cBhvr>
                                      <p:to>
                                        <p:strVal val="visible"/>
                                      </p:to>
                                    </p:set>
                                    <p:animEffect transition="in" filter="fade">
                                      <p:cBhvr>
                                        <p:cTn id="42" dur="2000"/>
                                        <p:tgtEl>
                                          <p:spTgt spid="12">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4" end="4"/>
                                            </p:txEl>
                                          </p:spTgt>
                                        </p:tgtEl>
                                        <p:attrNameLst>
                                          <p:attrName>style.visibility</p:attrName>
                                        </p:attrNameLst>
                                      </p:cBhvr>
                                      <p:to>
                                        <p:strVal val="visible"/>
                                      </p:to>
                                    </p:set>
                                    <p:animEffect transition="in" filter="fade">
                                      <p:cBhvr>
                                        <p:cTn id="47" dur="20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err="1" smtClean="0">
                <a:solidFill>
                  <a:srgbClr val="FFFF00"/>
                </a:solidFill>
                <a:latin typeface="Century" pitchFamily="18" charset="0"/>
                <a:ea typeface="Arial Unicode MS" pitchFamily="34" charset="-128"/>
                <a:cs typeface="Arial Unicode MS" pitchFamily="34" charset="-128"/>
              </a:rPr>
              <a:t>Marcionites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0" name="TextBox 9"/>
          <p:cNvSpPr txBox="1"/>
          <p:nvPr/>
        </p:nvSpPr>
        <p:spPr>
          <a:xfrm>
            <a:off x="381000" y="1600200"/>
            <a:ext cx="8458200" cy="707886"/>
          </a:xfrm>
          <a:prstGeom prst="rect">
            <a:avLst/>
          </a:prstGeom>
          <a:noFill/>
        </p:spPr>
        <p:txBody>
          <a:bodyPr wrap="square" rtlCol="0">
            <a:spAutoFit/>
          </a:bodyPr>
          <a:lstStyle/>
          <a:p>
            <a:endParaRPr lang="en-US" sz="2000" dirty="0" smtClean="0">
              <a:solidFill>
                <a:srgbClr val="FFFF00"/>
              </a:solidFill>
              <a:latin typeface="Arial" pitchFamily="34" charset="0"/>
              <a:cs typeface="Arial" pitchFamily="34" charset="0"/>
            </a:endParaRPr>
          </a:p>
          <a:p>
            <a:endParaRPr lang="en-US" sz="2000" dirty="0">
              <a:solidFill>
                <a:srgbClr val="FFFF00"/>
              </a:solidFill>
              <a:latin typeface="Arial" pitchFamily="34" charset="0"/>
              <a:cs typeface="Arial" pitchFamily="34" charset="0"/>
            </a:endParaRPr>
          </a:p>
        </p:txBody>
      </p:sp>
      <p:sp>
        <p:nvSpPr>
          <p:cNvPr id="6" name="TextBox 5"/>
          <p:cNvSpPr txBox="1"/>
          <p:nvPr/>
        </p:nvSpPr>
        <p:spPr>
          <a:xfrm>
            <a:off x="228600" y="1524000"/>
            <a:ext cx="7848600" cy="3539430"/>
          </a:xfrm>
          <a:prstGeom prst="rect">
            <a:avLst/>
          </a:prstGeom>
          <a:noFill/>
        </p:spPr>
        <p:txBody>
          <a:bodyPr wrap="square" rtlCol="0">
            <a:spAutoFit/>
          </a:bodyPr>
          <a:lstStyle/>
          <a:p>
            <a:r>
              <a:rPr lang="en-US" sz="2400" dirty="0" err="1" smtClean="0">
                <a:solidFill>
                  <a:srgbClr val="FFFF00"/>
                </a:solidFill>
                <a:latin typeface="Arial" pitchFamily="34" charset="0"/>
                <a:cs typeface="Arial" pitchFamily="34" charset="0"/>
              </a:rPr>
              <a:t>Marcion</a:t>
            </a:r>
            <a:r>
              <a:rPr lang="en-US" sz="2400" dirty="0" smtClean="0">
                <a:solidFill>
                  <a:srgbClr val="FFFF00"/>
                </a:solidFill>
                <a:latin typeface="Arial" pitchFamily="34" charset="0"/>
                <a:cs typeface="Arial" pitchFamily="34" charset="0"/>
              </a:rPr>
              <a:t> (80-165 AD)</a:t>
            </a:r>
          </a:p>
          <a:p>
            <a:pPr marL="457200" indent="-457200"/>
            <a:endParaRPr lang="en-US" sz="2000" dirty="0" smtClean="0">
              <a:solidFill>
                <a:srgbClr val="FFFF00"/>
              </a:solidFill>
              <a:latin typeface="Arial" pitchFamily="34" charset="0"/>
              <a:cs typeface="Arial" pitchFamily="34" charset="0"/>
            </a:endParaRPr>
          </a:p>
          <a:p>
            <a:pPr marL="457200" indent="-457200">
              <a:buFont typeface="Wingdings" pitchFamily="2" charset="2"/>
              <a:buChar char="Ø"/>
            </a:pPr>
            <a:r>
              <a:rPr lang="en-US" sz="2000" dirty="0" smtClean="0">
                <a:solidFill>
                  <a:srgbClr val="FFFF00"/>
                </a:solidFill>
                <a:latin typeface="Arial" pitchFamily="34" charset="0"/>
                <a:cs typeface="Arial" pitchFamily="34" charset="0"/>
              </a:rPr>
              <a:t>Son of a Christian bishop in </a:t>
            </a:r>
            <a:r>
              <a:rPr lang="en-US" sz="2000" dirty="0" err="1" smtClean="0">
                <a:solidFill>
                  <a:srgbClr val="FFFF00"/>
                </a:solidFill>
                <a:latin typeface="Arial" pitchFamily="34" charset="0"/>
                <a:cs typeface="Arial" pitchFamily="34" charset="0"/>
              </a:rPr>
              <a:t>Sinope</a:t>
            </a:r>
            <a:endParaRPr lang="en-US" sz="2000" dirty="0" smtClean="0">
              <a:solidFill>
                <a:srgbClr val="FFFF00"/>
              </a:solidFill>
              <a:latin typeface="Arial" pitchFamily="34" charset="0"/>
              <a:cs typeface="Arial" pitchFamily="34" charset="0"/>
            </a:endParaRPr>
          </a:p>
          <a:p>
            <a:pPr marL="457200" indent="-457200">
              <a:buFont typeface="Wingdings" pitchFamily="2" charset="2"/>
              <a:buChar char="Ø"/>
            </a:pPr>
            <a:r>
              <a:rPr lang="en-US" sz="2000" dirty="0" smtClean="0">
                <a:solidFill>
                  <a:srgbClr val="FFFF00"/>
                </a:solidFill>
                <a:latin typeface="Arial" pitchFamily="34" charset="0"/>
                <a:cs typeface="Arial" pitchFamily="34" charset="0"/>
              </a:rPr>
              <a:t>Wealthy ship owner and merchant</a:t>
            </a:r>
          </a:p>
          <a:p>
            <a:pPr marL="457200" indent="-457200">
              <a:buFont typeface="Wingdings" pitchFamily="2" charset="2"/>
              <a:buChar char="Ø"/>
            </a:pPr>
            <a:r>
              <a:rPr lang="en-US" sz="2000" dirty="0" smtClean="0">
                <a:solidFill>
                  <a:srgbClr val="FFFF00"/>
                </a:solidFill>
                <a:latin typeface="Arial" pitchFamily="34" charset="0"/>
                <a:cs typeface="Arial" pitchFamily="34" charset="0"/>
              </a:rPr>
              <a:t>Began contemplating the nature of evil and teaching contrary to Orthodox Christianity</a:t>
            </a:r>
          </a:p>
          <a:p>
            <a:pPr marL="457200" indent="-457200">
              <a:buFont typeface="Wingdings" pitchFamily="2" charset="2"/>
              <a:buChar char="Ø"/>
            </a:pPr>
            <a:r>
              <a:rPr lang="en-US" sz="2000" dirty="0" err="1" smtClean="0">
                <a:solidFill>
                  <a:srgbClr val="FFFF00"/>
                </a:solidFill>
                <a:latin typeface="Arial" pitchFamily="34" charset="0"/>
                <a:cs typeface="Arial" pitchFamily="34" charset="0"/>
              </a:rPr>
              <a:t>Irenaeus</a:t>
            </a:r>
            <a:r>
              <a:rPr lang="en-US" sz="2000" dirty="0" smtClean="0">
                <a:solidFill>
                  <a:srgbClr val="FFFF00"/>
                </a:solidFill>
                <a:latin typeface="Arial" pitchFamily="34" charset="0"/>
                <a:cs typeface="Arial" pitchFamily="34" charset="0"/>
              </a:rPr>
              <a:t> claims Polycarp called him “the first born of Satan”</a:t>
            </a:r>
          </a:p>
          <a:p>
            <a:pPr marL="457200" indent="-457200">
              <a:buFont typeface="Wingdings" pitchFamily="2" charset="2"/>
              <a:buChar char="Ø"/>
            </a:pPr>
            <a:r>
              <a:rPr lang="en-US" sz="2000" dirty="0" smtClean="0">
                <a:solidFill>
                  <a:srgbClr val="FFFF00"/>
                </a:solidFill>
                <a:latin typeface="Arial" pitchFamily="34" charset="0"/>
                <a:cs typeface="Arial" pitchFamily="34" charset="0"/>
              </a:rPr>
              <a:t>Traveled to Rome around 135 AD accepted as Christian</a:t>
            </a:r>
          </a:p>
          <a:p>
            <a:pPr marL="457200" indent="-457200">
              <a:buFont typeface="Wingdings" pitchFamily="2" charset="2"/>
              <a:buChar char="Ø"/>
            </a:pPr>
            <a:r>
              <a:rPr lang="en-US" sz="2000" dirty="0" smtClean="0">
                <a:solidFill>
                  <a:srgbClr val="FFFF00"/>
                </a:solidFill>
                <a:latin typeface="Arial" pitchFamily="34" charset="0"/>
                <a:cs typeface="Arial" pitchFamily="34" charset="0"/>
              </a:rPr>
              <a:t>Made a gift of 200,000 Sesterces ($300,000?)</a:t>
            </a:r>
          </a:p>
          <a:p>
            <a:pPr marL="457200" indent="-457200">
              <a:buFont typeface="Wingdings" pitchFamily="2" charset="2"/>
              <a:buChar char="Ø"/>
            </a:pPr>
            <a:r>
              <a:rPr lang="en-US" sz="2000" dirty="0" smtClean="0">
                <a:solidFill>
                  <a:srgbClr val="FFFF00"/>
                </a:solidFill>
                <a:latin typeface="Arial" pitchFamily="34" charset="0"/>
                <a:cs typeface="Arial" pitchFamily="34" charset="0"/>
              </a:rPr>
              <a:t>Expelled in 144 AD and given his money back</a:t>
            </a:r>
          </a:p>
          <a:p>
            <a:pPr marL="457200" indent="-457200">
              <a:buFont typeface="Wingdings" pitchFamily="2" charset="2"/>
              <a:buChar char="Ø"/>
            </a:pPr>
            <a:endParaRPr lang="en-US" sz="20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2</a:t>
            </a:r>
            <a:r>
              <a:rPr lang="en-US" sz="3200" b="1" baseline="30000" dirty="0" smtClean="0">
                <a:solidFill>
                  <a:srgbClr val="FFFF00"/>
                </a:solidFill>
                <a:latin typeface="Century" pitchFamily="18" charset="0"/>
                <a:ea typeface="Arial Unicode MS" pitchFamily="34" charset="-128"/>
                <a:cs typeface="Arial Unicode MS" pitchFamily="34" charset="-128"/>
              </a:rPr>
              <a:t>nd</a:t>
            </a:r>
            <a:r>
              <a:rPr lang="en-US" sz="3200" b="1" dirty="0" smtClean="0">
                <a:solidFill>
                  <a:srgbClr val="FFFF00"/>
                </a:solidFill>
                <a:latin typeface="Century" pitchFamily="18" charset="0"/>
                <a:ea typeface="Arial Unicode MS" pitchFamily="34" charset="-128"/>
                <a:cs typeface="Arial Unicode MS" pitchFamily="34" charset="-128"/>
              </a:rPr>
              <a:t> Century Beliefs</a:t>
            </a:r>
            <a:endParaRPr lang="en-US" sz="3200" b="1" dirty="0">
              <a:solidFill>
                <a:srgbClr val="FFFF00"/>
              </a:solidFill>
              <a:latin typeface="Century" pitchFamily="18" charset="0"/>
              <a:ea typeface="Arial Unicode MS" pitchFamily="34" charset="-128"/>
              <a:cs typeface="Arial Unicode MS" pitchFamily="34" charset="-128"/>
            </a:endParaRPr>
          </a:p>
        </p:txBody>
      </p:sp>
      <p:pic>
        <p:nvPicPr>
          <p:cNvPr id="6" name="Picture 5" descr="paulsjourneys.jpg"/>
          <p:cNvPicPr>
            <a:picLocks noChangeAspect="1"/>
          </p:cNvPicPr>
          <p:nvPr/>
        </p:nvPicPr>
        <p:blipFill>
          <a:blip r:embed="rId4" cstate="print"/>
          <a:stretch>
            <a:fillRect/>
          </a:stretch>
        </p:blipFill>
        <p:spPr>
          <a:xfrm>
            <a:off x="838200" y="1524000"/>
            <a:ext cx="7493923" cy="48006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err="1" smtClean="0">
                <a:solidFill>
                  <a:srgbClr val="FFFF00"/>
                </a:solidFill>
                <a:latin typeface="Century" pitchFamily="18" charset="0"/>
                <a:ea typeface="Arial Unicode MS" pitchFamily="34" charset="-128"/>
                <a:cs typeface="Arial Unicode MS" pitchFamily="34" charset="-128"/>
              </a:rPr>
              <a:t>Marcionites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0" name="TextBox 9"/>
          <p:cNvSpPr txBox="1"/>
          <p:nvPr/>
        </p:nvSpPr>
        <p:spPr>
          <a:xfrm>
            <a:off x="381000" y="1600200"/>
            <a:ext cx="8458200" cy="707886"/>
          </a:xfrm>
          <a:prstGeom prst="rect">
            <a:avLst/>
          </a:prstGeom>
          <a:noFill/>
        </p:spPr>
        <p:txBody>
          <a:bodyPr wrap="square" rtlCol="0">
            <a:spAutoFit/>
          </a:bodyPr>
          <a:lstStyle/>
          <a:p>
            <a:endParaRPr lang="en-US" sz="2000" dirty="0" smtClean="0">
              <a:solidFill>
                <a:srgbClr val="FFFF00"/>
              </a:solidFill>
              <a:latin typeface="Arial" pitchFamily="34" charset="0"/>
              <a:cs typeface="Arial" pitchFamily="34" charset="0"/>
            </a:endParaRPr>
          </a:p>
          <a:p>
            <a:endParaRPr lang="en-US" sz="2000" dirty="0">
              <a:solidFill>
                <a:srgbClr val="FFFF00"/>
              </a:solidFill>
              <a:latin typeface="Arial" pitchFamily="34" charset="0"/>
              <a:cs typeface="Arial" pitchFamily="34" charset="0"/>
            </a:endParaRPr>
          </a:p>
        </p:txBody>
      </p:sp>
      <p:sp>
        <p:nvSpPr>
          <p:cNvPr id="6" name="TextBox 5"/>
          <p:cNvSpPr txBox="1"/>
          <p:nvPr/>
        </p:nvSpPr>
        <p:spPr>
          <a:xfrm>
            <a:off x="228600" y="1524000"/>
            <a:ext cx="7848600" cy="3847207"/>
          </a:xfrm>
          <a:prstGeom prst="rect">
            <a:avLst/>
          </a:prstGeom>
          <a:noFill/>
        </p:spPr>
        <p:txBody>
          <a:bodyPr wrap="square" rtlCol="0">
            <a:spAutoFit/>
          </a:bodyPr>
          <a:lstStyle/>
          <a:p>
            <a:r>
              <a:rPr lang="en-US" sz="2400" dirty="0" err="1" smtClean="0">
                <a:solidFill>
                  <a:srgbClr val="FFFF00"/>
                </a:solidFill>
                <a:latin typeface="Arial" pitchFamily="34" charset="0"/>
                <a:cs typeface="Arial" pitchFamily="34" charset="0"/>
              </a:rPr>
              <a:t>Marcion</a:t>
            </a:r>
            <a:r>
              <a:rPr lang="en-US" sz="2400" dirty="0" smtClean="0">
                <a:solidFill>
                  <a:srgbClr val="FFFF00"/>
                </a:solidFill>
                <a:latin typeface="Arial" pitchFamily="34" charset="0"/>
                <a:cs typeface="Arial" pitchFamily="34" charset="0"/>
              </a:rPr>
              <a:t> (80-165 AD)</a:t>
            </a:r>
          </a:p>
          <a:p>
            <a:pPr marL="457200" indent="-457200"/>
            <a:endParaRPr lang="en-US" sz="2000" dirty="0" smtClean="0">
              <a:solidFill>
                <a:srgbClr val="FFFF00"/>
              </a:solidFill>
              <a:latin typeface="Arial" pitchFamily="34" charset="0"/>
              <a:cs typeface="Arial" pitchFamily="34" charset="0"/>
            </a:endParaRPr>
          </a:p>
          <a:p>
            <a:pPr marL="457200" indent="-457200">
              <a:buFont typeface="Wingdings" pitchFamily="2" charset="2"/>
              <a:buChar char="Ø"/>
            </a:pPr>
            <a:r>
              <a:rPr lang="en-US" sz="2000" dirty="0" err="1" smtClean="0">
                <a:solidFill>
                  <a:srgbClr val="FFFF00"/>
                </a:solidFill>
                <a:latin typeface="Arial" pitchFamily="34" charset="0"/>
                <a:cs typeface="Arial" pitchFamily="34" charset="0"/>
              </a:rPr>
              <a:t>Marcion</a:t>
            </a:r>
            <a:r>
              <a:rPr lang="en-US" sz="2000" dirty="0" smtClean="0">
                <a:solidFill>
                  <a:srgbClr val="FFFF00"/>
                </a:solidFill>
                <a:latin typeface="Arial" pitchFamily="34" charset="0"/>
                <a:cs typeface="Arial" pitchFamily="34" charset="0"/>
              </a:rPr>
              <a:t> felt that the OT and the NT contradicted one another</a:t>
            </a:r>
          </a:p>
          <a:p>
            <a:pPr marL="457200" indent="-457200">
              <a:buFont typeface="Wingdings" pitchFamily="2" charset="2"/>
              <a:buChar char="Ø"/>
            </a:pPr>
            <a:r>
              <a:rPr lang="en-US" sz="2000" dirty="0" smtClean="0">
                <a:solidFill>
                  <a:srgbClr val="FFFF00"/>
                </a:solidFill>
                <a:latin typeface="Arial" pitchFamily="34" charset="0"/>
                <a:cs typeface="Arial" pitchFamily="34" charset="0"/>
              </a:rPr>
              <a:t>How can we explain a good god allowing evil to exist?</a:t>
            </a:r>
          </a:p>
          <a:p>
            <a:pPr marL="457200" indent="-457200">
              <a:buFont typeface="Wingdings" pitchFamily="2" charset="2"/>
              <a:buChar char="Ø"/>
            </a:pPr>
            <a:endParaRPr lang="en-US" sz="2000" dirty="0" smtClean="0">
              <a:solidFill>
                <a:srgbClr val="FFFF00"/>
              </a:solidFill>
              <a:latin typeface="Arial" pitchFamily="34" charset="0"/>
              <a:cs typeface="Arial" pitchFamily="34" charset="0"/>
            </a:endParaRPr>
          </a:p>
          <a:p>
            <a:pPr marL="457200" indent="-457200">
              <a:buFont typeface="Wingdings" pitchFamily="2" charset="2"/>
              <a:buChar char="Ø"/>
            </a:pPr>
            <a:endParaRPr lang="en-US" sz="2000" dirty="0" smtClean="0">
              <a:solidFill>
                <a:srgbClr val="FFFF00"/>
              </a:solidFill>
              <a:latin typeface="Arial" pitchFamily="34" charset="0"/>
              <a:cs typeface="Arial" pitchFamily="34" charset="0"/>
            </a:endParaRPr>
          </a:p>
          <a:p>
            <a:pPr marL="457200" indent="-457200">
              <a:buFont typeface="Wingdings" pitchFamily="2" charset="2"/>
              <a:buChar char="Ø"/>
            </a:pPr>
            <a:r>
              <a:rPr lang="en-US" sz="2000" dirty="0" smtClean="0">
                <a:solidFill>
                  <a:srgbClr val="FFFF00"/>
                </a:solidFill>
                <a:latin typeface="Arial" pitchFamily="34" charset="0"/>
                <a:cs typeface="Arial" pitchFamily="34" charset="0"/>
              </a:rPr>
              <a:t>OT God represents justice and retribution</a:t>
            </a:r>
          </a:p>
          <a:p>
            <a:pPr marL="457200" indent="-457200">
              <a:buFont typeface="Wingdings" pitchFamily="2" charset="2"/>
              <a:buChar char="Ø"/>
            </a:pPr>
            <a:r>
              <a:rPr lang="en-US" sz="2000" dirty="0" smtClean="0">
                <a:solidFill>
                  <a:srgbClr val="FFFF00"/>
                </a:solidFill>
                <a:latin typeface="Arial" pitchFamily="34" charset="0"/>
                <a:cs typeface="Arial" pitchFamily="34" charset="0"/>
              </a:rPr>
              <a:t>God of the Jews alone, not Christianity</a:t>
            </a:r>
          </a:p>
          <a:p>
            <a:pPr marL="457200" indent="-457200">
              <a:buFont typeface="Wingdings" pitchFamily="2" charset="2"/>
              <a:buChar char="Ø"/>
            </a:pPr>
            <a:r>
              <a:rPr lang="en-US" sz="2000" dirty="0" smtClean="0">
                <a:solidFill>
                  <a:srgbClr val="FFFF00"/>
                </a:solidFill>
                <a:latin typeface="Arial" pitchFamily="34" charset="0"/>
                <a:cs typeface="Arial" pitchFamily="34" charset="0"/>
              </a:rPr>
              <a:t>Christ represents God of Love and Mercy</a:t>
            </a:r>
          </a:p>
          <a:p>
            <a:pPr marL="457200" indent="-457200">
              <a:buFont typeface="Wingdings" pitchFamily="2" charset="2"/>
              <a:buChar char="Ø"/>
            </a:pPr>
            <a:endParaRPr lang="en-US" sz="2000" dirty="0" smtClean="0">
              <a:solidFill>
                <a:srgbClr val="FFFF00"/>
              </a:solidFill>
              <a:latin typeface="Arial" pitchFamily="34" charset="0"/>
              <a:cs typeface="Arial" pitchFamily="34" charset="0"/>
            </a:endParaRPr>
          </a:p>
          <a:p>
            <a:pPr marL="457200" indent="-457200">
              <a:buFont typeface="Wingdings" pitchFamily="2" charset="2"/>
              <a:buChar char="Ø"/>
            </a:pPr>
            <a:r>
              <a:rPr lang="en-US" sz="2000" dirty="0" err="1" smtClean="0">
                <a:solidFill>
                  <a:srgbClr val="FFFF00"/>
                </a:solidFill>
                <a:latin typeface="Arial" pitchFamily="34" charset="0"/>
                <a:cs typeface="Arial" pitchFamily="34" charset="0"/>
              </a:rPr>
              <a:t>Marcion’s</a:t>
            </a:r>
            <a:r>
              <a:rPr lang="en-US" sz="2000" dirty="0" smtClean="0">
                <a:solidFill>
                  <a:srgbClr val="FFFF00"/>
                </a:solidFill>
                <a:latin typeface="Arial" pitchFamily="34" charset="0"/>
                <a:cs typeface="Arial" pitchFamily="34" charset="0"/>
              </a:rPr>
              <a:t> Canon</a:t>
            </a:r>
          </a:p>
          <a:p>
            <a:pPr marL="914400" lvl="1" indent="-457200">
              <a:buFont typeface="Wingdings" pitchFamily="2" charset="2"/>
              <a:buChar char="Ø"/>
            </a:pPr>
            <a:r>
              <a:rPr lang="en-US" sz="2000" dirty="0" smtClean="0">
                <a:solidFill>
                  <a:srgbClr val="FFFF00"/>
                </a:solidFill>
                <a:latin typeface="Arial" pitchFamily="34" charset="0"/>
                <a:cs typeface="Arial" pitchFamily="34" charset="0"/>
              </a:rPr>
              <a:t>Luke, 10 Letters of Paul, Contradictions</a:t>
            </a:r>
            <a:endParaRPr lang="en-US" sz="20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err="1" smtClean="0">
                <a:solidFill>
                  <a:srgbClr val="FFFF00"/>
                </a:solidFill>
                <a:latin typeface="Century" pitchFamily="18" charset="0"/>
                <a:ea typeface="Arial Unicode MS" pitchFamily="34" charset="-128"/>
                <a:cs typeface="Arial Unicode MS" pitchFamily="34" charset="-128"/>
              </a:rPr>
              <a:t>Marcionites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0" name="TextBox 9"/>
          <p:cNvSpPr txBox="1"/>
          <p:nvPr/>
        </p:nvSpPr>
        <p:spPr>
          <a:xfrm>
            <a:off x="381000" y="1600200"/>
            <a:ext cx="8458200" cy="707886"/>
          </a:xfrm>
          <a:prstGeom prst="rect">
            <a:avLst/>
          </a:prstGeom>
          <a:noFill/>
        </p:spPr>
        <p:txBody>
          <a:bodyPr wrap="square" rtlCol="0">
            <a:spAutoFit/>
          </a:bodyPr>
          <a:lstStyle/>
          <a:p>
            <a:endParaRPr lang="en-US" sz="2000" dirty="0" smtClean="0">
              <a:solidFill>
                <a:srgbClr val="FFFF00"/>
              </a:solidFill>
              <a:latin typeface="Arial" pitchFamily="34" charset="0"/>
              <a:cs typeface="Arial" pitchFamily="34" charset="0"/>
            </a:endParaRPr>
          </a:p>
          <a:p>
            <a:endParaRPr lang="en-US" sz="2000" dirty="0">
              <a:solidFill>
                <a:srgbClr val="FFFF00"/>
              </a:solidFill>
              <a:latin typeface="Arial" pitchFamily="34" charset="0"/>
              <a:cs typeface="Arial" pitchFamily="34" charset="0"/>
            </a:endParaRPr>
          </a:p>
        </p:txBody>
      </p:sp>
      <p:sp>
        <p:nvSpPr>
          <p:cNvPr id="6" name="TextBox 5"/>
          <p:cNvSpPr txBox="1"/>
          <p:nvPr/>
        </p:nvSpPr>
        <p:spPr>
          <a:xfrm>
            <a:off x="228600" y="1524000"/>
            <a:ext cx="8686800" cy="2246769"/>
          </a:xfrm>
          <a:prstGeom prst="rect">
            <a:avLst/>
          </a:prstGeom>
          <a:noFill/>
        </p:spPr>
        <p:txBody>
          <a:bodyPr wrap="square" rtlCol="0">
            <a:spAutoFit/>
          </a:bodyPr>
          <a:lstStyle/>
          <a:p>
            <a:r>
              <a:rPr lang="en-US" sz="2000" b="1" dirty="0" smtClean="0">
                <a:solidFill>
                  <a:schemeClr val="bg1"/>
                </a:solidFill>
              </a:rPr>
              <a:t>2 Thessalonians 1:6-9   </a:t>
            </a:r>
            <a:r>
              <a:rPr lang="en-US" sz="2000" b="1" baseline="30000" dirty="0" smtClean="0">
                <a:solidFill>
                  <a:schemeClr val="bg1"/>
                </a:solidFill>
              </a:rPr>
              <a:t>6</a:t>
            </a:r>
            <a:r>
              <a:rPr lang="en-US" sz="2000" b="1" dirty="0" smtClean="0">
                <a:solidFill>
                  <a:schemeClr val="bg1"/>
                </a:solidFill>
              </a:rPr>
              <a:t> God is just: He will pay back trouble to those who trouble you  </a:t>
            </a:r>
            <a:r>
              <a:rPr lang="en-US" sz="2000" b="1" baseline="30000" dirty="0" smtClean="0">
                <a:solidFill>
                  <a:schemeClr val="bg1"/>
                </a:solidFill>
              </a:rPr>
              <a:t>7</a:t>
            </a:r>
            <a:r>
              <a:rPr lang="en-US" sz="2000" b="1" dirty="0" smtClean="0">
                <a:solidFill>
                  <a:schemeClr val="bg1"/>
                </a:solidFill>
              </a:rPr>
              <a:t> and give relief to you who are troubled, and to us as well. This will happen when the Lord Jesus is revealed from heaven in blazing fire with his powerful angels.  </a:t>
            </a:r>
            <a:r>
              <a:rPr lang="en-US" sz="2000" b="1" baseline="30000" dirty="0" smtClean="0">
                <a:solidFill>
                  <a:schemeClr val="bg1"/>
                </a:solidFill>
              </a:rPr>
              <a:t>8</a:t>
            </a:r>
            <a:r>
              <a:rPr lang="en-US" sz="2000" b="1" dirty="0" smtClean="0">
                <a:solidFill>
                  <a:schemeClr val="bg1"/>
                </a:solidFill>
              </a:rPr>
              <a:t> He will punish those who do not know God and do not obey the gospel of our Lord Jesus.  </a:t>
            </a:r>
            <a:r>
              <a:rPr lang="en-US" sz="2000" b="1" baseline="30000" dirty="0" smtClean="0">
                <a:solidFill>
                  <a:schemeClr val="bg1"/>
                </a:solidFill>
              </a:rPr>
              <a:t>9</a:t>
            </a:r>
            <a:r>
              <a:rPr lang="en-US" sz="2000" b="1" dirty="0" smtClean="0">
                <a:solidFill>
                  <a:schemeClr val="bg1"/>
                </a:solidFill>
              </a:rPr>
              <a:t> They will be punished with everlasting destruction and shut out from the presence of the Lord and from the majesty of his power</a:t>
            </a:r>
            <a:endParaRPr lang="en-US" sz="2000" dirty="0">
              <a:solidFill>
                <a:schemeClr val="bg1"/>
              </a:solidFill>
              <a:latin typeface="Arial" pitchFamily="34" charset="0"/>
              <a:cs typeface="Arial" pitchFamily="34" charset="0"/>
            </a:endParaRPr>
          </a:p>
        </p:txBody>
      </p:sp>
      <p:sp>
        <p:nvSpPr>
          <p:cNvPr id="7" name="Rectangle 6"/>
          <p:cNvSpPr/>
          <p:nvPr/>
        </p:nvSpPr>
        <p:spPr>
          <a:xfrm>
            <a:off x="304800" y="4114800"/>
            <a:ext cx="8382000" cy="1938992"/>
          </a:xfrm>
          <a:prstGeom prst="rect">
            <a:avLst/>
          </a:prstGeom>
        </p:spPr>
        <p:txBody>
          <a:bodyPr wrap="square">
            <a:spAutoFit/>
          </a:bodyPr>
          <a:lstStyle/>
          <a:p>
            <a:r>
              <a:rPr lang="en-US" sz="2000" b="1" dirty="0" smtClean="0">
                <a:solidFill>
                  <a:schemeClr val="bg1"/>
                </a:solidFill>
              </a:rPr>
              <a:t>Galatians 3:16-17  </a:t>
            </a:r>
            <a:r>
              <a:rPr lang="en-US" sz="2000" b="1" baseline="30000" dirty="0" smtClean="0">
                <a:solidFill>
                  <a:schemeClr val="bg1"/>
                </a:solidFill>
              </a:rPr>
              <a:t>16</a:t>
            </a:r>
            <a:r>
              <a:rPr lang="en-US" sz="2000" b="1" dirty="0" smtClean="0">
                <a:solidFill>
                  <a:schemeClr val="bg1"/>
                </a:solidFill>
              </a:rPr>
              <a:t> The promises were spoken to Abraham and to his seed. The Scripture does not say "and to seeds," meaning many people, but "and to your seed," meaning one person, who is Christ.  </a:t>
            </a:r>
            <a:r>
              <a:rPr lang="en-US" sz="2000" b="1" baseline="30000" dirty="0" smtClean="0">
                <a:solidFill>
                  <a:schemeClr val="bg1"/>
                </a:solidFill>
              </a:rPr>
              <a:t>17</a:t>
            </a:r>
            <a:r>
              <a:rPr lang="en-US" sz="2000" b="1" dirty="0" smtClean="0">
                <a:solidFill>
                  <a:schemeClr val="bg1"/>
                </a:solidFill>
              </a:rPr>
              <a:t> What I mean is this: The law, introduced 430 years later, does not set aside the covenant previously established by God and thus do away with the promise. …  </a:t>
            </a:r>
            <a:r>
              <a:rPr lang="en-US" sz="2000" b="1" baseline="30000" dirty="0" smtClean="0">
                <a:solidFill>
                  <a:schemeClr val="bg1"/>
                </a:solidFill>
              </a:rPr>
              <a:t>29</a:t>
            </a:r>
            <a:r>
              <a:rPr lang="en-US" sz="2000" b="1" dirty="0" smtClean="0">
                <a:solidFill>
                  <a:schemeClr val="bg1"/>
                </a:solidFill>
              </a:rPr>
              <a:t> If you belong to Christ, then you are Abraham's seed, and heirs according to the promise. </a:t>
            </a:r>
            <a:endParaRPr lang="en-US" sz="2000" dirty="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Gnostics</a:t>
            </a:r>
            <a:endParaRPr lang="en-US" sz="3200" b="1" dirty="0">
              <a:solidFill>
                <a:srgbClr val="FFFF00"/>
              </a:solidFill>
              <a:latin typeface="Century" pitchFamily="18" charset="0"/>
              <a:ea typeface="Arial Unicode MS" pitchFamily="34" charset="-128"/>
              <a:cs typeface="Arial Unicode MS" pitchFamily="34" charset="-128"/>
            </a:endParaRPr>
          </a:p>
        </p:txBody>
      </p:sp>
      <p:pic>
        <p:nvPicPr>
          <p:cNvPr id="7" name="Picture 6" descr="NagHammadiCodices.jpg"/>
          <p:cNvPicPr>
            <a:picLocks noChangeAspect="1"/>
          </p:cNvPicPr>
          <p:nvPr/>
        </p:nvPicPr>
        <p:blipFill>
          <a:blip r:embed="rId4" cstate="print"/>
          <a:stretch>
            <a:fillRect/>
          </a:stretch>
        </p:blipFill>
        <p:spPr>
          <a:xfrm>
            <a:off x="1295400" y="1371600"/>
            <a:ext cx="6629400" cy="4075360"/>
          </a:xfrm>
          <a:prstGeom prst="rect">
            <a:avLst/>
          </a:prstGeom>
          <a:ln>
            <a:noFill/>
          </a:ln>
          <a:effectLst>
            <a:softEdge rad="112500"/>
          </a:effectLst>
        </p:spPr>
      </p:pic>
      <p:sp>
        <p:nvSpPr>
          <p:cNvPr id="9" name="TextBox 8"/>
          <p:cNvSpPr txBox="1"/>
          <p:nvPr/>
        </p:nvSpPr>
        <p:spPr>
          <a:xfrm>
            <a:off x="533400" y="5638800"/>
            <a:ext cx="8229600" cy="369332"/>
          </a:xfrm>
          <a:prstGeom prst="rect">
            <a:avLst/>
          </a:prstGeom>
          <a:noFill/>
        </p:spPr>
        <p:txBody>
          <a:bodyPr wrap="square" rtlCol="0">
            <a:spAutoFit/>
          </a:bodyPr>
          <a:lstStyle/>
          <a:p>
            <a:pPr algn="ctr"/>
            <a:r>
              <a:rPr lang="en-US" dirty="0" smtClean="0">
                <a:solidFill>
                  <a:srgbClr val="FFFF00"/>
                </a:solidFill>
              </a:rPr>
              <a:t>Nag </a:t>
            </a:r>
            <a:r>
              <a:rPr lang="en-US" dirty="0" err="1" smtClean="0">
                <a:solidFill>
                  <a:srgbClr val="FFFF00"/>
                </a:solidFill>
              </a:rPr>
              <a:t>Hammadi</a:t>
            </a:r>
            <a:r>
              <a:rPr lang="en-US" dirty="0" smtClean="0">
                <a:solidFill>
                  <a:srgbClr val="FFFF00"/>
                </a:solidFill>
              </a:rPr>
              <a:t> Codices discovered in Egypt in 1945</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Gnostics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1" name="TextBox 10"/>
          <p:cNvSpPr txBox="1"/>
          <p:nvPr/>
        </p:nvSpPr>
        <p:spPr>
          <a:xfrm>
            <a:off x="457200" y="1600200"/>
            <a:ext cx="8001000" cy="3785652"/>
          </a:xfrm>
          <a:prstGeom prst="rect">
            <a:avLst/>
          </a:prstGeom>
          <a:noFill/>
        </p:spPr>
        <p:txBody>
          <a:bodyPr wrap="square" rtlCol="0">
            <a:spAutoFit/>
          </a:bodyPr>
          <a:lstStyle/>
          <a:p>
            <a:r>
              <a:rPr lang="en-US" sz="2400" dirty="0" smtClean="0">
                <a:solidFill>
                  <a:srgbClr val="FFFF00"/>
                </a:solidFill>
                <a:latin typeface="Arial" pitchFamily="34" charset="0"/>
                <a:cs typeface="Arial" pitchFamily="34" charset="0"/>
              </a:rPr>
              <a:t>Question:  What do the Gnostics believe?</a:t>
            </a:r>
          </a:p>
          <a:p>
            <a:endParaRPr lang="en-US" sz="2400" dirty="0" smtClean="0">
              <a:solidFill>
                <a:srgbClr val="FFFF00"/>
              </a:solidFill>
              <a:latin typeface="Arial" pitchFamily="34" charset="0"/>
              <a:cs typeface="Arial" pitchFamily="34" charset="0"/>
            </a:endParaRPr>
          </a:p>
          <a:p>
            <a:r>
              <a:rPr lang="en-US" sz="2400" dirty="0" smtClean="0">
                <a:solidFill>
                  <a:srgbClr val="FFFF00"/>
                </a:solidFill>
                <a:latin typeface="Arial" pitchFamily="34" charset="0"/>
                <a:cs typeface="Arial" pitchFamily="34" charset="0"/>
              </a:rPr>
              <a:t>Answer:  That’s a very good question! </a:t>
            </a:r>
          </a:p>
          <a:p>
            <a:endParaRPr lang="en-US" sz="2400" dirty="0" smtClean="0">
              <a:solidFill>
                <a:srgbClr val="FFFF00"/>
              </a:solidFill>
              <a:latin typeface="Arial" pitchFamily="34" charset="0"/>
              <a:cs typeface="Arial" pitchFamily="34" charset="0"/>
            </a:endParaRPr>
          </a:p>
          <a:p>
            <a:r>
              <a:rPr lang="en-US" sz="2400" dirty="0" smtClean="0">
                <a:solidFill>
                  <a:srgbClr val="FFFF00"/>
                </a:solidFill>
                <a:latin typeface="Arial" pitchFamily="34" charset="0"/>
                <a:cs typeface="Arial" pitchFamily="34" charset="0"/>
              </a:rPr>
              <a:t>There is no such thing as a centralized </a:t>
            </a:r>
            <a:r>
              <a:rPr lang="en-US" sz="2400" dirty="0" err="1" smtClean="0">
                <a:solidFill>
                  <a:srgbClr val="FFFF00"/>
                </a:solidFill>
                <a:latin typeface="Arial" pitchFamily="34" charset="0"/>
                <a:cs typeface="Arial" pitchFamily="34" charset="0"/>
              </a:rPr>
              <a:t>gnostic</a:t>
            </a:r>
            <a:r>
              <a:rPr lang="en-US" sz="2400" dirty="0" smtClean="0">
                <a:solidFill>
                  <a:srgbClr val="FFFF00"/>
                </a:solidFill>
                <a:latin typeface="Arial" pitchFamily="34" charset="0"/>
                <a:cs typeface="Arial" pitchFamily="34" charset="0"/>
              </a:rPr>
              <a:t> theology, and that’s part of the problem with Gnosticism. </a:t>
            </a:r>
          </a:p>
          <a:p>
            <a:endParaRPr lang="en-US" sz="2400" dirty="0" smtClean="0">
              <a:solidFill>
                <a:srgbClr val="FFFF00"/>
              </a:solidFill>
              <a:latin typeface="Arial" pitchFamily="34" charset="0"/>
              <a:cs typeface="Arial" pitchFamily="34" charset="0"/>
            </a:endParaRPr>
          </a:p>
          <a:p>
            <a:r>
              <a:rPr lang="en-US" sz="2400" dirty="0" smtClean="0">
                <a:solidFill>
                  <a:srgbClr val="FFFF00"/>
                </a:solidFill>
                <a:latin typeface="Arial" pitchFamily="34" charset="0"/>
                <a:cs typeface="Arial" pitchFamily="34" charset="0"/>
              </a:rPr>
              <a:t>My Opinion:  Gnostics represent an ill-attempted yet highly imaginative effort to </a:t>
            </a:r>
            <a:r>
              <a:rPr lang="en-US" sz="2400" dirty="0" err="1" smtClean="0">
                <a:solidFill>
                  <a:srgbClr val="FFFF00"/>
                </a:solidFill>
                <a:latin typeface="Arial" pitchFamily="34" charset="0"/>
                <a:cs typeface="Arial" pitchFamily="34" charset="0"/>
              </a:rPr>
              <a:t>syncretize</a:t>
            </a:r>
            <a:r>
              <a:rPr lang="en-US" sz="2400" dirty="0" smtClean="0">
                <a:solidFill>
                  <a:srgbClr val="FFFF00"/>
                </a:solidFill>
                <a:latin typeface="Arial" pitchFamily="34" charset="0"/>
                <a:cs typeface="Arial" pitchFamily="34" charset="0"/>
              </a:rPr>
              <a:t> paganism, Hellenistic philosophy, Judaic mythology, and Christianity. </a:t>
            </a:r>
            <a:endParaRPr lang="en-US" sz="24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Review of Platonism</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1" name="TextBox 10"/>
          <p:cNvSpPr txBox="1"/>
          <p:nvPr/>
        </p:nvSpPr>
        <p:spPr>
          <a:xfrm>
            <a:off x="457200" y="1447800"/>
            <a:ext cx="8001000" cy="2308324"/>
          </a:xfrm>
          <a:prstGeom prst="rect">
            <a:avLst/>
          </a:prstGeom>
          <a:noFill/>
        </p:spPr>
        <p:txBody>
          <a:bodyPr wrap="square" rtlCol="0">
            <a:spAutoFit/>
          </a:bodyPr>
          <a:lstStyle/>
          <a:p>
            <a:r>
              <a:rPr lang="en-US" sz="2400" dirty="0" smtClean="0">
                <a:solidFill>
                  <a:srgbClr val="FFFF00"/>
                </a:solidFill>
                <a:latin typeface="Arial" pitchFamily="34" charset="0"/>
                <a:cs typeface="Arial" pitchFamily="34" charset="0"/>
              </a:rPr>
              <a:t>Platonists --</a:t>
            </a:r>
            <a:r>
              <a:rPr lang="en-US" sz="2400" dirty="0" smtClean="0"/>
              <a:t>  </a:t>
            </a:r>
            <a:r>
              <a:rPr lang="en-US" sz="2400" dirty="0" smtClean="0">
                <a:solidFill>
                  <a:srgbClr val="FFFF00"/>
                </a:solidFill>
              </a:rPr>
              <a:t>believed in “forms” or transcendent, perfect archetypes, of which objects in the everyday world are imperfect copies. In the </a:t>
            </a:r>
            <a:r>
              <a:rPr lang="en-US" sz="2400" i="1" dirty="0" smtClean="0">
                <a:solidFill>
                  <a:srgbClr val="FFFF00"/>
                </a:solidFill>
              </a:rPr>
              <a:t>Republic</a:t>
            </a:r>
            <a:r>
              <a:rPr lang="en-US" sz="2400" dirty="0" smtClean="0">
                <a:solidFill>
                  <a:srgbClr val="FFFF00"/>
                </a:solidFill>
              </a:rPr>
              <a:t> the highest form is identified as the Form of the Good, the source of all other forms, which could be known by reason.</a:t>
            </a:r>
            <a:r>
              <a:rPr lang="en-US" sz="2400" dirty="0" smtClean="0">
                <a:solidFill>
                  <a:srgbClr val="FFFF00"/>
                </a:solidFill>
                <a:latin typeface="Arial" pitchFamily="34" charset="0"/>
                <a:cs typeface="Arial" pitchFamily="34" charset="0"/>
              </a:rPr>
              <a:t> </a:t>
            </a:r>
          </a:p>
          <a:p>
            <a:endParaRPr lang="en-US" sz="2400" dirty="0">
              <a:solidFill>
                <a:srgbClr val="FFFF00"/>
              </a:solidFill>
              <a:latin typeface="Arial" pitchFamily="34" charset="0"/>
              <a:cs typeface="Arial" pitchFamily="34" charset="0"/>
            </a:endParaRPr>
          </a:p>
        </p:txBody>
      </p:sp>
      <p:sp>
        <p:nvSpPr>
          <p:cNvPr id="6" name="TextBox 5"/>
          <p:cNvSpPr txBox="1"/>
          <p:nvPr/>
        </p:nvSpPr>
        <p:spPr>
          <a:xfrm>
            <a:off x="533400" y="4038600"/>
            <a:ext cx="7467600" cy="830997"/>
          </a:xfrm>
          <a:prstGeom prst="rect">
            <a:avLst/>
          </a:prstGeom>
          <a:noFill/>
        </p:spPr>
        <p:txBody>
          <a:bodyPr wrap="square" rtlCol="0">
            <a:spAutoFit/>
          </a:bodyPr>
          <a:lstStyle/>
          <a:p>
            <a:r>
              <a:rPr lang="en-US" sz="2400" dirty="0" smtClean="0">
                <a:solidFill>
                  <a:srgbClr val="FFFF00"/>
                </a:solidFill>
              </a:rPr>
              <a:t>The Demiurge: Creator and maintainer of the Physical World. </a:t>
            </a:r>
            <a:endParaRPr lang="en-US" sz="2400" dirty="0">
              <a:solidFill>
                <a:srgbClr val="FFFF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228600" y="228600"/>
            <a:ext cx="2590800" cy="2362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Ultimate, Unknowable, Good, Perfect, God, VERY remote from humanity and material Universe</a:t>
            </a:r>
            <a:endParaRPr lang="en-US" dirty="0"/>
          </a:p>
        </p:txBody>
      </p:sp>
      <p:sp>
        <p:nvSpPr>
          <p:cNvPr id="10" name="Right Arrow 9"/>
          <p:cNvSpPr/>
          <p:nvPr/>
        </p:nvSpPr>
        <p:spPr>
          <a:xfrm>
            <a:off x="2819400" y="1066800"/>
            <a:ext cx="3276600" cy="685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Contemplates Perfection</a:t>
            </a:r>
            <a:endParaRPr lang="en-US" dirty="0"/>
          </a:p>
        </p:txBody>
      </p:sp>
      <p:sp>
        <p:nvSpPr>
          <p:cNvPr id="12" name="Rounded Rectangle 11"/>
          <p:cNvSpPr/>
          <p:nvPr/>
        </p:nvSpPr>
        <p:spPr>
          <a:xfrm>
            <a:off x="6400800" y="914400"/>
            <a:ext cx="1905000" cy="1066800"/>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First Thought</a:t>
            </a:r>
          </a:p>
          <a:p>
            <a:pPr algn="ctr"/>
            <a:r>
              <a:rPr lang="en-US" b="1" dirty="0" smtClean="0"/>
              <a:t>Or</a:t>
            </a:r>
          </a:p>
          <a:p>
            <a:pPr algn="ctr"/>
            <a:r>
              <a:rPr lang="en-US" b="1" dirty="0" smtClean="0"/>
              <a:t>“</a:t>
            </a:r>
            <a:r>
              <a:rPr lang="en-US" b="1" dirty="0" err="1" smtClean="0"/>
              <a:t>Barbelo</a:t>
            </a:r>
            <a:r>
              <a:rPr lang="en-US" b="1" dirty="0" smtClean="0"/>
              <a:t>”</a:t>
            </a:r>
            <a:endParaRPr lang="en-US" b="1" dirty="0"/>
          </a:p>
        </p:txBody>
      </p:sp>
      <p:sp>
        <p:nvSpPr>
          <p:cNvPr id="13" name="Heart 12"/>
          <p:cNvSpPr/>
          <p:nvPr/>
        </p:nvSpPr>
        <p:spPr>
          <a:xfrm>
            <a:off x="4191000" y="228600"/>
            <a:ext cx="990600" cy="762000"/>
          </a:xfrm>
          <a:prstGeom prst="hear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Arrow Connector 14"/>
          <p:cNvCxnSpPr/>
          <p:nvPr/>
        </p:nvCxnSpPr>
        <p:spPr>
          <a:xfrm>
            <a:off x="5410200" y="533400"/>
            <a:ext cx="838200" cy="3048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3200400" y="457200"/>
            <a:ext cx="762000" cy="3048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Down Arrow 17"/>
          <p:cNvSpPr/>
          <p:nvPr/>
        </p:nvSpPr>
        <p:spPr>
          <a:xfrm>
            <a:off x="7086600" y="2209800"/>
            <a:ext cx="533400" cy="16002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xplosion 1 18"/>
          <p:cNvSpPr/>
          <p:nvPr/>
        </p:nvSpPr>
        <p:spPr>
          <a:xfrm>
            <a:off x="6553200" y="4191000"/>
            <a:ext cx="1295400" cy="1143000"/>
          </a:xfrm>
          <a:prstGeom prst="irregularSeal1">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Aeon</a:t>
            </a:r>
            <a:endParaRPr lang="en-US" dirty="0"/>
          </a:p>
        </p:txBody>
      </p:sp>
      <p:sp>
        <p:nvSpPr>
          <p:cNvPr id="20" name="Explosion 1 19"/>
          <p:cNvSpPr/>
          <p:nvPr/>
        </p:nvSpPr>
        <p:spPr>
          <a:xfrm>
            <a:off x="5638800" y="3124200"/>
            <a:ext cx="1295400" cy="1143000"/>
          </a:xfrm>
          <a:prstGeom prst="irregularSeal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Aeon</a:t>
            </a:r>
            <a:endParaRPr lang="en-US" dirty="0"/>
          </a:p>
        </p:txBody>
      </p:sp>
      <p:sp>
        <p:nvSpPr>
          <p:cNvPr id="21" name="Explosion 1 20"/>
          <p:cNvSpPr/>
          <p:nvPr/>
        </p:nvSpPr>
        <p:spPr>
          <a:xfrm>
            <a:off x="7848600" y="4800600"/>
            <a:ext cx="1295400" cy="1143000"/>
          </a:xfrm>
          <a:prstGeom prst="irregularSeal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Aeon</a:t>
            </a:r>
            <a:endParaRPr lang="en-US" dirty="0"/>
          </a:p>
        </p:txBody>
      </p:sp>
      <p:sp>
        <p:nvSpPr>
          <p:cNvPr id="22" name="Explosion 1 21"/>
          <p:cNvSpPr/>
          <p:nvPr/>
        </p:nvSpPr>
        <p:spPr>
          <a:xfrm>
            <a:off x="6629400" y="5562600"/>
            <a:ext cx="1295400" cy="1143000"/>
          </a:xfrm>
          <a:prstGeom prst="irregularSeal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Aeon</a:t>
            </a:r>
            <a:endParaRPr lang="en-US" dirty="0"/>
          </a:p>
        </p:txBody>
      </p:sp>
      <p:sp>
        <p:nvSpPr>
          <p:cNvPr id="23" name="Explosion 1 22"/>
          <p:cNvSpPr/>
          <p:nvPr/>
        </p:nvSpPr>
        <p:spPr>
          <a:xfrm>
            <a:off x="7848600" y="3429000"/>
            <a:ext cx="1295400" cy="1143000"/>
          </a:xfrm>
          <a:prstGeom prst="irregularSeal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Aeon</a:t>
            </a:r>
            <a:endParaRPr lang="en-US" dirty="0"/>
          </a:p>
        </p:txBody>
      </p:sp>
      <p:sp>
        <p:nvSpPr>
          <p:cNvPr id="24" name="Left Arrow 23"/>
          <p:cNvSpPr/>
          <p:nvPr/>
        </p:nvSpPr>
        <p:spPr>
          <a:xfrm rot="20170677">
            <a:off x="4625359" y="5263917"/>
            <a:ext cx="1981200" cy="304800"/>
          </a:xfrm>
          <a:prstGeom prst="leftArrow">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32-Point Star 27"/>
          <p:cNvSpPr/>
          <p:nvPr/>
        </p:nvSpPr>
        <p:spPr>
          <a:xfrm>
            <a:off x="1219200" y="4648200"/>
            <a:ext cx="685800" cy="609600"/>
          </a:xfrm>
          <a:prstGeom prst="star32">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Arc</a:t>
            </a:r>
            <a:endParaRPr lang="en-US" sz="1600" dirty="0"/>
          </a:p>
        </p:txBody>
      </p:sp>
      <p:sp>
        <p:nvSpPr>
          <p:cNvPr id="30" name="32-Point Star 29"/>
          <p:cNvSpPr/>
          <p:nvPr/>
        </p:nvSpPr>
        <p:spPr>
          <a:xfrm>
            <a:off x="685800" y="5181600"/>
            <a:ext cx="685800" cy="609600"/>
          </a:xfrm>
          <a:prstGeom prst="star32">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Arc</a:t>
            </a:r>
            <a:endParaRPr lang="en-US" sz="1600" dirty="0"/>
          </a:p>
        </p:txBody>
      </p:sp>
      <p:sp>
        <p:nvSpPr>
          <p:cNvPr id="31" name="32-Point Star 30"/>
          <p:cNvSpPr/>
          <p:nvPr/>
        </p:nvSpPr>
        <p:spPr>
          <a:xfrm>
            <a:off x="1905000" y="5029200"/>
            <a:ext cx="685800" cy="609600"/>
          </a:xfrm>
          <a:prstGeom prst="star32">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Arc</a:t>
            </a:r>
            <a:endParaRPr lang="en-US" sz="1600" dirty="0"/>
          </a:p>
        </p:txBody>
      </p:sp>
      <p:sp>
        <p:nvSpPr>
          <p:cNvPr id="32" name="32-Point Star 31"/>
          <p:cNvSpPr/>
          <p:nvPr/>
        </p:nvSpPr>
        <p:spPr>
          <a:xfrm>
            <a:off x="1295400" y="5791200"/>
            <a:ext cx="685800" cy="609600"/>
          </a:xfrm>
          <a:prstGeom prst="star32">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Arc</a:t>
            </a:r>
            <a:endParaRPr lang="en-US" sz="1600" dirty="0"/>
          </a:p>
        </p:txBody>
      </p:sp>
      <p:sp>
        <p:nvSpPr>
          <p:cNvPr id="33" name="32-Point Star 32"/>
          <p:cNvSpPr/>
          <p:nvPr/>
        </p:nvSpPr>
        <p:spPr>
          <a:xfrm>
            <a:off x="2057400" y="5943600"/>
            <a:ext cx="685800" cy="609600"/>
          </a:xfrm>
          <a:prstGeom prst="star32">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Arc</a:t>
            </a:r>
            <a:endParaRPr lang="en-US" sz="1600" dirty="0"/>
          </a:p>
        </p:txBody>
      </p:sp>
      <p:sp>
        <p:nvSpPr>
          <p:cNvPr id="34" name="Left Arrow 33"/>
          <p:cNvSpPr/>
          <p:nvPr/>
        </p:nvSpPr>
        <p:spPr>
          <a:xfrm>
            <a:off x="2667000" y="5638800"/>
            <a:ext cx="457200" cy="152400"/>
          </a:xfrm>
          <a:prstGeom prst="leftArrow">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Left Arrow 34"/>
          <p:cNvSpPr/>
          <p:nvPr/>
        </p:nvSpPr>
        <p:spPr>
          <a:xfrm rot="21144618">
            <a:off x="2777020" y="5990274"/>
            <a:ext cx="457200" cy="152400"/>
          </a:xfrm>
          <a:prstGeom prst="leftArrow">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Left Arrow 35"/>
          <p:cNvSpPr/>
          <p:nvPr/>
        </p:nvSpPr>
        <p:spPr>
          <a:xfrm rot="590994">
            <a:off x="2743200" y="5334000"/>
            <a:ext cx="457200" cy="152400"/>
          </a:xfrm>
          <a:prstGeom prst="leftArrow">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Smiley Face 36"/>
          <p:cNvSpPr/>
          <p:nvPr/>
        </p:nvSpPr>
        <p:spPr>
          <a:xfrm>
            <a:off x="3429000" y="2057400"/>
            <a:ext cx="990600" cy="990600"/>
          </a:xfrm>
          <a:prstGeom prst="smileyFac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ysClr val="windowText" lastClr="000000"/>
                </a:solidFill>
              </a:rPr>
              <a:t>Jesus</a:t>
            </a:r>
            <a:endParaRPr lang="en-US" dirty="0">
              <a:solidFill>
                <a:sysClr val="windowText" lastClr="000000"/>
              </a:solidFill>
            </a:endParaRPr>
          </a:p>
        </p:txBody>
      </p:sp>
      <p:sp>
        <p:nvSpPr>
          <p:cNvPr id="39" name="Right Arrow 38"/>
          <p:cNvSpPr/>
          <p:nvPr/>
        </p:nvSpPr>
        <p:spPr>
          <a:xfrm rot="2015051">
            <a:off x="2605144" y="2035191"/>
            <a:ext cx="8382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Picture 40" descr="earth2.jpg"/>
          <p:cNvPicPr>
            <a:picLocks noChangeAspect="1"/>
          </p:cNvPicPr>
          <p:nvPr/>
        </p:nvPicPr>
        <p:blipFill>
          <a:blip r:embed="rId2" cstate="print"/>
          <a:stretch>
            <a:fillRect/>
          </a:stretch>
        </p:blipFill>
        <p:spPr>
          <a:xfrm>
            <a:off x="2743200" y="3581400"/>
            <a:ext cx="1567543" cy="1567543"/>
          </a:xfrm>
          <a:prstGeom prst="rect">
            <a:avLst/>
          </a:prstGeom>
        </p:spPr>
      </p:pic>
      <p:sp>
        <p:nvSpPr>
          <p:cNvPr id="40" name="Right Arrow 39"/>
          <p:cNvSpPr/>
          <p:nvPr/>
        </p:nvSpPr>
        <p:spPr>
          <a:xfrm rot="5400000">
            <a:off x="3625111" y="3231816"/>
            <a:ext cx="602603" cy="284342"/>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152400" y="3733800"/>
            <a:ext cx="6096000" cy="3048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descr="150px-Lion-faced_deity.jpg"/>
          <p:cNvPicPr>
            <a:picLocks noChangeAspect="1"/>
          </p:cNvPicPr>
          <p:nvPr/>
        </p:nvPicPr>
        <p:blipFill>
          <a:blip r:embed="rId3" cstate="print"/>
          <a:stretch>
            <a:fillRect/>
          </a:stretch>
        </p:blipFill>
        <p:spPr>
          <a:xfrm>
            <a:off x="3352800" y="5080000"/>
            <a:ext cx="1200978" cy="1473200"/>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Gnostics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1" name="TextBox 10"/>
          <p:cNvSpPr txBox="1"/>
          <p:nvPr/>
        </p:nvSpPr>
        <p:spPr>
          <a:xfrm>
            <a:off x="457200" y="1600200"/>
            <a:ext cx="8001000" cy="1938992"/>
          </a:xfrm>
          <a:prstGeom prst="rect">
            <a:avLst/>
          </a:prstGeom>
          <a:noFill/>
        </p:spPr>
        <p:txBody>
          <a:bodyPr wrap="square" rtlCol="0">
            <a:spAutoFit/>
          </a:bodyPr>
          <a:lstStyle/>
          <a:p>
            <a:r>
              <a:rPr lang="en-US" sz="2400" dirty="0" smtClean="0">
                <a:solidFill>
                  <a:srgbClr val="FFFF00"/>
                </a:solidFill>
              </a:rPr>
              <a:t>“First I went up to this perfect </a:t>
            </a:r>
            <a:r>
              <a:rPr lang="en-US" sz="2400" dirty="0" err="1" smtClean="0">
                <a:solidFill>
                  <a:srgbClr val="FFFF00"/>
                </a:solidFill>
              </a:rPr>
              <a:t>aeon</a:t>
            </a:r>
            <a:r>
              <a:rPr lang="en-US" sz="2400" dirty="0" smtClean="0">
                <a:solidFill>
                  <a:srgbClr val="FFFF00"/>
                </a:solidFill>
              </a:rPr>
              <a:t>. And it is to you ( John) that I speak these things so that you might write them down and give them in secret to your fellow spirits. For this mystery belongs to the immovable generation.” </a:t>
            </a:r>
          </a:p>
          <a:p>
            <a:r>
              <a:rPr lang="en-US" sz="2400" dirty="0" smtClean="0">
                <a:solidFill>
                  <a:srgbClr val="FFFF00"/>
                </a:solidFill>
              </a:rPr>
              <a:t>			 -- The Secret Gospel of John</a:t>
            </a:r>
            <a:endParaRPr lang="en-US" sz="2400" dirty="0">
              <a:solidFill>
                <a:srgbClr val="FFFF00"/>
              </a:solidFill>
              <a:latin typeface="Arial" pitchFamily="34" charset="0"/>
              <a:cs typeface="Arial" pitchFamily="34" charset="0"/>
            </a:endParaRPr>
          </a:p>
        </p:txBody>
      </p:sp>
      <p:sp>
        <p:nvSpPr>
          <p:cNvPr id="6" name="TextBox 5"/>
          <p:cNvSpPr txBox="1"/>
          <p:nvPr/>
        </p:nvSpPr>
        <p:spPr>
          <a:xfrm>
            <a:off x="457200" y="3810000"/>
            <a:ext cx="8077200" cy="2246769"/>
          </a:xfrm>
          <a:prstGeom prst="rect">
            <a:avLst/>
          </a:prstGeom>
          <a:noFill/>
        </p:spPr>
        <p:txBody>
          <a:bodyPr wrap="square" rtlCol="0">
            <a:spAutoFit/>
          </a:bodyPr>
          <a:lstStyle/>
          <a:p>
            <a:r>
              <a:rPr lang="en-US" sz="2000" dirty="0" smtClean="0">
                <a:solidFill>
                  <a:srgbClr val="FFFF00"/>
                </a:solidFill>
                <a:latin typeface="Arial" pitchFamily="34" charset="0"/>
                <a:cs typeface="Arial" pitchFamily="34" charset="0"/>
              </a:rPr>
              <a:t>Gnosis:  “Knowledge” insinuates “spiritual enlightenment”</a:t>
            </a:r>
          </a:p>
          <a:p>
            <a:endParaRPr lang="en-US" sz="2000" dirty="0" smtClean="0">
              <a:solidFill>
                <a:srgbClr val="FFFF00"/>
              </a:solidFill>
              <a:latin typeface="Arial" pitchFamily="34" charset="0"/>
              <a:cs typeface="Arial" pitchFamily="34" charset="0"/>
            </a:endParaRPr>
          </a:p>
          <a:p>
            <a:r>
              <a:rPr lang="en-US" sz="2000" dirty="0" smtClean="0">
                <a:solidFill>
                  <a:srgbClr val="FFFF00"/>
                </a:solidFill>
                <a:latin typeface="Arial" pitchFamily="34" charset="0"/>
                <a:cs typeface="Arial" pitchFamily="34" charset="0"/>
              </a:rPr>
              <a:t>This was knowledge for the elect</a:t>
            </a:r>
          </a:p>
          <a:p>
            <a:endParaRPr lang="en-US" sz="2000" dirty="0" smtClean="0">
              <a:solidFill>
                <a:srgbClr val="FFFF00"/>
              </a:solidFill>
              <a:latin typeface="Arial" pitchFamily="34" charset="0"/>
              <a:cs typeface="Arial" pitchFamily="34" charset="0"/>
            </a:endParaRPr>
          </a:p>
          <a:p>
            <a:r>
              <a:rPr lang="en-US" sz="2000" dirty="0" smtClean="0">
                <a:solidFill>
                  <a:srgbClr val="FFFF00"/>
                </a:solidFill>
                <a:latin typeface="Arial" pitchFamily="34" charset="0"/>
                <a:cs typeface="Arial" pitchFamily="34" charset="0"/>
              </a:rPr>
              <a:t>“There is no bridal chamber for the beast for the slaves” but for “free men and virgins”</a:t>
            </a:r>
          </a:p>
          <a:p>
            <a:r>
              <a:rPr lang="en-US" sz="2000" dirty="0" smtClean="0">
                <a:solidFill>
                  <a:srgbClr val="FFFF00"/>
                </a:solidFill>
                <a:latin typeface="Arial" pitchFamily="34" charset="0"/>
                <a:cs typeface="Arial" pitchFamily="34" charset="0"/>
              </a:rPr>
              <a:t>				-- Gospel of Phillip </a:t>
            </a:r>
            <a:endParaRPr lang="en-US" sz="20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t>
            </a:r>
            <a:r>
              <a:rPr lang="en-US" sz="3200" b="1" dirty="0" err="1" smtClean="0">
                <a:solidFill>
                  <a:srgbClr val="FFFF00"/>
                </a:solidFill>
                <a:latin typeface="Century" pitchFamily="18" charset="0"/>
                <a:ea typeface="Arial Unicode MS" pitchFamily="34" charset="-128"/>
                <a:cs typeface="Arial Unicode MS" pitchFamily="34" charset="-128"/>
              </a:rPr>
              <a:t>Montanists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1" name="TextBox 10"/>
          <p:cNvSpPr txBox="1"/>
          <p:nvPr/>
        </p:nvSpPr>
        <p:spPr>
          <a:xfrm>
            <a:off x="457200" y="1600200"/>
            <a:ext cx="8001000" cy="4154984"/>
          </a:xfrm>
          <a:prstGeom prst="rect">
            <a:avLst/>
          </a:prstGeom>
          <a:noFill/>
        </p:spPr>
        <p:txBody>
          <a:bodyPr wrap="square" rtlCol="0">
            <a:spAutoFit/>
          </a:bodyPr>
          <a:lstStyle/>
          <a:p>
            <a:r>
              <a:rPr lang="en-US" sz="2400" dirty="0" err="1" smtClean="0">
                <a:solidFill>
                  <a:srgbClr val="FFFF00"/>
                </a:solidFill>
                <a:latin typeface="Arial" pitchFamily="34" charset="0"/>
                <a:cs typeface="Arial" pitchFamily="34" charset="0"/>
              </a:rPr>
              <a:t>Montanus</a:t>
            </a:r>
            <a:r>
              <a:rPr lang="en-US" sz="2400" dirty="0" smtClean="0">
                <a:solidFill>
                  <a:srgbClr val="FFFF00"/>
                </a:solidFill>
                <a:latin typeface="Arial" pitchFamily="34" charset="0"/>
                <a:cs typeface="Arial" pitchFamily="34" charset="0"/>
              </a:rPr>
              <a:t>:  Ex- Cybele Priest, accompanied by two “prophetesses” </a:t>
            </a:r>
            <a:r>
              <a:rPr lang="en-US" sz="2400" dirty="0" err="1" smtClean="0">
                <a:solidFill>
                  <a:srgbClr val="FFFF00"/>
                </a:solidFill>
                <a:latin typeface="Arial" pitchFamily="34" charset="0"/>
                <a:cs typeface="Arial" pitchFamily="34" charset="0"/>
              </a:rPr>
              <a:t>Prisca</a:t>
            </a:r>
            <a:r>
              <a:rPr lang="en-US" sz="2400" dirty="0" smtClean="0">
                <a:solidFill>
                  <a:srgbClr val="FFFF00"/>
                </a:solidFill>
                <a:latin typeface="Arial" pitchFamily="34" charset="0"/>
                <a:cs typeface="Arial" pitchFamily="34" charset="0"/>
              </a:rPr>
              <a:t> and </a:t>
            </a:r>
            <a:r>
              <a:rPr lang="en-US" sz="2400" dirty="0" err="1" smtClean="0">
                <a:solidFill>
                  <a:srgbClr val="FFFF00"/>
                </a:solidFill>
                <a:latin typeface="Arial" pitchFamily="34" charset="0"/>
                <a:cs typeface="Arial" pitchFamily="34" charset="0"/>
              </a:rPr>
              <a:t>Maximilla</a:t>
            </a:r>
            <a:r>
              <a:rPr lang="en-US" sz="2400" dirty="0" smtClean="0">
                <a:solidFill>
                  <a:srgbClr val="FFFF00"/>
                </a:solidFill>
                <a:latin typeface="Arial" pitchFamily="34" charset="0"/>
                <a:cs typeface="Arial" pitchFamily="34" charset="0"/>
              </a:rPr>
              <a:t>.</a:t>
            </a:r>
          </a:p>
          <a:p>
            <a:endParaRPr lang="en-US" sz="2400" dirty="0" smtClean="0">
              <a:solidFill>
                <a:srgbClr val="FFFF00"/>
              </a:solidFill>
              <a:latin typeface="Arial" pitchFamily="34" charset="0"/>
              <a:cs typeface="Arial" pitchFamily="34" charset="0"/>
            </a:endParaRPr>
          </a:p>
          <a:p>
            <a:r>
              <a:rPr lang="en-US" sz="2400" dirty="0" smtClean="0">
                <a:solidFill>
                  <a:srgbClr val="FFFF00"/>
                </a:solidFill>
                <a:latin typeface="Arial" pitchFamily="34" charset="0"/>
                <a:cs typeface="Arial" pitchFamily="34" charset="0"/>
              </a:rPr>
              <a:t>The “</a:t>
            </a:r>
            <a:r>
              <a:rPr lang="en-US" sz="2400" dirty="0" err="1" smtClean="0">
                <a:solidFill>
                  <a:srgbClr val="FFFF00"/>
                </a:solidFill>
                <a:latin typeface="Arial" pitchFamily="34" charset="0"/>
                <a:cs typeface="Arial" pitchFamily="34" charset="0"/>
              </a:rPr>
              <a:t>Parousia</a:t>
            </a:r>
            <a:r>
              <a:rPr lang="en-US" sz="2400" dirty="0" smtClean="0">
                <a:solidFill>
                  <a:srgbClr val="FFFF00"/>
                </a:solidFill>
                <a:latin typeface="Arial" pitchFamily="34" charset="0"/>
                <a:cs typeface="Arial" pitchFamily="34" charset="0"/>
              </a:rPr>
              <a:t>” would take place 15 miles east of Philadelphia</a:t>
            </a:r>
          </a:p>
          <a:p>
            <a:endParaRPr lang="en-US" sz="2400" dirty="0" smtClean="0">
              <a:solidFill>
                <a:srgbClr val="FFFF00"/>
              </a:solidFill>
              <a:latin typeface="Arial" pitchFamily="34" charset="0"/>
              <a:cs typeface="Arial" pitchFamily="34" charset="0"/>
            </a:endParaRPr>
          </a:p>
          <a:p>
            <a:r>
              <a:rPr lang="en-US" sz="2400" dirty="0" smtClean="0">
                <a:solidFill>
                  <a:srgbClr val="FFFF00"/>
                </a:solidFill>
                <a:latin typeface="Arial" pitchFamily="34" charset="0"/>
                <a:cs typeface="Arial" pitchFamily="34" charset="0"/>
              </a:rPr>
              <a:t>Prophesied in gibberish, God spoke to them in Ecstasy or in dreams</a:t>
            </a:r>
          </a:p>
          <a:p>
            <a:endParaRPr lang="en-US" sz="2400" dirty="0" smtClean="0">
              <a:solidFill>
                <a:srgbClr val="FFFF00"/>
              </a:solidFill>
              <a:latin typeface="Arial" pitchFamily="34" charset="0"/>
              <a:cs typeface="Arial" pitchFamily="34" charset="0"/>
            </a:endParaRPr>
          </a:p>
          <a:p>
            <a:r>
              <a:rPr lang="en-US" sz="2400" dirty="0" smtClean="0">
                <a:solidFill>
                  <a:srgbClr val="FFFF00"/>
                </a:solidFill>
                <a:latin typeface="Arial" pitchFamily="34" charset="0"/>
                <a:cs typeface="Arial" pitchFamily="34" charset="0"/>
              </a:rPr>
              <a:t>“I am driven as a wolf from the sheep. I am not a wolf. I am word, spirit, and power.”</a:t>
            </a:r>
            <a:endParaRPr lang="en-US" sz="24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t>
            </a:r>
            <a:r>
              <a:rPr lang="en-US" sz="3200" b="1" dirty="0" err="1" smtClean="0">
                <a:solidFill>
                  <a:srgbClr val="FFFF00"/>
                </a:solidFill>
                <a:latin typeface="Century" pitchFamily="18" charset="0"/>
                <a:ea typeface="Arial Unicode MS" pitchFamily="34" charset="-128"/>
                <a:cs typeface="Arial Unicode MS" pitchFamily="34" charset="-128"/>
              </a:rPr>
              <a:t>Montanists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9" name="TextBox 8"/>
          <p:cNvSpPr txBox="1"/>
          <p:nvPr/>
        </p:nvSpPr>
        <p:spPr>
          <a:xfrm>
            <a:off x="304800" y="1447800"/>
            <a:ext cx="8458200" cy="3970318"/>
          </a:xfrm>
          <a:prstGeom prst="rect">
            <a:avLst/>
          </a:prstGeom>
          <a:noFill/>
        </p:spPr>
        <p:txBody>
          <a:bodyPr wrap="square" rtlCol="0">
            <a:spAutoFit/>
          </a:bodyPr>
          <a:lstStyle/>
          <a:p>
            <a:r>
              <a:rPr lang="en-US" b="1" dirty="0" smtClean="0">
                <a:solidFill>
                  <a:schemeClr val="bg1"/>
                </a:solidFill>
                <a:latin typeface="Arial" pitchFamily="34" charset="0"/>
                <a:cs typeface="Arial" pitchFamily="34" charset="0"/>
              </a:rPr>
              <a:t>The character of the times in which we live is such as to call forth from us even this admonition, that we ought not to be astonished at the heresies (which abound) neither ought their existence to surprise us, for it was foretold that they should come to pass; nor the fact that they subvert the faith of some, for their final cause is, by affording a trial to faith, to give it also the opportunity of being approved. (1 Corinthians 11:19) Groundless, therefore, and inconsiderate is the offense of the many who are scandalized by the very fact that heresies prevail to such a degree. How great might their offense have been if they had not existed. When it has been determined that a thing must by all means be, it receives the final cause for which it has its being. This secures the power through which it exists, in such a way that it is impossible for it not to have existence..                   </a:t>
            </a:r>
          </a:p>
          <a:p>
            <a:r>
              <a:rPr lang="en-US" b="1" dirty="0" smtClean="0">
                <a:solidFill>
                  <a:schemeClr val="bg1"/>
                </a:solidFill>
                <a:latin typeface="Arial" pitchFamily="34" charset="0"/>
                <a:cs typeface="Arial" pitchFamily="34" charset="0"/>
              </a:rPr>
              <a:t>		   -- Tertullian  </a:t>
            </a:r>
            <a:r>
              <a:rPr lang="en-US" b="1" i="1" dirty="0" smtClean="0">
                <a:solidFill>
                  <a:schemeClr val="bg1"/>
                </a:solidFill>
                <a:latin typeface="Arial" pitchFamily="34" charset="0"/>
                <a:cs typeface="Arial" pitchFamily="34" charset="0"/>
              </a:rPr>
              <a:t>Prescription Against Heretics</a:t>
            </a:r>
            <a:endParaRPr lang="en-US" b="1" dirty="0">
              <a:solidFill>
                <a:schemeClr val="bg1"/>
              </a:solidFill>
              <a:latin typeface="Arial" pitchFamily="34" charset="0"/>
              <a:cs typeface="Arial" pitchFamily="34" charset="0"/>
            </a:endParaRPr>
          </a:p>
        </p:txBody>
      </p:sp>
      <p:sp>
        <p:nvSpPr>
          <p:cNvPr id="10" name="Rectangle 9"/>
          <p:cNvSpPr/>
          <p:nvPr/>
        </p:nvSpPr>
        <p:spPr>
          <a:xfrm>
            <a:off x="304800" y="5553670"/>
            <a:ext cx="8534400" cy="923330"/>
          </a:xfrm>
          <a:prstGeom prst="rect">
            <a:avLst/>
          </a:prstGeom>
        </p:spPr>
        <p:txBody>
          <a:bodyPr wrap="square">
            <a:spAutoFit/>
          </a:bodyPr>
          <a:lstStyle/>
          <a:p>
            <a:r>
              <a:rPr lang="en-US" i="1" dirty="0" smtClean="0">
                <a:solidFill>
                  <a:srgbClr val="FFFF00"/>
                </a:solidFill>
              </a:rPr>
              <a:t>1 Corinthians 11: </a:t>
            </a:r>
            <a:r>
              <a:rPr lang="en-US" i="1" baseline="30000" dirty="0" smtClean="0">
                <a:solidFill>
                  <a:srgbClr val="FFFF00"/>
                </a:solidFill>
              </a:rPr>
              <a:t>18</a:t>
            </a:r>
            <a:r>
              <a:rPr lang="en-US" i="1" dirty="0" smtClean="0">
                <a:solidFill>
                  <a:srgbClr val="FFFF00"/>
                </a:solidFill>
              </a:rPr>
              <a:t>In the first place, I hear that when you come together as a church, there are divisions among you, and to some extent I believe it. </a:t>
            </a:r>
            <a:r>
              <a:rPr lang="en-US" i="1" baseline="30000" dirty="0" smtClean="0">
                <a:solidFill>
                  <a:srgbClr val="FFFF00"/>
                </a:solidFill>
              </a:rPr>
              <a:t>19</a:t>
            </a:r>
            <a:r>
              <a:rPr lang="en-US" i="1" dirty="0" smtClean="0">
                <a:solidFill>
                  <a:srgbClr val="FFFF00"/>
                </a:solidFill>
              </a:rPr>
              <a:t> No doubt there have to be differences among you to show which of you have God’s approval.</a:t>
            </a:r>
            <a:endParaRPr lang="en-US" i="1" dirty="0">
              <a:solidFill>
                <a:srgbClr val="FFFF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Resources</a:t>
            </a:r>
            <a:endParaRPr lang="en-US" sz="2800" dirty="0">
              <a:solidFill>
                <a:prstClr val="black"/>
              </a:solidFill>
              <a:latin typeface="Arial Black" pitchFamily="34" charset="0"/>
            </a:endParaRPr>
          </a:p>
        </p:txBody>
      </p:sp>
      <p:sp>
        <p:nvSpPr>
          <p:cNvPr id="3" name="TextBox 2"/>
          <p:cNvSpPr txBox="1"/>
          <p:nvPr/>
        </p:nvSpPr>
        <p:spPr>
          <a:xfrm>
            <a:off x="457200" y="1371600"/>
            <a:ext cx="8305800" cy="5324535"/>
          </a:xfrm>
          <a:prstGeom prst="rect">
            <a:avLst/>
          </a:prstGeom>
          <a:noFill/>
        </p:spPr>
        <p:txBody>
          <a:bodyPr wrap="square" rtlCol="0">
            <a:spAutoFit/>
          </a:bodyPr>
          <a:lstStyle/>
          <a:p>
            <a:r>
              <a:rPr lang="en-US" sz="2000" b="1" i="1" dirty="0" smtClean="0"/>
              <a:t>Judas and the Gospel of Jesus: Have We Missed the Truth about Christianity?</a:t>
            </a:r>
          </a:p>
          <a:p>
            <a:r>
              <a:rPr lang="en-US" sz="2000" b="1" dirty="0" smtClean="0"/>
              <a:t>					-- N.T. Wright</a:t>
            </a:r>
          </a:p>
          <a:p>
            <a:endParaRPr lang="en-US" sz="2000" b="1" dirty="0" smtClean="0"/>
          </a:p>
          <a:p>
            <a:r>
              <a:rPr lang="en-US" sz="2000" b="1" i="1" dirty="0" smtClean="0"/>
              <a:t>Cities of God: The Real Story of How Christianity Became an Urban Movement and Conquered Rome	</a:t>
            </a:r>
          </a:p>
          <a:p>
            <a:r>
              <a:rPr lang="en-US" sz="2000" b="1" dirty="0" smtClean="0"/>
              <a:t>					-- Rodney Stark</a:t>
            </a:r>
          </a:p>
          <a:p>
            <a:endParaRPr lang="en-US" sz="2000" b="1" dirty="0" smtClean="0"/>
          </a:p>
          <a:p>
            <a:r>
              <a:rPr lang="en-US" sz="2000" b="1" i="1" dirty="0" smtClean="0"/>
              <a:t>The Truth About Jesus and the "Lost Gospels": A Reasoned Look at Thomas, Judas, and the Gnostic Gospels</a:t>
            </a:r>
          </a:p>
          <a:p>
            <a:r>
              <a:rPr lang="en-US" sz="2000" b="1" i="1" dirty="0" smtClean="0"/>
              <a:t>					-- David Marshall</a:t>
            </a:r>
          </a:p>
          <a:p>
            <a:endParaRPr lang="en-US" sz="2000" b="1" i="1" dirty="0" smtClean="0"/>
          </a:p>
          <a:p>
            <a:r>
              <a:rPr lang="en-US" sz="2000" b="1" i="1" dirty="0" smtClean="0"/>
              <a:t>The Gnostic Gospels </a:t>
            </a:r>
          </a:p>
          <a:p>
            <a:r>
              <a:rPr lang="en-US" sz="2000" b="1" i="1" dirty="0" smtClean="0"/>
              <a:t>					-- Elaine </a:t>
            </a:r>
            <a:r>
              <a:rPr lang="en-US" sz="2000" b="1" i="1" dirty="0" err="1" smtClean="0"/>
              <a:t>Pagels</a:t>
            </a:r>
            <a:endParaRPr lang="en-US" sz="2000" b="1" i="1" dirty="0" smtClean="0"/>
          </a:p>
          <a:p>
            <a:endParaRPr lang="en-US" sz="2000" b="1" i="1" dirty="0" smtClean="0"/>
          </a:p>
          <a:p>
            <a:r>
              <a:rPr lang="en-US" sz="2000" b="1" i="1" dirty="0" smtClean="0"/>
              <a:t>The Lost Gospel of Judas Iscariot: A New Look at Betrayer and Betrayed</a:t>
            </a:r>
          </a:p>
          <a:p>
            <a:r>
              <a:rPr lang="en-US" sz="2000" b="1" i="1" dirty="0" smtClean="0"/>
              <a:t>					-- Bart </a:t>
            </a:r>
            <a:r>
              <a:rPr lang="en-US" sz="2000" b="1" i="1" dirty="0" err="1" smtClean="0"/>
              <a:t>Ehrman</a:t>
            </a:r>
            <a:endParaRPr lang="en-US" sz="2000" b="1" i="1" dirty="0" smtClean="0"/>
          </a:p>
          <a:p>
            <a:endParaRPr lang="en-US" sz="2000"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1440</TotalTime>
  <Words>676</Words>
  <Application>Microsoft Office PowerPoint</Application>
  <PresentationFormat>On-screen Show (4:3)</PresentationFormat>
  <Paragraphs>109</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Ben Laptop</dc:creator>
  <cp:lastModifiedBy>Maria Kakolowski</cp:lastModifiedBy>
  <cp:revision>122</cp:revision>
  <dcterms:created xsi:type="dcterms:W3CDTF">2006-08-16T00:00:00Z</dcterms:created>
  <dcterms:modified xsi:type="dcterms:W3CDTF">2012-03-21T12:25:09Z</dcterms:modified>
</cp:coreProperties>
</file>