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20"/>
  </p:notesMasterIdLst>
  <p:handoutMasterIdLst>
    <p:handoutMasterId r:id="rId21"/>
  </p:handoutMasterIdLst>
  <p:sldIdLst>
    <p:sldId id="256" r:id="rId5"/>
    <p:sldId id="275" r:id="rId6"/>
    <p:sldId id="276" r:id="rId7"/>
    <p:sldId id="287" r:id="rId8"/>
    <p:sldId id="279" r:id="rId9"/>
    <p:sldId id="280" r:id="rId10"/>
    <p:sldId id="281" r:id="rId11"/>
    <p:sldId id="288" r:id="rId12"/>
    <p:sldId id="282" r:id="rId13"/>
    <p:sldId id="277" r:id="rId14"/>
    <p:sldId id="283" r:id="rId15"/>
    <p:sldId id="284" r:id="rId16"/>
    <p:sldId id="286" r:id="rId17"/>
    <p:sldId id="285" r:id="rId18"/>
    <p:sldId id="278"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40" autoAdjust="0"/>
  </p:normalViewPr>
  <p:slideViewPr>
    <p:cSldViewPr>
      <p:cViewPr varScale="1">
        <p:scale>
          <a:sx n="66" d="100"/>
          <a:sy n="66" d="100"/>
        </p:scale>
        <p:origin x="-43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54D0A72-A11F-4534-A188-F2548DC828C4}" type="datetimeFigureOut">
              <a:rPr lang="en-US" smtClean="0"/>
              <a:pPr/>
              <a:t>2/22/2012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1D72BA-00BE-4CC1-990D-54A992791099}"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660A6F-B0BB-4962-98D9-F108B9562D41}" type="datetimeFigureOut">
              <a:rPr lang="en-US" smtClean="0"/>
              <a:pPr/>
              <a:t>2/22/2012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597241-9A25-46C2-9ABC-E20F850F1B0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2/22/2012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2/22/2012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2/22/2012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2/22/2012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90600" y="152400"/>
            <a:ext cx="7239000" cy="954107"/>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800" dirty="0" smtClean="0">
                <a:solidFill>
                  <a:srgbClr val="FFFF00"/>
                </a:solidFill>
                <a:effectLst>
                  <a:outerShdw blurRad="38100" dist="38100" dir="2700000" algn="tl">
                    <a:srgbClr val="000000">
                      <a:alpha val="43137"/>
                    </a:srgbClr>
                  </a:outerShdw>
                </a:effectLst>
                <a:latin typeface="Century" pitchFamily="18" charset="0"/>
              </a:rPr>
              <a:t>A Cloud of Witnesses: A History of the Early Church</a:t>
            </a:r>
            <a:endParaRPr lang="en-US" sz="2800" dirty="0">
              <a:solidFill>
                <a:srgbClr val="FFFF00"/>
              </a:solidFill>
              <a:effectLst>
                <a:outerShdw blurRad="38100" dist="38100" dir="2700000" algn="tl">
                  <a:srgbClr val="000000">
                    <a:alpha val="43137"/>
                  </a:srgbClr>
                </a:outerShdw>
              </a:effectLst>
              <a:latin typeface="Century" pitchFamily="18" charset="0"/>
            </a:endParaRPr>
          </a:p>
        </p:txBody>
      </p:sp>
      <p:sp>
        <p:nvSpPr>
          <p:cNvPr id="7" name="TextBox 6"/>
          <p:cNvSpPr txBox="1"/>
          <p:nvPr/>
        </p:nvSpPr>
        <p:spPr>
          <a:xfrm>
            <a:off x="304800" y="5029200"/>
            <a:ext cx="8534400" cy="1754326"/>
          </a:xfrm>
          <a:prstGeom prst="rect">
            <a:avLst/>
          </a:prstGeom>
          <a:noFill/>
        </p:spPr>
        <p:txBody>
          <a:bodyPr wrap="square" rtlCol="0">
            <a:spAutoFit/>
          </a:bodyPr>
          <a:lstStyle/>
          <a:p>
            <a:r>
              <a:rPr lang="en-US" dirty="0" smtClean="0">
                <a:solidFill>
                  <a:srgbClr val="FFFF00"/>
                </a:solidFill>
              </a:rPr>
              <a:t>They live in their own countries, but as sojourners.  They fulfill all their duties as citizens, but they suffer as foreigners.  They find their homeland wherever they are, but their homeland is not in any one place… they are in the flesh, but do not live according to the flesh.  Thy live on earth, but are citizens of heaven.  They obey all laws, but they live at a level higher than that required by the law.  They love all, yet all persecute them.</a:t>
            </a:r>
          </a:p>
          <a:p>
            <a:r>
              <a:rPr lang="en-US" dirty="0" smtClean="0">
                <a:solidFill>
                  <a:srgbClr val="FFFF00"/>
                </a:solidFill>
              </a:rPr>
              <a:t>				- To </a:t>
            </a:r>
            <a:r>
              <a:rPr lang="en-US" dirty="0" err="1" smtClean="0">
                <a:solidFill>
                  <a:srgbClr val="FFFF00"/>
                </a:solidFill>
              </a:rPr>
              <a:t>Diognetus</a:t>
            </a:r>
            <a:r>
              <a:rPr lang="en-US" dirty="0" smtClean="0">
                <a:solidFill>
                  <a:srgbClr val="FFFF00"/>
                </a:solidFill>
              </a:rPr>
              <a:t> V. 1-11</a:t>
            </a:r>
            <a:endParaRPr lang="en-US" dirty="0">
              <a:solidFill>
                <a:srgbClr val="FFFF00"/>
              </a:solidFill>
            </a:endParaRPr>
          </a:p>
        </p:txBody>
      </p:sp>
      <p:pic>
        <p:nvPicPr>
          <p:cNvPr id="8" name="Picture 7" descr="Christ_teacher.jpg"/>
          <p:cNvPicPr>
            <a:picLocks noChangeAspect="1"/>
          </p:cNvPicPr>
          <p:nvPr/>
        </p:nvPicPr>
        <p:blipFill>
          <a:blip r:embed="rId2" cstate="print"/>
          <a:stretch>
            <a:fillRect/>
          </a:stretch>
        </p:blipFill>
        <p:spPr>
          <a:xfrm>
            <a:off x="1066800" y="1295400"/>
            <a:ext cx="7010400" cy="3541679"/>
          </a:xfrm>
          <a:prstGeom prst="rect">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2</a:t>
            </a:r>
            <a:r>
              <a:rPr lang="en-US" sz="3200" b="1" baseline="30000" dirty="0" smtClean="0">
                <a:solidFill>
                  <a:srgbClr val="FFFF00"/>
                </a:solidFill>
                <a:latin typeface="Century" pitchFamily="18" charset="0"/>
                <a:ea typeface="Arial Unicode MS" pitchFamily="34" charset="-128"/>
                <a:cs typeface="Arial Unicode MS" pitchFamily="34" charset="-128"/>
              </a:rPr>
              <a:t>nd</a:t>
            </a:r>
            <a:r>
              <a:rPr lang="en-US" sz="3200" b="1" dirty="0" smtClean="0">
                <a:solidFill>
                  <a:srgbClr val="FFFF00"/>
                </a:solidFill>
                <a:latin typeface="Century" pitchFamily="18" charset="0"/>
                <a:ea typeface="Arial Unicode MS" pitchFamily="34" charset="-128"/>
                <a:cs typeface="Arial Unicode MS" pitchFamily="34" charset="-128"/>
              </a:rPr>
              <a:t> Century Culture</a:t>
            </a:r>
            <a:endParaRPr lang="en-US" sz="3200" b="1" dirty="0">
              <a:solidFill>
                <a:srgbClr val="FFFF00"/>
              </a:solidFill>
              <a:latin typeface="Century" pitchFamily="18" charset="0"/>
              <a:ea typeface="Arial Unicode MS" pitchFamily="34" charset="-128"/>
              <a:cs typeface="Arial Unicode MS" pitchFamily="34" charset="-128"/>
            </a:endParaRPr>
          </a:p>
        </p:txBody>
      </p:sp>
      <p:pic>
        <p:nvPicPr>
          <p:cNvPr id="7" name="Picture 6" descr="flavius Agricola.jpg"/>
          <p:cNvPicPr>
            <a:picLocks noChangeAspect="1"/>
          </p:cNvPicPr>
          <p:nvPr/>
        </p:nvPicPr>
        <p:blipFill>
          <a:blip r:embed="rId5" cstate="print"/>
          <a:srcRect l="8255" t="25556" r="6479" b="30000"/>
          <a:stretch>
            <a:fillRect/>
          </a:stretch>
        </p:blipFill>
        <p:spPr>
          <a:xfrm>
            <a:off x="1447800" y="1295400"/>
            <a:ext cx="6248400" cy="26035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p:cNvSpPr txBox="1"/>
          <p:nvPr/>
        </p:nvSpPr>
        <p:spPr>
          <a:xfrm>
            <a:off x="533400" y="4267200"/>
            <a:ext cx="8001000" cy="2308324"/>
          </a:xfrm>
          <a:prstGeom prst="rect">
            <a:avLst/>
          </a:prstGeom>
          <a:noFill/>
        </p:spPr>
        <p:txBody>
          <a:bodyPr wrap="square" rtlCol="0">
            <a:spAutoFit/>
          </a:bodyPr>
          <a:lstStyle/>
          <a:p>
            <a:r>
              <a:rPr lang="en-US" dirty="0" smtClean="0">
                <a:solidFill>
                  <a:srgbClr val="FFFF00"/>
                </a:solidFill>
              </a:rPr>
              <a:t>Tibur is my native place, Flavius Agricola my name. Yes. I’m the one you see reclining here, just as I did all the years of life fate granted me, taking good care of my little self and never going short of wine.  </a:t>
            </a:r>
            <a:r>
              <a:rPr lang="en-US" dirty="0" err="1" smtClean="0">
                <a:solidFill>
                  <a:srgbClr val="FFFF00"/>
                </a:solidFill>
              </a:rPr>
              <a:t>Primitiva</a:t>
            </a:r>
            <a:r>
              <a:rPr lang="en-US" dirty="0" smtClean="0">
                <a:solidFill>
                  <a:srgbClr val="FFFF00"/>
                </a:solidFill>
              </a:rPr>
              <a:t>, my darling wife, passed away before me, a </a:t>
            </a:r>
            <a:r>
              <a:rPr lang="en-US" dirty="0" err="1" smtClean="0">
                <a:solidFill>
                  <a:srgbClr val="FFFF00"/>
                </a:solidFill>
              </a:rPr>
              <a:t>Flavian</a:t>
            </a:r>
            <a:r>
              <a:rPr lang="en-US" dirty="0" smtClean="0">
                <a:solidFill>
                  <a:srgbClr val="FFFF00"/>
                </a:solidFill>
              </a:rPr>
              <a:t> too, a chaste worshiper of Isis, attentive to my needs and graced with every beauty.  Thirty blissful years we spent together… Friend who reads this, do my bidding.  Mix the wine, drink deep, wreathed with flowers, and do not refuse to pretty girls the sweets of love.  When death comes, earth and fire devour everything. </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2</a:t>
            </a:r>
            <a:r>
              <a:rPr lang="en-US" sz="3200" b="1" baseline="30000" dirty="0" smtClean="0">
                <a:solidFill>
                  <a:srgbClr val="FFFF00"/>
                </a:solidFill>
                <a:latin typeface="Century" pitchFamily="18" charset="0"/>
                <a:ea typeface="Arial Unicode MS" pitchFamily="34" charset="-128"/>
                <a:cs typeface="Arial Unicode MS" pitchFamily="34" charset="-128"/>
              </a:rPr>
              <a:t>nd</a:t>
            </a:r>
            <a:r>
              <a:rPr lang="en-US" sz="3200" b="1" dirty="0" smtClean="0">
                <a:solidFill>
                  <a:srgbClr val="FFFF00"/>
                </a:solidFill>
                <a:latin typeface="Century" pitchFamily="18" charset="0"/>
                <a:ea typeface="Arial Unicode MS" pitchFamily="34" charset="-128"/>
                <a:cs typeface="Arial Unicode MS" pitchFamily="34" charset="-128"/>
              </a:rPr>
              <a:t> Century Culture</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0" name="TextBox 9"/>
          <p:cNvSpPr txBox="1"/>
          <p:nvPr/>
        </p:nvSpPr>
        <p:spPr>
          <a:xfrm>
            <a:off x="381000" y="1600200"/>
            <a:ext cx="8458200" cy="4093428"/>
          </a:xfrm>
          <a:prstGeom prst="rect">
            <a:avLst/>
          </a:prstGeom>
          <a:noFill/>
        </p:spPr>
        <p:txBody>
          <a:bodyPr wrap="square" rtlCol="0">
            <a:spAutoFit/>
          </a:bodyPr>
          <a:lstStyle/>
          <a:p>
            <a:r>
              <a:rPr lang="en-US" sz="2000" dirty="0" smtClean="0">
                <a:solidFill>
                  <a:srgbClr val="FFFF00"/>
                </a:solidFill>
                <a:latin typeface="Arial" pitchFamily="34" charset="0"/>
                <a:cs typeface="Arial" pitchFamily="34" charset="0"/>
              </a:rPr>
              <a:t>2</a:t>
            </a:r>
            <a:r>
              <a:rPr lang="en-US" sz="2000" baseline="30000" dirty="0" smtClean="0">
                <a:solidFill>
                  <a:srgbClr val="FFFF00"/>
                </a:solidFill>
                <a:latin typeface="Arial" pitchFamily="34" charset="0"/>
                <a:cs typeface="Arial" pitchFamily="34" charset="0"/>
              </a:rPr>
              <a:t>nd</a:t>
            </a:r>
            <a:r>
              <a:rPr lang="en-US" sz="2000" dirty="0" smtClean="0">
                <a:solidFill>
                  <a:srgbClr val="FFFF00"/>
                </a:solidFill>
                <a:latin typeface="Arial" pitchFamily="34" charset="0"/>
                <a:cs typeface="Arial" pitchFamily="34" charset="0"/>
              </a:rPr>
              <a:t> Century Roman empire was a unprecedented time of peace and relative prosperity. </a:t>
            </a:r>
          </a:p>
          <a:p>
            <a:endParaRPr lang="en-US" sz="2000" dirty="0" smtClean="0">
              <a:solidFill>
                <a:srgbClr val="FFFF00"/>
              </a:solidFill>
              <a:latin typeface="Arial" pitchFamily="34" charset="0"/>
              <a:cs typeface="Arial" pitchFamily="34" charset="0"/>
            </a:endParaRPr>
          </a:p>
          <a:p>
            <a:r>
              <a:rPr lang="en-US" sz="2000" dirty="0" smtClean="0">
                <a:solidFill>
                  <a:srgbClr val="FFFF00"/>
                </a:solidFill>
                <a:latin typeface="Arial" pitchFamily="34" charset="0"/>
                <a:cs typeface="Arial" pitchFamily="34" charset="0"/>
              </a:rPr>
              <a:t>“Wars have so far vanished as to be legendary affairs of the past… A man simply travels from one country </a:t>
            </a:r>
            <a:r>
              <a:rPr lang="en-US" sz="2000" dirty="0" err="1" smtClean="0">
                <a:solidFill>
                  <a:srgbClr val="FFFF00"/>
                </a:solidFill>
                <a:latin typeface="Arial" pitchFamily="34" charset="0"/>
                <a:cs typeface="Arial" pitchFamily="34" charset="0"/>
              </a:rPr>
              <a:t>oanother</a:t>
            </a:r>
            <a:r>
              <a:rPr lang="en-US" sz="2000" dirty="0" smtClean="0">
                <a:solidFill>
                  <a:srgbClr val="FFFF00"/>
                </a:solidFill>
                <a:latin typeface="Arial" pitchFamily="34" charset="0"/>
                <a:cs typeface="Arial" pitchFamily="34" charset="0"/>
              </a:rPr>
              <a:t> as though it were his native land.  We are no longer frightened by the Cilician pass or by the </a:t>
            </a:r>
            <a:r>
              <a:rPr lang="en-US" sz="2000" dirty="0" err="1" smtClean="0">
                <a:solidFill>
                  <a:srgbClr val="FFFF00"/>
                </a:solidFill>
                <a:latin typeface="Arial" pitchFamily="34" charset="0"/>
                <a:cs typeface="Arial" pitchFamily="34" charset="0"/>
              </a:rPr>
              <a:t>narroe</a:t>
            </a:r>
            <a:r>
              <a:rPr lang="en-US" sz="2000" dirty="0" smtClean="0">
                <a:solidFill>
                  <a:srgbClr val="FFFF00"/>
                </a:solidFill>
                <a:latin typeface="Arial" pitchFamily="34" charset="0"/>
                <a:cs typeface="Arial" pitchFamily="34" charset="0"/>
              </a:rPr>
              <a:t> sandy tracks that lead from Arabia into Egypt.  We are not dismayed by the height of mountains, or by the vast breadth of river or by inhospitable tribes of barbarians.  To be a Roman citizen, nay even one of your [Rome’s] subjects is a sufficient guarantee of personal safety.”</a:t>
            </a:r>
          </a:p>
          <a:p>
            <a:r>
              <a:rPr lang="en-US" sz="2000" dirty="0" smtClean="0">
                <a:solidFill>
                  <a:srgbClr val="FFFF00"/>
                </a:solidFill>
                <a:latin typeface="Arial" pitchFamily="34" charset="0"/>
                <a:cs typeface="Arial" pitchFamily="34" charset="0"/>
              </a:rPr>
              <a:t>			- </a:t>
            </a:r>
            <a:r>
              <a:rPr lang="en-US" sz="2000" dirty="0" err="1" smtClean="0">
                <a:solidFill>
                  <a:srgbClr val="FFFF00"/>
                </a:solidFill>
                <a:latin typeface="Arial" pitchFamily="34" charset="0"/>
                <a:cs typeface="Arial" pitchFamily="34" charset="0"/>
              </a:rPr>
              <a:t>Aelius</a:t>
            </a:r>
            <a:r>
              <a:rPr lang="en-US" sz="2000" dirty="0" smtClean="0">
                <a:solidFill>
                  <a:srgbClr val="FFFF00"/>
                </a:solidFill>
                <a:latin typeface="Arial" pitchFamily="34" charset="0"/>
                <a:cs typeface="Arial" pitchFamily="34" charset="0"/>
              </a:rPr>
              <a:t> Aristides of Smyrna  c. 150AD</a:t>
            </a:r>
          </a:p>
          <a:p>
            <a:endParaRPr lang="en-US" sz="2000" dirty="0" smtClean="0">
              <a:solidFill>
                <a:srgbClr val="FFFF00"/>
              </a:solidFill>
              <a:latin typeface="Arial" pitchFamily="34" charset="0"/>
              <a:cs typeface="Arial" pitchFamily="34" charset="0"/>
            </a:endParaRPr>
          </a:p>
          <a:p>
            <a:endParaRPr lang="en-US" sz="20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2</a:t>
            </a:r>
            <a:r>
              <a:rPr lang="en-US" sz="3200" b="1" baseline="30000" dirty="0" smtClean="0">
                <a:solidFill>
                  <a:srgbClr val="FFFF00"/>
                </a:solidFill>
                <a:latin typeface="Century" pitchFamily="18" charset="0"/>
                <a:ea typeface="Arial Unicode MS" pitchFamily="34" charset="-128"/>
                <a:cs typeface="Arial Unicode MS" pitchFamily="34" charset="-128"/>
              </a:rPr>
              <a:t>nd</a:t>
            </a:r>
            <a:r>
              <a:rPr lang="en-US" sz="3200" b="1" dirty="0" smtClean="0">
                <a:solidFill>
                  <a:srgbClr val="FFFF00"/>
                </a:solidFill>
                <a:latin typeface="Century" pitchFamily="18" charset="0"/>
                <a:ea typeface="Arial Unicode MS" pitchFamily="34" charset="-128"/>
                <a:cs typeface="Arial Unicode MS" pitchFamily="34" charset="-128"/>
              </a:rPr>
              <a:t> Century Beliefs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0" name="TextBox 9"/>
          <p:cNvSpPr txBox="1"/>
          <p:nvPr/>
        </p:nvSpPr>
        <p:spPr>
          <a:xfrm>
            <a:off x="381000" y="1600200"/>
            <a:ext cx="8458200" cy="4708981"/>
          </a:xfrm>
          <a:prstGeom prst="rect">
            <a:avLst/>
          </a:prstGeom>
          <a:noFill/>
        </p:spPr>
        <p:txBody>
          <a:bodyPr wrap="square" rtlCol="0">
            <a:spAutoFit/>
          </a:bodyPr>
          <a:lstStyle/>
          <a:p>
            <a:r>
              <a:rPr lang="en-US" sz="2000" dirty="0" smtClean="0">
                <a:solidFill>
                  <a:srgbClr val="FFFF00"/>
                </a:solidFill>
                <a:latin typeface="Arial" pitchFamily="34" charset="0"/>
                <a:cs typeface="Arial" pitchFamily="34" charset="0"/>
              </a:rPr>
              <a:t>Cynics – </a:t>
            </a:r>
            <a:r>
              <a:rPr lang="en-US" sz="2000" dirty="0" smtClean="0">
                <a:solidFill>
                  <a:srgbClr val="FFFF00"/>
                </a:solidFill>
              </a:rPr>
              <a:t>The purpose of life  was to live a life of virtue in agreement with nature. This meant rejecting all conventional desires for wealth, power, health, and fame, and by living a simple life free from all possessions. As reasoning creatures, people could gain happiness by rigorous training and by living in a way which was natural for humans.</a:t>
            </a:r>
            <a:endParaRPr lang="en-US" sz="2000" dirty="0" smtClean="0">
              <a:solidFill>
                <a:srgbClr val="FFFF00"/>
              </a:solidFill>
              <a:latin typeface="Arial" pitchFamily="34" charset="0"/>
              <a:cs typeface="Arial" pitchFamily="34" charset="0"/>
            </a:endParaRPr>
          </a:p>
          <a:p>
            <a:endParaRPr lang="en-US" sz="2000" dirty="0" smtClean="0">
              <a:solidFill>
                <a:srgbClr val="FFFF00"/>
              </a:solidFill>
              <a:latin typeface="Arial" pitchFamily="34" charset="0"/>
              <a:cs typeface="Arial" pitchFamily="34" charset="0"/>
            </a:endParaRPr>
          </a:p>
          <a:p>
            <a:r>
              <a:rPr lang="en-US" sz="2000" dirty="0" smtClean="0">
                <a:solidFill>
                  <a:srgbClr val="FFFF00"/>
                </a:solidFill>
                <a:latin typeface="Arial" pitchFamily="34" charset="0"/>
                <a:cs typeface="Arial" pitchFamily="34" charset="0"/>
              </a:rPr>
              <a:t>Stoics –  </a:t>
            </a:r>
            <a:r>
              <a:rPr lang="en-US" sz="2000" dirty="0" smtClean="0">
                <a:solidFill>
                  <a:srgbClr val="FFFF00"/>
                </a:solidFill>
              </a:rPr>
              <a:t>The Stoics believed that destructive emotions resulted from errors in judgment, and that a sage, or person of "moral and intellectual perfection," would not suffer such emotions. Stoics were concerned with the active relationship between cosmic determinism and human freedom, and the belief that it is virtuous to maintain a will  that is in accord with nature. Because of this, the Stoics presented their philosophy as a way of life, and they thought that the best indication of an individual's philosophy was not what a person said but how he behaved.</a:t>
            </a:r>
            <a:endParaRPr lang="en-US" sz="2000" dirty="0" smtClean="0">
              <a:solidFill>
                <a:srgbClr val="FFFF00"/>
              </a:solidFill>
              <a:latin typeface="Arial" pitchFamily="34" charset="0"/>
              <a:cs typeface="Arial" pitchFamily="34" charset="0"/>
            </a:endParaRPr>
          </a:p>
          <a:p>
            <a:endParaRPr lang="en-US" sz="20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2</a:t>
            </a:r>
            <a:r>
              <a:rPr lang="en-US" sz="3200" b="1" baseline="30000" dirty="0" smtClean="0">
                <a:solidFill>
                  <a:srgbClr val="FFFF00"/>
                </a:solidFill>
                <a:latin typeface="Century" pitchFamily="18" charset="0"/>
                <a:ea typeface="Arial Unicode MS" pitchFamily="34" charset="-128"/>
                <a:cs typeface="Arial Unicode MS" pitchFamily="34" charset="-128"/>
              </a:rPr>
              <a:t>nd</a:t>
            </a:r>
            <a:r>
              <a:rPr lang="en-US" sz="3200" b="1" dirty="0" smtClean="0">
                <a:solidFill>
                  <a:srgbClr val="FFFF00"/>
                </a:solidFill>
                <a:latin typeface="Century" pitchFamily="18" charset="0"/>
                <a:ea typeface="Arial Unicode MS" pitchFamily="34" charset="-128"/>
                <a:cs typeface="Arial Unicode MS" pitchFamily="34" charset="-128"/>
              </a:rPr>
              <a:t> Century Beliefs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0" name="TextBox 9"/>
          <p:cNvSpPr txBox="1"/>
          <p:nvPr/>
        </p:nvSpPr>
        <p:spPr>
          <a:xfrm>
            <a:off x="381000" y="1600200"/>
            <a:ext cx="8458200" cy="4401205"/>
          </a:xfrm>
          <a:prstGeom prst="rect">
            <a:avLst/>
          </a:prstGeom>
          <a:noFill/>
        </p:spPr>
        <p:txBody>
          <a:bodyPr wrap="square" rtlCol="0">
            <a:spAutoFit/>
          </a:bodyPr>
          <a:lstStyle/>
          <a:p>
            <a:r>
              <a:rPr lang="en-US" sz="2000" dirty="0" smtClean="0">
                <a:solidFill>
                  <a:srgbClr val="FFFF00"/>
                </a:solidFill>
                <a:latin typeface="Arial" pitchFamily="34" charset="0"/>
                <a:cs typeface="Arial" pitchFamily="34" charset="0"/>
              </a:rPr>
              <a:t>Sophists – </a:t>
            </a:r>
            <a:r>
              <a:rPr lang="en-US" sz="2000" dirty="0" smtClean="0">
                <a:solidFill>
                  <a:srgbClr val="FFFF00"/>
                </a:solidFill>
              </a:rPr>
              <a:t>a category of teachers who specialized in using the tools of philosophy and rhetoric for the purpose of teaching  excellence, or virtue predominantly to young statesmen and nobility. The practice of charging money for education (and providing wisdom only to those who can pay) led to the condemnations made by Plato (through Socrates in his dialogues)</a:t>
            </a:r>
          </a:p>
          <a:p>
            <a:endParaRPr lang="en-US" sz="2000" dirty="0" smtClean="0">
              <a:solidFill>
                <a:srgbClr val="FFFF00"/>
              </a:solidFill>
              <a:latin typeface="Arial" pitchFamily="34" charset="0"/>
              <a:cs typeface="Arial" pitchFamily="34" charset="0"/>
            </a:endParaRPr>
          </a:p>
          <a:p>
            <a:endParaRPr lang="en-US" sz="2000" dirty="0" smtClean="0">
              <a:solidFill>
                <a:srgbClr val="FFFF00"/>
              </a:solidFill>
              <a:latin typeface="Arial" pitchFamily="34" charset="0"/>
              <a:cs typeface="Arial" pitchFamily="34" charset="0"/>
            </a:endParaRPr>
          </a:p>
          <a:p>
            <a:r>
              <a:rPr lang="en-US" sz="2000" dirty="0" smtClean="0">
                <a:solidFill>
                  <a:srgbClr val="FFFF00"/>
                </a:solidFill>
                <a:latin typeface="Arial" pitchFamily="34" charset="0"/>
                <a:cs typeface="Arial" pitchFamily="34" charset="0"/>
              </a:rPr>
              <a:t>Epicureans -- </a:t>
            </a:r>
            <a:r>
              <a:rPr lang="en-US" sz="2000" dirty="0" smtClean="0">
                <a:solidFill>
                  <a:srgbClr val="FFFF00"/>
                </a:solidFill>
              </a:rPr>
              <a:t>believed that pleasure is the greatest good. But the way to attain pleasure was to live modestly and to gain knowledge of the workings of the world and the limits of one's desires. This leads one to attain a state of tranquility and freedom from fear, as well as absence of bodily pain. The combination of these two states is supposed to constitute happiness in its highest form.</a:t>
            </a:r>
            <a:endParaRPr lang="en-US" sz="2000" dirty="0" smtClean="0">
              <a:solidFill>
                <a:srgbClr val="FFFF00"/>
              </a:solidFill>
              <a:latin typeface="Arial" pitchFamily="34" charset="0"/>
              <a:cs typeface="Arial" pitchFamily="34" charset="0"/>
            </a:endParaRPr>
          </a:p>
          <a:p>
            <a:endParaRPr lang="en-US" sz="20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2</a:t>
            </a:r>
            <a:r>
              <a:rPr lang="en-US" sz="3200" b="1" baseline="30000" dirty="0" smtClean="0">
                <a:solidFill>
                  <a:srgbClr val="FFFF00"/>
                </a:solidFill>
                <a:latin typeface="Century" pitchFamily="18" charset="0"/>
                <a:ea typeface="Arial Unicode MS" pitchFamily="34" charset="-128"/>
                <a:cs typeface="Arial Unicode MS" pitchFamily="34" charset="-128"/>
              </a:rPr>
              <a:t>nd</a:t>
            </a:r>
            <a:r>
              <a:rPr lang="en-US" sz="3200" b="1" dirty="0" smtClean="0">
                <a:solidFill>
                  <a:srgbClr val="FFFF00"/>
                </a:solidFill>
                <a:latin typeface="Century" pitchFamily="18" charset="0"/>
                <a:ea typeface="Arial Unicode MS" pitchFamily="34" charset="-128"/>
                <a:cs typeface="Arial Unicode MS" pitchFamily="34" charset="-128"/>
              </a:rPr>
              <a:t> Century Beliefs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0" name="TextBox 9"/>
          <p:cNvSpPr txBox="1"/>
          <p:nvPr/>
        </p:nvSpPr>
        <p:spPr>
          <a:xfrm>
            <a:off x="381000" y="1600200"/>
            <a:ext cx="8458200" cy="1323439"/>
          </a:xfrm>
          <a:prstGeom prst="rect">
            <a:avLst/>
          </a:prstGeom>
          <a:noFill/>
        </p:spPr>
        <p:txBody>
          <a:bodyPr wrap="square" rtlCol="0">
            <a:spAutoFit/>
          </a:bodyPr>
          <a:lstStyle/>
          <a:p>
            <a:r>
              <a:rPr lang="en-US" sz="2000" dirty="0" smtClean="0">
                <a:solidFill>
                  <a:srgbClr val="FFFF00"/>
                </a:solidFill>
                <a:latin typeface="Arial" pitchFamily="34" charset="0"/>
                <a:cs typeface="Arial" pitchFamily="34" charset="0"/>
              </a:rPr>
              <a:t>Platonists --</a:t>
            </a:r>
            <a:r>
              <a:rPr lang="en-US" sz="2000" dirty="0" smtClean="0"/>
              <a:t>  </a:t>
            </a:r>
            <a:r>
              <a:rPr lang="en-US" sz="2000" dirty="0" smtClean="0">
                <a:solidFill>
                  <a:srgbClr val="FFFF00"/>
                </a:solidFill>
              </a:rPr>
              <a:t>believed in “forms” or transcendent, perfect archetypes, of which objects in the everyday world are imperfect copies. In the </a:t>
            </a:r>
            <a:r>
              <a:rPr lang="en-US" sz="2000" i="1" dirty="0" smtClean="0">
                <a:solidFill>
                  <a:srgbClr val="FFFF00"/>
                </a:solidFill>
              </a:rPr>
              <a:t>Republic</a:t>
            </a:r>
            <a:r>
              <a:rPr lang="en-US" sz="2000" dirty="0" smtClean="0">
                <a:solidFill>
                  <a:srgbClr val="FFFF00"/>
                </a:solidFill>
              </a:rPr>
              <a:t> the highest form is identified as the Form of the Good, the source of all other forms, which could be known by reason.</a:t>
            </a:r>
            <a:r>
              <a:rPr lang="en-US" sz="2000" dirty="0" smtClean="0">
                <a:solidFill>
                  <a:srgbClr val="FFFF00"/>
                </a:solidFill>
                <a:latin typeface="Arial" pitchFamily="34" charset="0"/>
                <a:cs typeface="Arial" pitchFamily="34" charset="0"/>
              </a:rPr>
              <a:t> </a:t>
            </a:r>
            <a:endParaRPr lang="en-US" sz="2000" dirty="0">
              <a:solidFill>
                <a:srgbClr val="FFFF00"/>
              </a:solidFill>
              <a:latin typeface="Arial" pitchFamily="34" charset="0"/>
              <a:cs typeface="Arial" pitchFamily="34" charset="0"/>
            </a:endParaRPr>
          </a:p>
        </p:txBody>
      </p:sp>
      <p:sp>
        <p:nvSpPr>
          <p:cNvPr id="6" name="TextBox 5"/>
          <p:cNvSpPr txBox="1"/>
          <p:nvPr/>
        </p:nvSpPr>
        <p:spPr>
          <a:xfrm>
            <a:off x="304800" y="3276600"/>
            <a:ext cx="4953000" cy="2862322"/>
          </a:xfrm>
          <a:prstGeom prst="rect">
            <a:avLst/>
          </a:prstGeom>
          <a:noFill/>
        </p:spPr>
        <p:txBody>
          <a:bodyPr wrap="square" rtlCol="0">
            <a:spAutoFit/>
          </a:bodyPr>
          <a:lstStyle/>
          <a:p>
            <a:r>
              <a:rPr lang="en-US" u="sng" dirty="0" smtClean="0">
                <a:solidFill>
                  <a:srgbClr val="FFFF00"/>
                </a:solidFill>
                <a:latin typeface="Arial" pitchFamily="34" charset="0"/>
                <a:cs typeface="Arial" pitchFamily="34" charset="0"/>
              </a:rPr>
              <a:t>Marcus Aurelius </a:t>
            </a:r>
          </a:p>
          <a:p>
            <a:endParaRPr lang="en-US" dirty="0" smtClean="0">
              <a:solidFill>
                <a:srgbClr val="FFFF00"/>
              </a:solidFill>
              <a:latin typeface="Arial" pitchFamily="34" charset="0"/>
              <a:cs typeface="Arial" pitchFamily="34" charset="0"/>
            </a:endParaRPr>
          </a:p>
          <a:p>
            <a:r>
              <a:rPr lang="en-US" dirty="0" smtClean="0">
                <a:solidFill>
                  <a:srgbClr val="FFFF00"/>
                </a:solidFill>
                <a:latin typeface="Arial" pitchFamily="34" charset="0"/>
                <a:cs typeface="Arial" pitchFamily="34" charset="0"/>
              </a:rPr>
              <a:t>“There is one </a:t>
            </a:r>
            <a:r>
              <a:rPr lang="en-US" i="1" dirty="0" smtClean="0">
                <a:solidFill>
                  <a:srgbClr val="FFFF00"/>
                </a:solidFill>
                <a:latin typeface="Arial" pitchFamily="34" charset="0"/>
                <a:cs typeface="Arial" pitchFamily="34" charset="0"/>
              </a:rPr>
              <a:t>cosmos</a:t>
            </a:r>
            <a:r>
              <a:rPr lang="en-US" dirty="0" smtClean="0">
                <a:solidFill>
                  <a:srgbClr val="FFFF00"/>
                </a:solidFill>
                <a:latin typeface="Arial" pitchFamily="34" charset="0"/>
                <a:cs typeface="Arial" pitchFamily="34" charset="0"/>
              </a:rPr>
              <a:t> made up of all things, and one God that goes through all things, and on substance, one law, reason common to all intelligible beings”   </a:t>
            </a:r>
          </a:p>
          <a:p>
            <a:endParaRPr lang="en-US" dirty="0" smtClean="0">
              <a:solidFill>
                <a:srgbClr val="FFFF00"/>
              </a:solidFill>
              <a:latin typeface="Arial" pitchFamily="34" charset="0"/>
              <a:cs typeface="Arial" pitchFamily="34" charset="0"/>
            </a:endParaRPr>
          </a:p>
          <a:p>
            <a:r>
              <a:rPr lang="en-US" dirty="0" smtClean="0">
                <a:solidFill>
                  <a:srgbClr val="FFFF00"/>
                </a:solidFill>
                <a:latin typeface="Arial" pitchFamily="34" charset="0"/>
                <a:cs typeface="Arial" pitchFamily="34" charset="0"/>
              </a:rPr>
              <a:t>(yet how far Providence or the gods were concerned with individual and their problems was a mystery)</a:t>
            </a:r>
          </a:p>
        </p:txBody>
      </p:sp>
      <p:pic>
        <p:nvPicPr>
          <p:cNvPr id="7" name="Picture 6" descr="383px-Marcus_Aurelius_Glyptothek_Munich.jpg"/>
          <p:cNvPicPr>
            <a:picLocks noChangeAspect="1"/>
          </p:cNvPicPr>
          <p:nvPr/>
        </p:nvPicPr>
        <p:blipFill>
          <a:blip r:embed="rId4" cstate="print"/>
          <a:srcRect l="1343" t="4444" r="3081"/>
          <a:stretch>
            <a:fillRect/>
          </a:stretch>
        </p:blipFill>
        <p:spPr>
          <a:xfrm>
            <a:off x="5715000" y="2743200"/>
            <a:ext cx="2485360" cy="3886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Christianity and Culture</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1" name="TextBox 10"/>
          <p:cNvSpPr txBox="1"/>
          <p:nvPr/>
        </p:nvSpPr>
        <p:spPr>
          <a:xfrm>
            <a:off x="609600" y="1600200"/>
            <a:ext cx="7772400" cy="3785652"/>
          </a:xfrm>
          <a:prstGeom prst="rect">
            <a:avLst/>
          </a:prstGeom>
          <a:noFill/>
        </p:spPr>
        <p:txBody>
          <a:bodyPr wrap="square" rtlCol="0">
            <a:spAutoFit/>
          </a:bodyPr>
          <a:lstStyle/>
          <a:p>
            <a:r>
              <a:rPr lang="en-US" sz="2000" dirty="0" smtClean="0">
                <a:solidFill>
                  <a:srgbClr val="FFFF00"/>
                </a:solidFill>
              </a:rPr>
              <a:t>“By the mid-second century, the various </a:t>
            </a:r>
            <a:r>
              <a:rPr lang="en-US" sz="2000" dirty="0" err="1" smtClean="0">
                <a:solidFill>
                  <a:srgbClr val="FFFF00"/>
                </a:solidFill>
              </a:rPr>
              <a:t>philisophical</a:t>
            </a:r>
            <a:r>
              <a:rPr lang="en-US" sz="2000" dirty="0" smtClean="0">
                <a:solidFill>
                  <a:srgbClr val="FFFF00"/>
                </a:solidFill>
              </a:rPr>
              <a:t> schools  seemed to have reached the end of the road.  Their debates led to endless questioning without the possibility of finding answers.  Exasperation turned at times into mockery of their predicament… others, however were less amused, and it was from these angry and disillusioned individuals as well as from plebeians and educated but dissatisfied women that Christianity was beginning to draw it’s recruits.”</a:t>
            </a:r>
          </a:p>
          <a:p>
            <a:endParaRPr lang="en-US" sz="2000" dirty="0" smtClean="0">
              <a:solidFill>
                <a:srgbClr val="FFFF00"/>
              </a:solidFill>
            </a:endParaRPr>
          </a:p>
          <a:p>
            <a:r>
              <a:rPr lang="en-US" sz="2000" dirty="0" smtClean="0">
                <a:solidFill>
                  <a:srgbClr val="FFFF00"/>
                </a:solidFill>
              </a:rPr>
              <a:t>			- W.H.C. </a:t>
            </a:r>
            <a:r>
              <a:rPr lang="en-US" sz="2000" dirty="0" err="1" smtClean="0">
                <a:solidFill>
                  <a:srgbClr val="FFFF00"/>
                </a:solidFill>
              </a:rPr>
              <a:t>Frend</a:t>
            </a:r>
            <a:r>
              <a:rPr lang="en-US" sz="2000" dirty="0" smtClean="0">
                <a:solidFill>
                  <a:srgbClr val="FFFF00"/>
                </a:solidFill>
              </a:rPr>
              <a:t> </a:t>
            </a:r>
            <a:r>
              <a:rPr lang="en-US" sz="2000" i="1" dirty="0" smtClean="0">
                <a:solidFill>
                  <a:srgbClr val="FFFF00"/>
                </a:solidFill>
              </a:rPr>
              <a:t>The Rise of Christianity</a:t>
            </a:r>
            <a:r>
              <a:rPr lang="en-US" sz="2000" dirty="0" smtClean="0">
                <a:solidFill>
                  <a:srgbClr val="FFFF00"/>
                </a:solidFill>
              </a:rPr>
              <a:t> </a:t>
            </a:r>
          </a:p>
          <a:p>
            <a:endParaRPr lang="en-US" sz="2000" dirty="0" smtClean="0">
              <a:solidFill>
                <a:srgbClr val="FFFF00"/>
              </a:solidFill>
            </a:endParaRPr>
          </a:p>
          <a:p>
            <a:endParaRPr lang="en-US" sz="2000" dirty="0" smtClean="0">
              <a:solidFill>
                <a:srgbClr val="FFFF00"/>
              </a:solidFill>
            </a:endParaRPr>
          </a:p>
          <a:p>
            <a:r>
              <a:rPr lang="en-US" sz="2000" dirty="0" smtClean="0">
                <a:solidFill>
                  <a:srgbClr val="FFFF00"/>
                </a:solidFill>
              </a:rPr>
              <a:t>Conversion story of Justin Martyr</a:t>
            </a:r>
            <a:endParaRPr lang="en-US" sz="2000" dirty="0">
              <a:solidFill>
                <a:srgbClr val="FFFF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Accusation #1</a:t>
            </a:r>
            <a:endParaRPr lang="en-US" sz="2800" dirty="0">
              <a:solidFill>
                <a:prstClr val="black"/>
              </a:solidFill>
              <a:latin typeface="Arial Black" pitchFamily="34" charset="0"/>
            </a:endParaRPr>
          </a:p>
        </p:txBody>
      </p:sp>
      <p:sp>
        <p:nvSpPr>
          <p:cNvPr id="3" name="TextBox 2"/>
          <p:cNvSpPr txBox="1"/>
          <p:nvPr/>
        </p:nvSpPr>
        <p:spPr>
          <a:xfrm>
            <a:off x="609600" y="1371600"/>
            <a:ext cx="7162800" cy="5262979"/>
          </a:xfrm>
          <a:prstGeom prst="rect">
            <a:avLst/>
          </a:prstGeom>
          <a:noFill/>
        </p:spPr>
        <p:txBody>
          <a:bodyPr wrap="square" rtlCol="0">
            <a:spAutoFit/>
          </a:bodyPr>
          <a:lstStyle/>
          <a:p>
            <a:r>
              <a:rPr lang="en-US" sz="2400" b="1" u="sng" dirty="0" smtClean="0"/>
              <a:t>Accusation:</a:t>
            </a:r>
          </a:p>
          <a:p>
            <a:r>
              <a:rPr lang="en-US" sz="2400" b="1" dirty="0" smtClean="0"/>
              <a:t>Christians are Atheists,  they worship no visible Gods</a:t>
            </a:r>
          </a:p>
          <a:p>
            <a:endParaRPr lang="en-US" sz="2400" b="1" dirty="0" smtClean="0"/>
          </a:p>
          <a:p>
            <a:r>
              <a:rPr lang="en-US" sz="2400" b="1" u="sng" dirty="0" smtClean="0"/>
              <a:t>Response:</a:t>
            </a:r>
          </a:p>
          <a:p>
            <a:pPr>
              <a:buFont typeface="Wingdings" pitchFamily="2" charset="2"/>
              <a:buChar char="§"/>
            </a:pPr>
            <a:r>
              <a:rPr lang="en-US" sz="2400" b="1" dirty="0" smtClean="0"/>
              <a:t>Many of your own philosophers don’t believe in the Gods</a:t>
            </a:r>
          </a:p>
          <a:p>
            <a:pPr>
              <a:buFont typeface="Wingdings" pitchFamily="2" charset="2"/>
              <a:buChar char="§"/>
            </a:pPr>
            <a:endParaRPr lang="en-US" sz="2400" b="1" dirty="0" smtClean="0"/>
          </a:p>
          <a:p>
            <a:pPr>
              <a:buFont typeface="Wingdings" pitchFamily="2" charset="2"/>
              <a:buChar char="§"/>
            </a:pPr>
            <a:r>
              <a:rPr lang="en-US" sz="2400" b="1" dirty="0" smtClean="0"/>
              <a:t>Your “gods” are morally reprehensible and only created to give license to human vice</a:t>
            </a:r>
          </a:p>
          <a:p>
            <a:pPr>
              <a:buFont typeface="Wingdings" pitchFamily="2" charset="2"/>
              <a:buChar char="§"/>
            </a:pPr>
            <a:endParaRPr lang="en-US" sz="2400" b="1" dirty="0" smtClean="0"/>
          </a:p>
          <a:p>
            <a:pPr>
              <a:buFont typeface="Wingdings" pitchFamily="2" charset="2"/>
              <a:buChar char="§"/>
            </a:pPr>
            <a:r>
              <a:rPr lang="en-US" sz="2400" b="1" dirty="0" smtClean="0"/>
              <a:t>“gods” that are made of gold and precious stone have to be guarded from thieves.  Why can’t they protect themselves?</a:t>
            </a:r>
          </a:p>
          <a:p>
            <a:endParaRPr 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Accusation #2</a:t>
            </a:r>
            <a:endParaRPr lang="en-US" sz="2800" dirty="0">
              <a:solidFill>
                <a:prstClr val="black"/>
              </a:solidFill>
              <a:latin typeface="Arial Black" pitchFamily="34" charset="0"/>
            </a:endParaRPr>
          </a:p>
        </p:txBody>
      </p:sp>
      <p:sp>
        <p:nvSpPr>
          <p:cNvPr id="3" name="TextBox 2"/>
          <p:cNvSpPr txBox="1"/>
          <p:nvPr/>
        </p:nvSpPr>
        <p:spPr>
          <a:xfrm>
            <a:off x="457200" y="1214021"/>
            <a:ext cx="8077200" cy="5262979"/>
          </a:xfrm>
          <a:prstGeom prst="rect">
            <a:avLst/>
          </a:prstGeom>
          <a:noFill/>
        </p:spPr>
        <p:txBody>
          <a:bodyPr wrap="square" rtlCol="0">
            <a:spAutoFit/>
          </a:bodyPr>
          <a:lstStyle/>
          <a:p>
            <a:r>
              <a:rPr lang="en-US" sz="2400" b="1" u="sng" dirty="0" smtClean="0"/>
              <a:t>Accusation:</a:t>
            </a:r>
          </a:p>
          <a:p>
            <a:r>
              <a:rPr lang="en-US" sz="2400" b="1" dirty="0" smtClean="0"/>
              <a:t>Christians are immoral and incestuous:  They have secret orgies and eat the flesh of children</a:t>
            </a:r>
          </a:p>
          <a:p>
            <a:endParaRPr lang="en-US" sz="2400" b="1" dirty="0" smtClean="0"/>
          </a:p>
          <a:p>
            <a:r>
              <a:rPr lang="en-US" sz="2400" b="1" u="sng" dirty="0" smtClean="0"/>
              <a:t>Response:</a:t>
            </a:r>
          </a:p>
          <a:p>
            <a:pPr>
              <a:buFont typeface="Wingdings" pitchFamily="2" charset="2"/>
              <a:buChar char="§"/>
            </a:pPr>
            <a:r>
              <a:rPr lang="en-US" sz="2400" b="1" dirty="0" smtClean="0"/>
              <a:t>It is the pagans who are immoral, in fact you worship gods who do such things and practice them under the guise of worship.</a:t>
            </a:r>
          </a:p>
          <a:p>
            <a:pPr>
              <a:buFont typeface="Wingdings" pitchFamily="2" charset="2"/>
              <a:buChar char="§"/>
            </a:pPr>
            <a:endParaRPr lang="en-US" sz="2400" b="1" dirty="0" smtClean="0"/>
          </a:p>
          <a:p>
            <a:pPr>
              <a:buFont typeface="Wingdings" pitchFamily="2" charset="2"/>
              <a:buChar char="§"/>
            </a:pPr>
            <a:r>
              <a:rPr lang="en-US" sz="2400" b="1" dirty="0" smtClean="0"/>
              <a:t>Christians are distinctly moral, the rules of our conduct are such that even evil thoughts are not permissible.</a:t>
            </a:r>
          </a:p>
          <a:p>
            <a:pPr>
              <a:buFont typeface="Wingdings" pitchFamily="2" charset="2"/>
              <a:buChar char="§"/>
            </a:pPr>
            <a:endParaRPr lang="en-US" sz="2400" b="1" dirty="0" smtClean="0"/>
          </a:p>
          <a:p>
            <a:pPr>
              <a:buFont typeface="Wingdings" pitchFamily="2" charset="2"/>
              <a:buChar char="§"/>
            </a:pPr>
            <a:r>
              <a:rPr lang="en-US" sz="2400" b="1" dirty="0" smtClean="0"/>
              <a:t>We do not eat flesh and in fact we abhor bloodshed, in fact it is the pagans who expose their unwanted infants.</a:t>
            </a:r>
            <a:endParaRPr 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Accusation #3</a:t>
            </a:r>
            <a:endParaRPr lang="en-US" sz="2800" dirty="0">
              <a:solidFill>
                <a:prstClr val="black"/>
              </a:solidFill>
              <a:latin typeface="Arial Black" pitchFamily="34" charset="0"/>
            </a:endParaRPr>
          </a:p>
        </p:txBody>
      </p:sp>
      <p:sp>
        <p:nvSpPr>
          <p:cNvPr id="3" name="TextBox 2"/>
          <p:cNvSpPr txBox="1"/>
          <p:nvPr/>
        </p:nvSpPr>
        <p:spPr>
          <a:xfrm>
            <a:off x="457200" y="1214021"/>
            <a:ext cx="8077200" cy="5262979"/>
          </a:xfrm>
          <a:prstGeom prst="rect">
            <a:avLst/>
          </a:prstGeom>
          <a:noFill/>
        </p:spPr>
        <p:txBody>
          <a:bodyPr wrap="square" rtlCol="0">
            <a:spAutoFit/>
          </a:bodyPr>
          <a:lstStyle/>
          <a:p>
            <a:r>
              <a:rPr lang="en-US" sz="2400" b="1" u="sng" dirty="0" smtClean="0"/>
              <a:t>Accusation:</a:t>
            </a:r>
          </a:p>
          <a:p>
            <a:r>
              <a:rPr lang="en-US" sz="2400" b="1" dirty="0" smtClean="0"/>
              <a:t>Christians are socially subversive because they refuse to worship the emperor</a:t>
            </a:r>
          </a:p>
          <a:p>
            <a:endParaRPr lang="en-US" sz="2400" b="1" dirty="0" smtClean="0"/>
          </a:p>
          <a:p>
            <a:r>
              <a:rPr lang="en-US" sz="2400" b="1" u="sng" dirty="0" smtClean="0"/>
              <a:t>Response:</a:t>
            </a:r>
          </a:p>
          <a:p>
            <a:pPr>
              <a:buFont typeface="Wingdings" pitchFamily="2" charset="2"/>
              <a:buChar char="§"/>
            </a:pPr>
            <a:r>
              <a:rPr lang="en-US" sz="2400" b="1" dirty="0" smtClean="0"/>
              <a:t>True we do not worship the emperor or anything else but God, BUT</a:t>
            </a:r>
          </a:p>
          <a:p>
            <a:pPr>
              <a:buFont typeface="Wingdings" pitchFamily="2" charset="2"/>
              <a:buChar char="§"/>
            </a:pPr>
            <a:endParaRPr lang="en-US" sz="2400" b="1" dirty="0" smtClean="0"/>
          </a:p>
          <a:p>
            <a:pPr>
              <a:buFont typeface="Wingdings" pitchFamily="2" charset="2"/>
              <a:buChar char="§"/>
            </a:pPr>
            <a:r>
              <a:rPr lang="en-US" sz="2400" b="1" dirty="0" smtClean="0"/>
              <a:t>We are loyal subjects of the empire, who pray for the </a:t>
            </a:r>
            <a:r>
              <a:rPr lang="en-US" sz="2400" b="1" dirty="0" err="1" smtClean="0"/>
              <a:t>emeror</a:t>
            </a:r>
            <a:r>
              <a:rPr lang="en-US" sz="2400" b="1" dirty="0" smtClean="0"/>
              <a:t> and empire alike</a:t>
            </a:r>
          </a:p>
          <a:p>
            <a:pPr>
              <a:buFont typeface="Wingdings" pitchFamily="2" charset="2"/>
              <a:buChar char="§"/>
            </a:pPr>
            <a:endParaRPr lang="en-US" sz="2400" b="1" dirty="0" smtClean="0"/>
          </a:p>
          <a:p>
            <a:pPr>
              <a:buFont typeface="Wingdings" pitchFamily="2" charset="2"/>
              <a:buChar char="§"/>
            </a:pPr>
            <a:r>
              <a:rPr lang="en-US" sz="2400" b="1" dirty="0" smtClean="0"/>
              <a:t>What the emperor really need is not to be worshiped but to be served and the best service we can give to him is to pray for the empire to the only true God.</a:t>
            </a:r>
            <a:endParaRPr 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Accusation #4</a:t>
            </a:r>
            <a:endParaRPr lang="en-US" sz="2800" dirty="0">
              <a:solidFill>
                <a:prstClr val="black"/>
              </a:solidFill>
              <a:latin typeface="Arial Black" pitchFamily="34" charset="0"/>
            </a:endParaRPr>
          </a:p>
        </p:txBody>
      </p:sp>
      <p:sp>
        <p:nvSpPr>
          <p:cNvPr id="3" name="TextBox 2"/>
          <p:cNvSpPr txBox="1"/>
          <p:nvPr/>
        </p:nvSpPr>
        <p:spPr>
          <a:xfrm>
            <a:off x="457200" y="1214021"/>
            <a:ext cx="8077200" cy="4524315"/>
          </a:xfrm>
          <a:prstGeom prst="rect">
            <a:avLst/>
          </a:prstGeom>
          <a:noFill/>
        </p:spPr>
        <p:txBody>
          <a:bodyPr wrap="square" rtlCol="0">
            <a:spAutoFit/>
          </a:bodyPr>
          <a:lstStyle/>
          <a:p>
            <a:r>
              <a:rPr lang="en-US" sz="2400" b="1" u="sng" dirty="0" smtClean="0">
                <a:solidFill>
                  <a:prstClr val="black"/>
                </a:solidFill>
              </a:rPr>
              <a:t>Accusation:</a:t>
            </a:r>
          </a:p>
          <a:p>
            <a:r>
              <a:rPr lang="en-US" sz="2400" b="1" dirty="0" smtClean="0">
                <a:solidFill>
                  <a:prstClr val="black"/>
                </a:solidFill>
              </a:rPr>
              <a:t>Christianity is a barbarian religion and not in the same class as Greek learned philosophies </a:t>
            </a:r>
          </a:p>
          <a:p>
            <a:endParaRPr lang="en-US" sz="2400" b="1" dirty="0" smtClean="0">
              <a:solidFill>
                <a:prstClr val="black"/>
              </a:solidFill>
            </a:endParaRPr>
          </a:p>
          <a:p>
            <a:r>
              <a:rPr lang="en-US" sz="2400" b="1" u="sng" dirty="0" smtClean="0">
                <a:solidFill>
                  <a:prstClr val="black"/>
                </a:solidFill>
              </a:rPr>
              <a:t>Response:</a:t>
            </a:r>
          </a:p>
          <a:p>
            <a:pPr>
              <a:buFont typeface="Wingdings" pitchFamily="2" charset="2"/>
              <a:buChar char="§"/>
            </a:pPr>
            <a:r>
              <a:rPr lang="en-US" sz="2400" b="1" dirty="0" smtClean="0">
                <a:solidFill>
                  <a:prstClr val="black"/>
                </a:solidFill>
              </a:rPr>
              <a:t>The only things the Greeks know they learned from barbarians:  Geometry: Egyptians, Writing: Phoenicians</a:t>
            </a:r>
          </a:p>
          <a:p>
            <a:pPr>
              <a:buFont typeface="Wingdings" pitchFamily="2" charset="2"/>
              <a:buChar char="§"/>
            </a:pPr>
            <a:endParaRPr lang="en-US" sz="2400" b="1" dirty="0" smtClean="0">
              <a:solidFill>
                <a:prstClr val="black"/>
              </a:solidFill>
            </a:endParaRPr>
          </a:p>
          <a:p>
            <a:pPr>
              <a:buFont typeface="Wingdings" pitchFamily="2" charset="2"/>
              <a:buChar char="§"/>
            </a:pPr>
            <a:r>
              <a:rPr lang="en-US" sz="2400" b="1" dirty="0" smtClean="0">
                <a:solidFill>
                  <a:prstClr val="black"/>
                </a:solidFill>
              </a:rPr>
              <a:t>In fact the writings of Moses predate those of Plato and Homer so must be the origin of Greek “Wisdom.”  Even worse the Greeks have twisted that wisdom because the have misunderstood it.  What you know in part, we know in full.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Apologists</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1" name="TextBox 10"/>
          <p:cNvSpPr txBox="1"/>
          <p:nvPr/>
        </p:nvSpPr>
        <p:spPr>
          <a:xfrm>
            <a:off x="457200" y="1600200"/>
            <a:ext cx="8153400" cy="3046988"/>
          </a:xfrm>
          <a:prstGeom prst="rect">
            <a:avLst/>
          </a:prstGeom>
          <a:noFill/>
        </p:spPr>
        <p:txBody>
          <a:bodyPr wrap="square" rtlCol="0">
            <a:spAutoFit/>
          </a:bodyPr>
          <a:lstStyle/>
          <a:p>
            <a:r>
              <a:rPr lang="en-US" sz="2400" dirty="0" smtClean="0">
                <a:solidFill>
                  <a:srgbClr val="FFFF00"/>
                </a:solidFill>
                <a:latin typeface="Arial" pitchFamily="34" charset="0"/>
                <a:cs typeface="Arial" pitchFamily="34" charset="0"/>
              </a:rPr>
              <a:t>List of Apologists for further study:</a:t>
            </a:r>
          </a:p>
          <a:p>
            <a:endParaRPr lang="en-US" sz="2400" dirty="0" smtClean="0">
              <a:solidFill>
                <a:srgbClr val="FFFF00"/>
              </a:solidFill>
              <a:latin typeface="Arial" pitchFamily="34" charset="0"/>
              <a:cs typeface="Arial" pitchFamily="34" charset="0"/>
            </a:endParaRPr>
          </a:p>
          <a:p>
            <a:pPr marL="457200" indent="-457200">
              <a:buAutoNum type="arabicPeriod"/>
            </a:pPr>
            <a:r>
              <a:rPr lang="en-US" sz="2400" dirty="0" smtClean="0">
                <a:solidFill>
                  <a:srgbClr val="FFFF00"/>
                </a:solidFill>
                <a:latin typeface="Arial" pitchFamily="34" charset="0"/>
                <a:cs typeface="Arial" pitchFamily="34" charset="0"/>
              </a:rPr>
              <a:t>Epistle to </a:t>
            </a:r>
            <a:r>
              <a:rPr lang="en-US" sz="2400" dirty="0" err="1" smtClean="0">
                <a:solidFill>
                  <a:srgbClr val="FFFF00"/>
                </a:solidFill>
                <a:latin typeface="Arial" pitchFamily="34" charset="0"/>
                <a:cs typeface="Arial" pitchFamily="34" charset="0"/>
              </a:rPr>
              <a:t>Diognetus</a:t>
            </a:r>
            <a:r>
              <a:rPr lang="en-US" sz="2400" dirty="0" smtClean="0">
                <a:solidFill>
                  <a:srgbClr val="FFFF00"/>
                </a:solidFill>
                <a:latin typeface="Arial" pitchFamily="34" charset="0"/>
                <a:cs typeface="Arial" pitchFamily="34" charset="0"/>
              </a:rPr>
              <a:t> (150 A.D.)</a:t>
            </a:r>
          </a:p>
          <a:p>
            <a:pPr marL="457200" indent="-457200">
              <a:buAutoNum type="arabicPeriod"/>
            </a:pPr>
            <a:r>
              <a:rPr lang="en-US" sz="2400" dirty="0" smtClean="0">
                <a:solidFill>
                  <a:srgbClr val="FFFF00"/>
                </a:solidFill>
                <a:latin typeface="Arial" pitchFamily="34" charset="0"/>
                <a:cs typeface="Arial" pitchFamily="34" charset="0"/>
              </a:rPr>
              <a:t>Justin Martyr (1</a:t>
            </a:r>
            <a:r>
              <a:rPr lang="en-US" sz="2400" baseline="30000" dirty="0" smtClean="0">
                <a:solidFill>
                  <a:srgbClr val="FFFF00"/>
                </a:solidFill>
                <a:latin typeface="Arial" pitchFamily="34" charset="0"/>
                <a:cs typeface="Arial" pitchFamily="34" charset="0"/>
              </a:rPr>
              <a:t>st</a:t>
            </a:r>
            <a:r>
              <a:rPr lang="en-US" sz="2400" dirty="0" smtClean="0">
                <a:solidFill>
                  <a:srgbClr val="FFFF00"/>
                </a:solidFill>
                <a:latin typeface="Arial" pitchFamily="34" charset="0"/>
                <a:cs typeface="Arial" pitchFamily="34" charset="0"/>
              </a:rPr>
              <a:t> &amp; 2</a:t>
            </a:r>
            <a:r>
              <a:rPr lang="en-US" sz="2400" baseline="30000" dirty="0" smtClean="0">
                <a:solidFill>
                  <a:srgbClr val="FFFF00"/>
                </a:solidFill>
                <a:latin typeface="Arial" pitchFamily="34" charset="0"/>
                <a:cs typeface="Arial" pitchFamily="34" charset="0"/>
              </a:rPr>
              <a:t>nd</a:t>
            </a:r>
            <a:r>
              <a:rPr lang="en-US" sz="2400" dirty="0" smtClean="0">
                <a:solidFill>
                  <a:srgbClr val="FFFF00"/>
                </a:solidFill>
                <a:latin typeface="Arial" pitchFamily="34" charset="0"/>
                <a:cs typeface="Arial" pitchFamily="34" charset="0"/>
              </a:rPr>
              <a:t> Apology, Dialogue with </a:t>
            </a:r>
            <a:r>
              <a:rPr lang="en-US" sz="2400" dirty="0" err="1" smtClean="0">
                <a:solidFill>
                  <a:srgbClr val="FFFF00"/>
                </a:solidFill>
                <a:latin typeface="Arial" pitchFamily="34" charset="0"/>
                <a:cs typeface="Arial" pitchFamily="34" charset="0"/>
              </a:rPr>
              <a:t>Trypho</a:t>
            </a:r>
            <a:r>
              <a:rPr lang="en-US" sz="2400" dirty="0" smtClean="0">
                <a:solidFill>
                  <a:srgbClr val="FFFF00"/>
                </a:solidFill>
                <a:latin typeface="Arial" pitchFamily="34" charset="0"/>
                <a:cs typeface="Arial" pitchFamily="34" charset="0"/>
              </a:rPr>
              <a:t>)</a:t>
            </a:r>
          </a:p>
          <a:p>
            <a:pPr marL="457200" indent="-457200">
              <a:buAutoNum type="arabicPeriod"/>
            </a:pPr>
            <a:r>
              <a:rPr lang="en-US" sz="2400" dirty="0" err="1" smtClean="0">
                <a:solidFill>
                  <a:srgbClr val="FFFF00"/>
                </a:solidFill>
                <a:latin typeface="Arial" pitchFamily="34" charset="0"/>
                <a:cs typeface="Arial" pitchFamily="34" charset="0"/>
              </a:rPr>
              <a:t>Tatian</a:t>
            </a:r>
            <a:r>
              <a:rPr lang="en-US" sz="2400" dirty="0" smtClean="0">
                <a:solidFill>
                  <a:srgbClr val="FFFF00"/>
                </a:solidFill>
                <a:latin typeface="Arial" pitchFamily="34" charset="0"/>
                <a:cs typeface="Arial" pitchFamily="34" charset="0"/>
              </a:rPr>
              <a:t> </a:t>
            </a:r>
            <a:r>
              <a:rPr lang="en-US" sz="2400" i="1" dirty="0" smtClean="0">
                <a:solidFill>
                  <a:srgbClr val="FFFF00"/>
                </a:solidFill>
                <a:latin typeface="Arial" pitchFamily="34" charset="0"/>
                <a:cs typeface="Arial" pitchFamily="34" charset="0"/>
              </a:rPr>
              <a:t>Address to the Greeks</a:t>
            </a:r>
          </a:p>
          <a:p>
            <a:pPr marL="457200" indent="-457200">
              <a:buAutoNum type="arabicPeriod"/>
            </a:pPr>
            <a:r>
              <a:rPr lang="en-US" sz="2400" dirty="0" err="1" smtClean="0">
                <a:solidFill>
                  <a:srgbClr val="FFFF00"/>
                </a:solidFill>
                <a:latin typeface="Arial" pitchFamily="34" charset="0"/>
                <a:cs typeface="Arial" pitchFamily="34" charset="0"/>
              </a:rPr>
              <a:t>Athenagoras</a:t>
            </a:r>
            <a:r>
              <a:rPr lang="en-US" sz="2400" dirty="0" smtClean="0">
                <a:solidFill>
                  <a:srgbClr val="FFFF00"/>
                </a:solidFill>
                <a:latin typeface="Arial" pitchFamily="34" charset="0"/>
                <a:cs typeface="Arial" pitchFamily="34" charset="0"/>
              </a:rPr>
              <a:t> </a:t>
            </a:r>
            <a:r>
              <a:rPr lang="en-US" sz="2400" i="1" dirty="0" smtClean="0">
                <a:solidFill>
                  <a:srgbClr val="FFFF00"/>
                </a:solidFill>
                <a:latin typeface="Arial" pitchFamily="34" charset="0"/>
                <a:cs typeface="Arial" pitchFamily="34" charset="0"/>
              </a:rPr>
              <a:t>Plea for the Christians, On the Resurrection of the Dead.</a:t>
            </a:r>
          </a:p>
          <a:p>
            <a:pPr marL="457200" indent="-457200">
              <a:buAutoNum type="arabicPeriod"/>
            </a:pPr>
            <a:r>
              <a:rPr lang="en-US" sz="2400" dirty="0" err="1" smtClean="0">
                <a:solidFill>
                  <a:srgbClr val="FFFF00"/>
                </a:solidFill>
                <a:latin typeface="Arial" pitchFamily="34" charset="0"/>
                <a:cs typeface="Arial" pitchFamily="34" charset="0"/>
              </a:rPr>
              <a:t>Theophilus</a:t>
            </a:r>
            <a:r>
              <a:rPr lang="en-US" sz="2400" dirty="0" smtClean="0">
                <a:solidFill>
                  <a:srgbClr val="FFFF00"/>
                </a:solidFill>
                <a:latin typeface="Arial" pitchFamily="34" charset="0"/>
                <a:cs typeface="Arial" pitchFamily="34" charset="0"/>
              </a:rPr>
              <a:t> Bishop of Antioch </a:t>
            </a:r>
            <a:r>
              <a:rPr lang="en-US" sz="2400" i="1" dirty="0" smtClean="0">
                <a:solidFill>
                  <a:srgbClr val="FFFF00"/>
                </a:solidFill>
                <a:latin typeface="Arial" pitchFamily="34" charset="0"/>
                <a:cs typeface="Arial" pitchFamily="34" charset="0"/>
              </a:rPr>
              <a:t>Three Books to </a:t>
            </a:r>
            <a:r>
              <a:rPr lang="en-US" sz="2400" i="1" dirty="0" err="1" smtClean="0">
                <a:solidFill>
                  <a:srgbClr val="FFFF00"/>
                </a:solidFill>
                <a:latin typeface="Arial" pitchFamily="34" charset="0"/>
                <a:cs typeface="Arial" pitchFamily="34" charset="0"/>
              </a:rPr>
              <a:t>Autolycus</a:t>
            </a:r>
            <a:endParaRPr lang="en-US" sz="2400"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890</TotalTime>
  <Words>914</Words>
  <Application>Microsoft Office PowerPoint</Application>
  <PresentationFormat>On-screen Show (4:3)</PresentationFormat>
  <Paragraphs>83</Paragraphs>
  <Slides>15</Slides>
  <Notes>1</Notes>
  <HiddenSlides>0</HiddenSlides>
  <MMClips>0</MMClips>
  <ScaleCrop>false</ScaleCrop>
  <HeadingPairs>
    <vt:vector size="4" baseType="variant">
      <vt:variant>
        <vt:lpstr>Theme</vt:lpstr>
      </vt:variant>
      <vt:variant>
        <vt:i4>4</vt:i4>
      </vt:variant>
      <vt:variant>
        <vt:lpstr>Slide Titles</vt:lpstr>
      </vt:variant>
      <vt:variant>
        <vt:i4>15</vt:i4>
      </vt:variant>
    </vt:vector>
  </HeadingPairs>
  <TitlesOfParts>
    <vt:vector size="19" baseType="lpstr">
      <vt:lpstr>Office Theme</vt:lpstr>
      <vt:lpstr>1_Office Theme</vt:lpstr>
      <vt:lpstr>2_Office Theme</vt:lpstr>
      <vt:lpstr>3_Office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 Laptop</dc:creator>
  <cp:lastModifiedBy>Maria Kakolowski</cp:lastModifiedBy>
  <cp:revision>93</cp:revision>
  <dcterms:created xsi:type="dcterms:W3CDTF">2006-08-16T00:00:00Z</dcterms:created>
  <dcterms:modified xsi:type="dcterms:W3CDTF">2012-02-22T13:50:08Z</dcterms:modified>
</cp:coreProperties>
</file>