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handoutMasterIdLst>
    <p:handoutMasterId r:id="rId10"/>
  </p:handoutMasterIdLst>
  <p:sldIdLst>
    <p:sldId id="274" r:id="rId4"/>
    <p:sldId id="256" r:id="rId5"/>
    <p:sldId id="275" r:id="rId6"/>
    <p:sldId id="276" r:id="rId7"/>
    <p:sldId id="277" r:id="rId8"/>
    <p:sldId id="278"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40" autoAdjust="0"/>
  </p:normalViewPr>
  <p:slideViewPr>
    <p:cSldViewPr>
      <p:cViewPr varScale="1">
        <p:scale>
          <a:sx n="66" d="100"/>
          <a:sy n="66" d="100"/>
        </p:scale>
        <p:origin x="-43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54D0A72-A11F-4534-A188-F2548DC828C4}" type="datetimeFigureOut">
              <a:rPr lang="en-US" smtClean="0"/>
              <a:pPr/>
              <a:t>2/22/2012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1D72BA-00BE-4CC1-990D-54A992791099}"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2/22/2012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2/22/2012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2/22/2012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2/22/2012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2/22/2012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2/22/2012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2/22/2012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2/22/2012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Theology of the Early Church</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Rectangle 7"/>
          <p:cNvSpPr/>
          <p:nvPr/>
        </p:nvSpPr>
        <p:spPr>
          <a:xfrm>
            <a:off x="228600" y="1447800"/>
            <a:ext cx="8763000" cy="5016758"/>
          </a:xfrm>
          <a:prstGeom prst="rect">
            <a:avLst/>
          </a:prstGeom>
        </p:spPr>
        <p:txBody>
          <a:bodyPr wrap="square">
            <a:spAutoFit/>
          </a:bodyPr>
          <a:lstStyle/>
          <a:p>
            <a:r>
              <a:rPr lang="en-US" sz="2000" b="1" dirty="0" smtClean="0">
                <a:solidFill>
                  <a:schemeClr val="bg1"/>
                </a:solidFill>
                <a:latin typeface="Arial" pitchFamily="34" charset="0"/>
                <a:cs typeface="Arial" pitchFamily="34" charset="0"/>
              </a:rPr>
              <a:t>By c. 100, “normative Christianity” was beginning to emerge as a distinct religion within the general cultural framework of Hellenistic Judaism.  A body of teaching was becoming established to which appeal could be made.  Its authenticity could be guaranteed by reference to the apostles and to Christ himself.  It was represented by an ordered hierarchy that could claim descent from apostolic times. Geographically, its strength lay in the main seaport towns of the eastern Mediterranean, where communications were relatively swift, and in cities such as Philippi that were situated on the main trunk routes of the empire. Bishops of these cities were already in communication with each other, ensuring thereby a certain uniformity of outlook within their congregations. </a:t>
            </a:r>
          </a:p>
          <a:p>
            <a:endParaRPr lang="en-US" sz="2000" b="1" dirty="0" smtClean="0">
              <a:solidFill>
                <a:schemeClr val="bg1"/>
              </a:solidFill>
              <a:latin typeface="Arial" pitchFamily="34" charset="0"/>
              <a:cs typeface="Arial" pitchFamily="34" charset="0"/>
            </a:endParaRPr>
          </a:p>
          <a:p>
            <a:r>
              <a:rPr lang="en-US" sz="2000" b="1" dirty="0" smtClean="0">
                <a:solidFill>
                  <a:schemeClr val="bg1"/>
                </a:solidFill>
                <a:latin typeface="Arial" pitchFamily="34" charset="0"/>
                <a:cs typeface="Arial" pitchFamily="34" charset="0"/>
              </a:rPr>
              <a:t>		-- W.H.C </a:t>
            </a:r>
            <a:r>
              <a:rPr lang="en-US" sz="2000" b="1" dirty="0" err="1" smtClean="0">
                <a:solidFill>
                  <a:schemeClr val="bg1"/>
                </a:solidFill>
                <a:latin typeface="Arial" pitchFamily="34" charset="0"/>
                <a:cs typeface="Arial" pitchFamily="34" charset="0"/>
              </a:rPr>
              <a:t>Frend</a:t>
            </a:r>
            <a:r>
              <a:rPr lang="en-US" sz="2000" b="1" dirty="0" smtClean="0">
                <a:solidFill>
                  <a:schemeClr val="bg1"/>
                </a:solidFill>
                <a:latin typeface="Arial" pitchFamily="34" charset="0"/>
                <a:cs typeface="Arial" pitchFamily="34" charset="0"/>
              </a:rPr>
              <a:t> </a:t>
            </a:r>
            <a:r>
              <a:rPr lang="en-US" sz="2000" b="1" i="1" dirty="0" smtClean="0">
                <a:solidFill>
                  <a:schemeClr val="bg1"/>
                </a:solidFill>
                <a:latin typeface="Arial" pitchFamily="34" charset="0"/>
                <a:cs typeface="Arial" pitchFamily="34" charset="0"/>
              </a:rPr>
              <a:t>The Rise of Christianity</a:t>
            </a:r>
            <a:endParaRPr lang="en-US" sz="2000" b="1" dirty="0" smtClean="0">
              <a:solidFill>
                <a:schemeClr val="bg1"/>
              </a:solidFill>
              <a:latin typeface="Arial" pitchFamily="34" charset="0"/>
              <a:cs typeface="Arial" pitchFamily="34" charset="0"/>
            </a:endParaRPr>
          </a:p>
          <a:p>
            <a:endParaRPr lang="en-US" sz="2000" b="1" dirty="0" smtClean="0">
              <a:solidFill>
                <a:schemeClr val="bg1"/>
              </a:solidFill>
              <a:latin typeface="Arial" pitchFamily="34" charset="0"/>
              <a:cs typeface="Arial" pitchFamily="34" charset="0"/>
            </a:endParaRPr>
          </a:p>
          <a:p>
            <a:r>
              <a:rPr lang="en-US" sz="2000" b="1" dirty="0" smtClean="0">
                <a:solidFill>
                  <a:schemeClr val="bg1"/>
                </a:solidFill>
                <a:latin typeface="Arial" pitchFamily="34" charset="0"/>
                <a:cs typeface="Arial" pitchFamily="34" charset="0"/>
              </a:rPr>
              <a:t>c. 100 A.D.   ~7,434 Christians/ 60 million Population of Roman Empire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20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20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20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90600" y="152400"/>
            <a:ext cx="7239000" cy="954107"/>
          </a:xfrm>
          <a:prstGeom prst="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800" dirty="0" smtClean="0">
                <a:solidFill>
                  <a:srgbClr val="FFFF00"/>
                </a:solidFill>
                <a:effectLst>
                  <a:outerShdw blurRad="38100" dist="38100" dir="2700000" algn="tl">
                    <a:srgbClr val="000000">
                      <a:alpha val="43137"/>
                    </a:srgbClr>
                  </a:outerShdw>
                </a:effectLst>
                <a:latin typeface="Century" pitchFamily="18" charset="0"/>
              </a:rPr>
              <a:t>A Cloud of Witnesses: A History of the Early Church</a:t>
            </a:r>
            <a:endParaRPr lang="en-US" sz="2800" dirty="0">
              <a:solidFill>
                <a:srgbClr val="FFFF00"/>
              </a:solidFill>
              <a:effectLst>
                <a:outerShdw blurRad="38100" dist="38100" dir="2700000" algn="tl">
                  <a:srgbClr val="000000">
                    <a:alpha val="43137"/>
                  </a:srgbClr>
                </a:outerShdw>
              </a:effectLst>
              <a:latin typeface="Century" pitchFamily="18" charset="0"/>
            </a:endParaRPr>
          </a:p>
        </p:txBody>
      </p:sp>
      <p:pic>
        <p:nvPicPr>
          <p:cNvPr id="5" name="Picture 4" descr="anaxemenos.jpg"/>
          <p:cNvPicPr>
            <a:picLocks noChangeAspect="1"/>
          </p:cNvPicPr>
          <p:nvPr/>
        </p:nvPicPr>
        <p:blipFill>
          <a:blip r:embed="rId2" cstate="print"/>
          <a:stretch>
            <a:fillRect/>
          </a:stretch>
        </p:blipFill>
        <p:spPr>
          <a:xfrm>
            <a:off x="457200" y="1295400"/>
            <a:ext cx="4648200" cy="53122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5715000" y="1600200"/>
            <a:ext cx="2743200" cy="954107"/>
          </a:xfrm>
          <a:prstGeom prst="rect">
            <a:avLst/>
          </a:prstGeom>
          <a:noFill/>
        </p:spPr>
        <p:txBody>
          <a:bodyPr wrap="square" rtlCol="0">
            <a:spAutoFit/>
          </a:bodyPr>
          <a:lstStyle/>
          <a:p>
            <a:r>
              <a:rPr lang="en-US" sz="2800" dirty="0" smtClean="0">
                <a:solidFill>
                  <a:srgbClr val="FFFF00"/>
                </a:solidFill>
                <a:latin typeface="Arial" pitchFamily="34" charset="0"/>
                <a:cs typeface="Arial" pitchFamily="34" charset="0"/>
              </a:rPr>
              <a:t>“</a:t>
            </a:r>
            <a:r>
              <a:rPr lang="en-US" sz="2800" dirty="0" err="1" smtClean="0">
                <a:solidFill>
                  <a:srgbClr val="FFFF00"/>
                </a:solidFill>
                <a:latin typeface="Arial" pitchFamily="34" charset="0"/>
                <a:cs typeface="Arial" pitchFamily="34" charset="0"/>
              </a:rPr>
              <a:t>Alexamenos</a:t>
            </a:r>
            <a:r>
              <a:rPr lang="en-US" sz="2800" dirty="0" smtClean="0">
                <a:solidFill>
                  <a:srgbClr val="FFFF00"/>
                </a:solidFill>
                <a:latin typeface="Arial" pitchFamily="34" charset="0"/>
                <a:cs typeface="Arial" pitchFamily="34" charset="0"/>
              </a:rPr>
              <a:t> Worships God”</a:t>
            </a:r>
            <a:endParaRPr lang="en-US" sz="2800" dirty="0">
              <a:solidFill>
                <a:srgbClr val="FFFF00"/>
              </a:solidFill>
              <a:latin typeface="Arial" pitchFamily="34" charset="0"/>
              <a:cs typeface="Arial" pitchFamily="34" charset="0"/>
            </a:endParaRPr>
          </a:p>
        </p:txBody>
      </p:sp>
      <p:sp>
        <p:nvSpPr>
          <p:cNvPr id="9" name="TextBox 8"/>
          <p:cNvSpPr txBox="1"/>
          <p:nvPr/>
        </p:nvSpPr>
        <p:spPr>
          <a:xfrm>
            <a:off x="6019800" y="5105400"/>
            <a:ext cx="2209800" cy="461665"/>
          </a:xfrm>
          <a:prstGeom prst="rect">
            <a:avLst/>
          </a:prstGeom>
          <a:noFill/>
        </p:spPr>
        <p:txBody>
          <a:bodyPr wrap="square" rtlCol="0">
            <a:spAutoFit/>
          </a:bodyPr>
          <a:lstStyle/>
          <a:p>
            <a:r>
              <a:rPr lang="en-US" sz="2400" dirty="0" smtClean="0">
                <a:solidFill>
                  <a:srgbClr val="FFFF00"/>
                </a:solidFill>
              </a:rPr>
              <a:t>c. 200 AD  Rome</a:t>
            </a:r>
            <a:endParaRPr lang="en-US" sz="2400" dirty="0">
              <a:solidFill>
                <a:srgbClr val="FFFF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Persecution</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TextBox 5"/>
          <p:cNvSpPr txBox="1"/>
          <p:nvPr/>
        </p:nvSpPr>
        <p:spPr>
          <a:xfrm>
            <a:off x="533400" y="1676400"/>
            <a:ext cx="8077200" cy="3724096"/>
          </a:xfrm>
          <a:prstGeom prst="rect">
            <a:avLst/>
          </a:prstGeom>
          <a:noFill/>
        </p:spPr>
        <p:txBody>
          <a:bodyPr wrap="square" rtlCol="0">
            <a:spAutoFit/>
          </a:bodyPr>
          <a:lstStyle/>
          <a:p>
            <a:r>
              <a:rPr lang="en-US" sz="2000" b="1" dirty="0" smtClean="0">
                <a:solidFill>
                  <a:srgbClr val="FFFF00"/>
                </a:solidFill>
                <a:latin typeface="Arial" pitchFamily="34" charset="0"/>
                <a:cs typeface="Arial" pitchFamily="34" charset="0"/>
              </a:rPr>
              <a:t>Reclaiming the term “Martyr”</a:t>
            </a:r>
          </a:p>
          <a:p>
            <a:endParaRPr lang="en-US" sz="2000" b="1" dirty="0" smtClean="0">
              <a:solidFill>
                <a:srgbClr val="FFFF00"/>
              </a:solidFill>
              <a:latin typeface="Arial" pitchFamily="34" charset="0"/>
              <a:cs typeface="Arial" pitchFamily="34" charset="0"/>
            </a:endParaRPr>
          </a:p>
          <a:p>
            <a:r>
              <a:rPr lang="en-US" sz="2800" b="1" dirty="0" err="1" smtClean="0">
                <a:solidFill>
                  <a:srgbClr val="FFFF00"/>
                </a:solidFill>
                <a:latin typeface="Bwgrkn" pitchFamily="2" charset="0"/>
                <a:cs typeface="Arial" pitchFamily="34" charset="0"/>
              </a:rPr>
              <a:t>Marturew</a:t>
            </a:r>
            <a:r>
              <a:rPr lang="en-US" sz="2800" b="1" dirty="0" smtClean="0">
                <a:solidFill>
                  <a:srgbClr val="FFFF00"/>
                </a:solidFill>
                <a:latin typeface="Bwgrkn" pitchFamily="2" charset="0"/>
                <a:cs typeface="Arial" pitchFamily="34" charset="0"/>
              </a:rPr>
              <a:t> </a:t>
            </a:r>
            <a:r>
              <a:rPr lang="en-US" sz="2800" b="1" dirty="0" smtClean="0">
                <a:solidFill>
                  <a:srgbClr val="FFFF00"/>
                </a:solidFill>
                <a:latin typeface="Arial" pitchFamily="34" charset="0"/>
                <a:cs typeface="Arial" pitchFamily="34" charset="0"/>
              </a:rPr>
              <a:t> = </a:t>
            </a:r>
            <a:r>
              <a:rPr lang="en-US" sz="2000" b="1" dirty="0" smtClean="0">
                <a:solidFill>
                  <a:srgbClr val="FFFF00"/>
                </a:solidFill>
                <a:latin typeface="Arial" pitchFamily="34" charset="0"/>
                <a:cs typeface="Arial" pitchFamily="34" charset="0"/>
              </a:rPr>
              <a:t>Bear witness to, declare, confirm</a:t>
            </a:r>
          </a:p>
          <a:p>
            <a:endParaRPr lang="en-US" sz="2000" b="1" dirty="0" smtClean="0">
              <a:solidFill>
                <a:srgbClr val="FFFF00"/>
              </a:solidFill>
              <a:latin typeface="Arial" pitchFamily="34" charset="0"/>
              <a:cs typeface="Arial" pitchFamily="34" charset="0"/>
            </a:endParaRPr>
          </a:p>
          <a:p>
            <a:r>
              <a:rPr lang="en-US" sz="2000" b="1" dirty="0" smtClean="0">
                <a:solidFill>
                  <a:srgbClr val="FFFF00"/>
                </a:solidFill>
                <a:latin typeface="Arial" pitchFamily="34" charset="0"/>
                <a:cs typeface="Arial" pitchFamily="34" charset="0"/>
              </a:rPr>
              <a:t>Two particular ways the church would bear witness:</a:t>
            </a:r>
          </a:p>
          <a:p>
            <a:endParaRPr lang="en-US" sz="2000" b="1" dirty="0" smtClean="0">
              <a:solidFill>
                <a:srgbClr val="FFFF00"/>
              </a:solidFill>
              <a:latin typeface="Arial" pitchFamily="34" charset="0"/>
              <a:cs typeface="Arial" pitchFamily="34" charset="0"/>
            </a:endParaRPr>
          </a:p>
          <a:p>
            <a:pPr marL="457200" indent="-457200">
              <a:buAutoNum type="arabicPeriod"/>
            </a:pPr>
            <a:r>
              <a:rPr lang="en-US" sz="2000" b="1" dirty="0" smtClean="0">
                <a:solidFill>
                  <a:srgbClr val="FFFF00"/>
                </a:solidFill>
                <a:latin typeface="Arial" pitchFamily="34" charset="0"/>
                <a:cs typeface="Arial" pitchFamily="34" charset="0"/>
              </a:rPr>
              <a:t>Apology:    </a:t>
            </a:r>
            <a:r>
              <a:rPr lang="en-US" sz="2800" b="1" dirty="0" smtClean="0">
                <a:solidFill>
                  <a:srgbClr val="FFFF00"/>
                </a:solidFill>
                <a:latin typeface="Bwgrkn" pitchFamily="2" charset="0"/>
                <a:cs typeface="Arial" pitchFamily="34" charset="0"/>
              </a:rPr>
              <a:t>apologia </a:t>
            </a:r>
            <a:r>
              <a:rPr lang="en-US" sz="2000" b="1" dirty="0" smtClean="0">
                <a:solidFill>
                  <a:srgbClr val="FFFF00"/>
                </a:solidFill>
                <a:latin typeface="Arial" pitchFamily="34" charset="0"/>
                <a:cs typeface="Arial" pitchFamily="34" charset="0"/>
              </a:rPr>
              <a:t> = a verbal defense</a:t>
            </a:r>
          </a:p>
          <a:p>
            <a:pPr marL="457200" indent="-457200">
              <a:buFontTx/>
              <a:buAutoNum type="arabicPeriod"/>
            </a:pPr>
            <a:endParaRPr lang="en-US" sz="2000" b="1" dirty="0" smtClean="0">
              <a:solidFill>
                <a:srgbClr val="FFFF00"/>
              </a:solidFill>
              <a:latin typeface="Arial" pitchFamily="34" charset="0"/>
              <a:cs typeface="Arial" pitchFamily="34" charset="0"/>
            </a:endParaRPr>
          </a:p>
          <a:p>
            <a:pPr marL="457200" indent="-457200">
              <a:buFontTx/>
              <a:buAutoNum type="arabicPeriod"/>
            </a:pPr>
            <a:r>
              <a:rPr lang="en-US" sz="2000" b="1" dirty="0" smtClean="0">
                <a:solidFill>
                  <a:srgbClr val="FFFF00"/>
                </a:solidFill>
                <a:latin typeface="Arial" pitchFamily="34" charset="0"/>
                <a:cs typeface="Arial" pitchFamily="34" charset="0"/>
              </a:rPr>
              <a:t>Execution:	   Not only did the church bear theological persecution but physical persecution. </a:t>
            </a:r>
            <a:endParaRPr lang="en-US" sz="2800" b="1" dirty="0" smtClean="0">
              <a:solidFill>
                <a:srgbClr val="FFFF00"/>
              </a:solidFill>
              <a:latin typeface="Bwgrkn" pitchFamily="2" charset="0"/>
              <a:cs typeface="Arial" pitchFamily="34" charset="0"/>
            </a:endParaRPr>
          </a:p>
          <a:p>
            <a:pPr marL="457200" indent="-457200">
              <a:buAutoNum type="arabicPeriod"/>
            </a:pPr>
            <a:endParaRPr lang="en-US" sz="2000" b="1" dirty="0" smtClean="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2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20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8" end="8"/>
                                            </p:txEl>
                                          </p:spTgt>
                                        </p:tgtEl>
                                        <p:attrNameLst>
                                          <p:attrName>style.visibility</p:attrName>
                                        </p:attrNameLst>
                                      </p:cBhvr>
                                      <p:to>
                                        <p:strVal val="visible"/>
                                      </p:to>
                                    </p:set>
                                    <p:animEffect transition="in" filter="fade">
                                      <p:cBhvr>
                                        <p:cTn id="27" dur="2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Martyrdom</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TextBox 5"/>
          <p:cNvSpPr txBox="1"/>
          <p:nvPr/>
        </p:nvSpPr>
        <p:spPr>
          <a:xfrm>
            <a:off x="304800" y="1676400"/>
            <a:ext cx="8305800" cy="2308324"/>
          </a:xfrm>
          <a:prstGeom prst="rect">
            <a:avLst/>
          </a:prstGeom>
          <a:noFill/>
        </p:spPr>
        <p:txBody>
          <a:bodyPr wrap="square" rtlCol="0">
            <a:spAutoFit/>
          </a:bodyPr>
          <a:lstStyle/>
          <a:p>
            <a:r>
              <a:rPr lang="en-US" sz="2400" dirty="0" smtClean="0">
                <a:solidFill>
                  <a:srgbClr val="FFFF00"/>
                </a:solidFill>
                <a:latin typeface="Arial" pitchFamily="34" charset="0"/>
                <a:cs typeface="Arial" pitchFamily="34" charset="0"/>
              </a:rPr>
              <a:t>Three Documents that highlight early Christian persecution:</a:t>
            </a:r>
            <a:endParaRPr lang="en-US" sz="2000" dirty="0" smtClean="0">
              <a:solidFill>
                <a:srgbClr val="FFFF00"/>
              </a:solidFill>
              <a:latin typeface="Arial" pitchFamily="34" charset="0"/>
              <a:cs typeface="Arial" pitchFamily="34" charset="0"/>
            </a:endParaRPr>
          </a:p>
          <a:p>
            <a:endParaRPr lang="en-US" sz="2000" dirty="0" smtClean="0">
              <a:solidFill>
                <a:srgbClr val="FFFF00"/>
              </a:solidFill>
              <a:latin typeface="Arial" pitchFamily="34" charset="0"/>
              <a:cs typeface="Arial" pitchFamily="34" charset="0"/>
            </a:endParaRPr>
          </a:p>
          <a:p>
            <a:pPr marL="457200" indent="-457200">
              <a:buFont typeface="+mj-lt"/>
              <a:buAutoNum type="arabicPeriod"/>
            </a:pPr>
            <a:r>
              <a:rPr lang="en-US" sz="2000" dirty="0" smtClean="0">
                <a:solidFill>
                  <a:srgbClr val="FFFF00"/>
                </a:solidFill>
                <a:latin typeface="Arial" pitchFamily="34" charset="0"/>
                <a:cs typeface="Arial" pitchFamily="34" charset="0"/>
              </a:rPr>
              <a:t>Letter of Pliny the Younger to Emperor Trajan c. 110AD</a:t>
            </a:r>
          </a:p>
          <a:p>
            <a:pPr marL="457200" indent="-457200">
              <a:buFont typeface="+mj-lt"/>
              <a:buAutoNum type="arabicPeriod"/>
            </a:pPr>
            <a:endParaRPr lang="en-US" sz="2000" dirty="0" smtClean="0">
              <a:solidFill>
                <a:srgbClr val="FFFF00"/>
              </a:solidFill>
              <a:latin typeface="Arial" pitchFamily="34" charset="0"/>
              <a:cs typeface="Arial" pitchFamily="34" charset="0"/>
            </a:endParaRPr>
          </a:p>
          <a:p>
            <a:pPr marL="457200" indent="-457200">
              <a:buFont typeface="+mj-lt"/>
              <a:buAutoNum type="arabicPeriod"/>
            </a:pPr>
            <a:r>
              <a:rPr lang="en-US" sz="2000" dirty="0" smtClean="0">
                <a:solidFill>
                  <a:srgbClr val="FFFF00"/>
                </a:solidFill>
                <a:latin typeface="Arial" pitchFamily="34" charset="0"/>
                <a:cs typeface="Arial" pitchFamily="34" charset="0"/>
              </a:rPr>
              <a:t>Letters of Ignatius of Antioch c. 110 AD</a:t>
            </a:r>
          </a:p>
          <a:p>
            <a:pPr marL="457200" indent="-457200">
              <a:buFont typeface="+mj-lt"/>
              <a:buAutoNum type="arabicPeriod"/>
            </a:pPr>
            <a:endParaRPr lang="en-US" sz="2000" dirty="0" smtClean="0">
              <a:solidFill>
                <a:srgbClr val="FFFF00"/>
              </a:solidFill>
              <a:latin typeface="Arial" pitchFamily="34" charset="0"/>
              <a:cs typeface="Arial" pitchFamily="34" charset="0"/>
            </a:endParaRPr>
          </a:p>
          <a:p>
            <a:pPr marL="457200" indent="-457200">
              <a:buFont typeface="+mj-lt"/>
              <a:buAutoNum type="arabicPeriod"/>
            </a:pPr>
            <a:r>
              <a:rPr lang="en-US" sz="2000" dirty="0" smtClean="0">
                <a:solidFill>
                  <a:srgbClr val="FFFF00"/>
                </a:solidFill>
                <a:latin typeface="Arial" pitchFamily="34" charset="0"/>
                <a:cs typeface="Arial" pitchFamily="34" charset="0"/>
              </a:rPr>
              <a:t>Martyrdom of Polycarp  c 150 AD</a:t>
            </a:r>
            <a:endParaRPr lang="en-US" sz="2000" dirty="0">
              <a:solidFill>
                <a:srgbClr val="FFFF00"/>
              </a:solidFill>
              <a:latin typeface="Arial" pitchFamily="34" charset="0"/>
              <a:cs typeface="Arial" pitchFamily="34" charset="0"/>
            </a:endParaRPr>
          </a:p>
        </p:txBody>
      </p:sp>
      <p:pic>
        <p:nvPicPr>
          <p:cNvPr id="7" name="Picture 6" descr="ignatius_antioch.jpg"/>
          <p:cNvPicPr>
            <a:picLocks noChangeAspect="1"/>
          </p:cNvPicPr>
          <p:nvPr/>
        </p:nvPicPr>
        <p:blipFill>
          <a:blip r:embed="rId4" cstate="print"/>
          <a:stretch>
            <a:fillRect/>
          </a:stretch>
        </p:blipFill>
        <p:spPr>
          <a:xfrm>
            <a:off x="5943600" y="2971800"/>
            <a:ext cx="2540000" cy="3594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741</TotalTime>
  <Words>229</Words>
  <Application>Microsoft Office PowerPoint</Application>
  <PresentationFormat>On-screen Show (4:3)</PresentationFormat>
  <Paragraphs>29</Paragraphs>
  <Slides>6</Slides>
  <Notes>0</Notes>
  <HiddenSlides>0</HiddenSlides>
  <MMClips>0</MMClips>
  <ScaleCrop>false</ScaleCrop>
  <HeadingPairs>
    <vt:vector size="4" baseType="variant">
      <vt:variant>
        <vt:lpstr>Theme</vt:lpstr>
      </vt:variant>
      <vt:variant>
        <vt:i4>3</vt:i4>
      </vt:variant>
      <vt:variant>
        <vt:lpstr>Slide Titles</vt:lpstr>
      </vt:variant>
      <vt:variant>
        <vt:i4>6</vt:i4>
      </vt:variant>
    </vt:vector>
  </HeadingPairs>
  <TitlesOfParts>
    <vt:vector size="9" baseType="lpstr">
      <vt:lpstr>Office Theme</vt:lpstr>
      <vt:lpstr>1_Office Theme</vt:lpstr>
      <vt:lpstr>2_Office Theme</vt:lpstr>
      <vt:lpstr>Slide 1</vt:lpstr>
      <vt:lpstr>Slide 2</vt:lpstr>
      <vt:lpstr>Slide 3</vt:lpstr>
      <vt:lpstr>Slide 4</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Ben Laptop</dc:creator>
  <cp:lastModifiedBy>Maria Kakolowski</cp:lastModifiedBy>
  <cp:revision>80</cp:revision>
  <dcterms:created xsi:type="dcterms:W3CDTF">2006-08-16T00:00:00Z</dcterms:created>
  <dcterms:modified xsi:type="dcterms:W3CDTF">2012-02-22T13:48:26Z</dcterms:modified>
</cp:coreProperties>
</file>