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handoutMasterIdLst>
    <p:handoutMasterId r:id="rId18"/>
  </p:handoutMasterIdLst>
  <p:sldIdLst>
    <p:sldId id="256" r:id="rId4"/>
    <p:sldId id="275" r:id="rId5"/>
    <p:sldId id="257" r:id="rId6"/>
    <p:sldId id="258" r:id="rId7"/>
    <p:sldId id="259" r:id="rId8"/>
    <p:sldId id="276" r:id="rId9"/>
    <p:sldId id="274" r:id="rId10"/>
    <p:sldId id="271" r:id="rId11"/>
    <p:sldId id="272" r:id="rId12"/>
    <p:sldId id="273" r:id="rId13"/>
    <p:sldId id="278" r:id="rId14"/>
    <p:sldId id="260" r:id="rId15"/>
    <p:sldId id="277" r:id="rId16"/>
    <p:sldId id="268"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4640" autoAdjust="0"/>
  </p:normalViewPr>
  <p:slideViewPr>
    <p:cSldViewPr>
      <p:cViewPr varScale="1">
        <p:scale>
          <a:sx n="66" d="100"/>
          <a:sy n="66" d="100"/>
        </p:scale>
        <p:origin x="-432"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handoutMaster" Target="handoutMasters/handoutMaster1.xml"/><Relationship Id="rId3" Type="http://schemas.openxmlformats.org/officeDocument/2006/relationships/slideMaster" Target="slideMasters/slideMaster3.xml"/><Relationship Id="rId21"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54D0A72-A11F-4534-A188-F2548DC828C4}" type="datetimeFigureOut">
              <a:rPr lang="en-US" smtClean="0"/>
              <a:pPr/>
              <a:t>2/15/2012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61D72BA-00BE-4CC1-990D-54A992791099}"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2/15/2012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2/15/2012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2/15/2012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2/15/2012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2/15/2012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2/15/2012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2/15/2012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2/15/2012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2/15/2012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2/15/2012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2/15/2012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2/15/2012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2/15/2012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2/15/2012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2/15/2012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2/15/2012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2/15/2012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2/15/2012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2/15/2012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2/15/2012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2/15/2012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2/15/2012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2/15/2012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2/15/2012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2/15/2012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2/15/2012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2/15/2012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2/15/2012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2/15/2012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2/15/2012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2/15/2012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2/15/2012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2/15/2012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2/15/2012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2/15/2012</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2/15/2012</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90600" y="152400"/>
            <a:ext cx="7239000" cy="954107"/>
          </a:xfrm>
          <a:prstGeom prst="rect">
            <a:avLst/>
          </a:prstGeom>
          <a:solidFill>
            <a:srgbClr val="0070C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sz="2800" dirty="0" smtClean="0">
                <a:solidFill>
                  <a:srgbClr val="FFFF00"/>
                </a:solidFill>
                <a:effectLst>
                  <a:outerShdw blurRad="38100" dist="38100" dir="2700000" algn="tl">
                    <a:srgbClr val="000000">
                      <a:alpha val="43137"/>
                    </a:srgbClr>
                  </a:outerShdw>
                </a:effectLst>
                <a:latin typeface="Century" pitchFamily="18" charset="0"/>
              </a:rPr>
              <a:t>A Cloud of Witnesses: A History of the Early Church</a:t>
            </a:r>
            <a:endParaRPr lang="en-US" sz="2800" dirty="0">
              <a:solidFill>
                <a:srgbClr val="FFFF00"/>
              </a:solidFill>
              <a:effectLst>
                <a:outerShdw blurRad="38100" dist="38100" dir="2700000" algn="tl">
                  <a:srgbClr val="000000">
                    <a:alpha val="43137"/>
                  </a:srgbClr>
                </a:outerShdw>
              </a:effectLst>
              <a:latin typeface="Century" pitchFamily="18" charset="0"/>
            </a:endParaRPr>
          </a:p>
        </p:txBody>
      </p:sp>
      <p:pic>
        <p:nvPicPr>
          <p:cNvPr id="7" name="Picture 6" descr="orans1.jpg"/>
          <p:cNvPicPr>
            <a:picLocks noChangeAspect="1"/>
          </p:cNvPicPr>
          <p:nvPr/>
        </p:nvPicPr>
        <p:blipFill>
          <a:blip r:embed="rId2" cstate="print"/>
          <a:stretch>
            <a:fillRect/>
          </a:stretch>
        </p:blipFill>
        <p:spPr>
          <a:xfrm>
            <a:off x="381000" y="1362076"/>
            <a:ext cx="3505200" cy="50387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Rectangle 7"/>
          <p:cNvSpPr/>
          <p:nvPr/>
        </p:nvSpPr>
        <p:spPr>
          <a:xfrm>
            <a:off x="4343400" y="1400175"/>
            <a:ext cx="4572000" cy="4924425"/>
          </a:xfrm>
          <a:prstGeom prst="rect">
            <a:avLst/>
          </a:prstGeom>
          <a:ln>
            <a:solidFill>
              <a:schemeClr val="bg1"/>
            </a:solidFill>
          </a:ln>
        </p:spPr>
        <p:txBody>
          <a:bodyPr>
            <a:spAutoFit/>
          </a:bodyPr>
          <a:lstStyle/>
          <a:p>
            <a:pPr fontAlgn="base"/>
            <a:r>
              <a:rPr lang="en-US" sz="2000" dirty="0" smtClean="0">
                <a:solidFill>
                  <a:srgbClr val="FFFF00"/>
                </a:solidFill>
                <a:latin typeface="Arial" pitchFamily="34" charset="0"/>
                <a:cs typeface="Arial" pitchFamily="34" charset="0"/>
              </a:rPr>
              <a:t>“In the catacombs, the most frequent image is the figure of a woman in prayer, the </a:t>
            </a:r>
            <a:r>
              <a:rPr lang="en-US" sz="2000" i="1" dirty="0" err="1" smtClean="0">
                <a:solidFill>
                  <a:srgbClr val="FFFF00"/>
                </a:solidFill>
                <a:latin typeface="Arial" pitchFamily="34" charset="0"/>
                <a:cs typeface="Arial" pitchFamily="34" charset="0"/>
              </a:rPr>
              <a:t>Orant</a:t>
            </a:r>
            <a:r>
              <a:rPr lang="en-US" sz="2000" dirty="0" smtClean="0">
                <a:solidFill>
                  <a:srgbClr val="FFFF00"/>
                </a:solidFill>
                <a:latin typeface="Arial" pitchFamily="34" charset="0"/>
                <a:cs typeface="Arial" pitchFamily="34" charset="0"/>
              </a:rPr>
              <a:t>; she represents the one true attitude of the human soul. It is not enough to </a:t>
            </a:r>
            <a:r>
              <a:rPr lang="en-US" sz="2000" i="1" dirty="0" smtClean="0">
                <a:solidFill>
                  <a:srgbClr val="FFFF00"/>
                </a:solidFill>
                <a:latin typeface="Arial" pitchFamily="34" charset="0"/>
                <a:cs typeface="Arial" pitchFamily="34" charset="0"/>
              </a:rPr>
              <a:t>say</a:t>
            </a:r>
            <a:r>
              <a:rPr lang="en-US" sz="2000" dirty="0" smtClean="0">
                <a:solidFill>
                  <a:srgbClr val="FFFF00"/>
                </a:solidFill>
                <a:latin typeface="Arial" pitchFamily="34" charset="0"/>
                <a:cs typeface="Arial" pitchFamily="34" charset="0"/>
              </a:rPr>
              <a:t> prayers; one must become, </a:t>
            </a:r>
            <a:r>
              <a:rPr lang="en-US" sz="2000" i="1" dirty="0" smtClean="0">
                <a:solidFill>
                  <a:srgbClr val="FFFF00"/>
                </a:solidFill>
                <a:latin typeface="Arial" pitchFamily="34" charset="0"/>
                <a:cs typeface="Arial" pitchFamily="34" charset="0"/>
              </a:rPr>
              <a:t>be</a:t>
            </a:r>
            <a:r>
              <a:rPr lang="en-US" sz="2000" dirty="0" smtClean="0">
                <a:solidFill>
                  <a:srgbClr val="FFFF00"/>
                </a:solidFill>
                <a:latin typeface="Arial" pitchFamily="34" charset="0"/>
                <a:cs typeface="Arial" pitchFamily="34" charset="0"/>
              </a:rPr>
              <a:t> prayer, prayer incarnate. It is not enough to have moments of praise. All of life, each act, every gesture, even the smile of the human face, must become a hymn of adoration, an offering, a prayer. One should offer not what one has, but what one is.”</a:t>
            </a:r>
          </a:p>
          <a:p>
            <a:pPr fontAlgn="base"/>
            <a:endParaRPr lang="en-US" dirty="0" smtClean="0">
              <a:solidFill>
                <a:srgbClr val="FFFF00"/>
              </a:solidFill>
            </a:endParaRPr>
          </a:p>
          <a:p>
            <a:pPr fontAlgn="base"/>
            <a:r>
              <a:rPr lang="en-US" dirty="0" smtClean="0">
                <a:solidFill>
                  <a:srgbClr val="FFFF00"/>
                </a:solidFill>
              </a:rPr>
              <a:t>- Paul </a:t>
            </a:r>
            <a:r>
              <a:rPr lang="en-US" dirty="0" err="1" smtClean="0">
                <a:solidFill>
                  <a:srgbClr val="FFFF00"/>
                </a:solidFill>
              </a:rPr>
              <a:t>Evdokimov</a:t>
            </a:r>
            <a:r>
              <a:rPr lang="en-US" dirty="0" smtClean="0">
                <a:solidFill>
                  <a:srgbClr val="FFFF00"/>
                </a:solidFill>
              </a:rPr>
              <a:t>, </a:t>
            </a:r>
            <a:r>
              <a:rPr lang="en-US" u="sng" dirty="0" smtClean="0">
                <a:solidFill>
                  <a:srgbClr val="FFFF00"/>
                </a:solidFill>
              </a:rPr>
              <a:t>The Sacrament of Love</a:t>
            </a:r>
            <a:r>
              <a:rPr lang="en-US" dirty="0" smtClean="0">
                <a:solidFill>
                  <a:srgbClr val="FFFF00"/>
                </a:solidFill>
              </a:rPr>
              <a:t> , p. 62.</a:t>
            </a:r>
            <a:endParaRPr lang="en-US" dirty="0">
              <a:solidFill>
                <a:srgbClr val="FFFF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Picture 3"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1" name="TextBox 10"/>
          <p:cNvSpPr txBox="1"/>
          <p:nvPr/>
        </p:nvSpPr>
        <p:spPr>
          <a:xfrm>
            <a:off x="1066800" y="381000"/>
            <a:ext cx="6934200" cy="646331"/>
          </a:xfrm>
          <a:prstGeom prst="rect">
            <a:avLst/>
          </a:prstGeom>
          <a:noFill/>
        </p:spPr>
        <p:txBody>
          <a:bodyPr wrap="square" rtlCol="0">
            <a:spAutoFit/>
          </a:bodyPr>
          <a:lstStyle/>
          <a:p>
            <a:pPr algn="ctr"/>
            <a:r>
              <a:rPr lang="en-US" sz="3600" dirty="0" smtClean="0">
                <a:solidFill>
                  <a:srgbClr val="FFFF00"/>
                </a:solidFill>
                <a:latin typeface="Century" pitchFamily="18" charset="0"/>
              </a:rPr>
              <a:t>The Early Christian World</a:t>
            </a:r>
            <a:endParaRPr lang="en-US" sz="3600" dirty="0">
              <a:solidFill>
                <a:srgbClr val="FFFF00"/>
              </a:solidFill>
              <a:latin typeface="Century" pitchFamily="18" charset="0"/>
            </a:endParaRPr>
          </a:p>
        </p:txBody>
      </p:sp>
      <p:sp>
        <p:nvSpPr>
          <p:cNvPr id="7" name="TextBox 6"/>
          <p:cNvSpPr txBox="1"/>
          <p:nvPr/>
        </p:nvSpPr>
        <p:spPr>
          <a:xfrm>
            <a:off x="304800" y="5105400"/>
            <a:ext cx="8458200" cy="1528624"/>
          </a:xfrm>
          <a:prstGeom prst="rect">
            <a:avLst/>
          </a:prstGeom>
          <a:noFill/>
        </p:spPr>
        <p:txBody>
          <a:bodyPr wrap="square" rtlCol="0">
            <a:spAutoFit/>
          </a:bodyPr>
          <a:lstStyle/>
          <a:p>
            <a:r>
              <a:rPr lang="en-US" sz="2000" b="1" dirty="0" smtClean="0">
                <a:solidFill>
                  <a:srgbClr val="FFFF00"/>
                </a:solidFill>
                <a:latin typeface="Papyrus" pitchFamily="66" charset="0"/>
              </a:rPr>
              <a:t>Matthew Chapter 9</a:t>
            </a:r>
            <a:endParaRPr lang="en-US" sz="2000" b="1" baseline="30000" dirty="0" smtClean="0">
              <a:solidFill>
                <a:srgbClr val="FFFF00"/>
              </a:solidFill>
              <a:latin typeface="Papyrus" pitchFamily="66" charset="0"/>
            </a:endParaRPr>
          </a:p>
          <a:p>
            <a:endParaRPr lang="en-US" sz="2000" b="1" baseline="30000" dirty="0" smtClean="0">
              <a:solidFill>
                <a:srgbClr val="FFFF00"/>
              </a:solidFill>
              <a:latin typeface="Papyrus" pitchFamily="66" charset="0"/>
            </a:endParaRPr>
          </a:p>
          <a:p>
            <a:r>
              <a:rPr lang="en-US" sz="2000" b="1" baseline="30000" dirty="0" smtClean="0">
                <a:solidFill>
                  <a:srgbClr val="FFFF00"/>
                </a:solidFill>
                <a:latin typeface="Papyrus" pitchFamily="66" charset="0"/>
              </a:rPr>
              <a:t>37</a:t>
            </a:r>
            <a:r>
              <a:rPr lang="en-US" sz="2000" dirty="0" smtClean="0">
                <a:solidFill>
                  <a:srgbClr val="FFFF00"/>
                </a:solidFill>
                <a:latin typeface="Papyrus" pitchFamily="66" charset="0"/>
              </a:rPr>
              <a:t> Then he said to his disciples, “The harvest is plentiful but the workers are few. </a:t>
            </a:r>
            <a:r>
              <a:rPr lang="en-US" sz="2000" b="1" baseline="30000" dirty="0" smtClean="0">
                <a:solidFill>
                  <a:srgbClr val="FFFF00"/>
                </a:solidFill>
                <a:latin typeface="Papyrus" pitchFamily="66" charset="0"/>
              </a:rPr>
              <a:t>38</a:t>
            </a:r>
            <a:r>
              <a:rPr lang="en-US" sz="2000" dirty="0" smtClean="0">
                <a:solidFill>
                  <a:srgbClr val="FFFF00"/>
                </a:solidFill>
                <a:latin typeface="Papyrus" pitchFamily="66" charset="0"/>
              </a:rPr>
              <a:t> Ask the Lord of the harvest, therefore, to send out workers into his harvest field.”</a:t>
            </a:r>
            <a:endParaRPr lang="en-US" sz="2000" dirty="0">
              <a:solidFill>
                <a:srgbClr val="FFFF00"/>
              </a:solidFill>
              <a:latin typeface="Papyrus" pitchFamily="66" charset="0"/>
            </a:endParaRPr>
          </a:p>
        </p:txBody>
      </p:sp>
      <p:pic>
        <p:nvPicPr>
          <p:cNvPr id="9" name="Picture 8" descr="Map of Roman Empire.jpg"/>
          <p:cNvPicPr>
            <a:picLocks noChangeAspect="1"/>
          </p:cNvPicPr>
          <p:nvPr/>
        </p:nvPicPr>
        <p:blipFill>
          <a:blip r:embed="rId4" cstate="print"/>
          <a:stretch>
            <a:fillRect/>
          </a:stretch>
        </p:blipFill>
        <p:spPr>
          <a:xfrm>
            <a:off x="3733800" y="1642110"/>
            <a:ext cx="4953000" cy="361569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0" name="TextBox 9"/>
          <p:cNvSpPr txBox="1"/>
          <p:nvPr/>
        </p:nvSpPr>
        <p:spPr>
          <a:xfrm>
            <a:off x="304800" y="1600200"/>
            <a:ext cx="3200400" cy="3323987"/>
          </a:xfrm>
          <a:prstGeom prst="rect">
            <a:avLst/>
          </a:prstGeom>
          <a:solidFill>
            <a:schemeClr val="tx1"/>
          </a:solidFill>
          <a:ln>
            <a:solidFill>
              <a:schemeClr val="bg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dk1"/>
          </a:lnRef>
          <a:fillRef idx="1">
            <a:schemeClr val="lt1"/>
          </a:fillRef>
          <a:effectRef idx="0">
            <a:schemeClr val="dk1"/>
          </a:effectRef>
          <a:fontRef idx="minor">
            <a:schemeClr val="dk1"/>
          </a:fontRef>
        </p:style>
        <p:txBody>
          <a:bodyPr wrap="square" rtlCol="0">
            <a:spAutoFit/>
          </a:bodyPr>
          <a:lstStyle/>
          <a:p>
            <a:pPr marL="342900" indent="-342900">
              <a:lnSpc>
                <a:spcPct val="150000"/>
              </a:lnSpc>
              <a:buFont typeface="+mj-lt"/>
              <a:buAutoNum type="arabicPeriod"/>
            </a:pPr>
            <a:r>
              <a:rPr lang="en-US" sz="2000" dirty="0" smtClean="0">
                <a:solidFill>
                  <a:srgbClr val="FFFF00"/>
                </a:solidFill>
              </a:rPr>
              <a:t>Common Language</a:t>
            </a:r>
          </a:p>
          <a:p>
            <a:pPr marL="342900" indent="-342900">
              <a:lnSpc>
                <a:spcPct val="150000"/>
              </a:lnSpc>
              <a:buFont typeface="+mj-lt"/>
              <a:buAutoNum type="arabicPeriod"/>
            </a:pPr>
            <a:r>
              <a:rPr lang="en-US" sz="2000" dirty="0" smtClean="0">
                <a:solidFill>
                  <a:srgbClr val="FFFF00"/>
                </a:solidFill>
              </a:rPr>
              <a:t>Diaspora Judaism</a:t>
            </a:r>
          </a:p>
          <a:p>
            <a:pPr marL="342900" indent="-342900">
              <a:lnSpc>
                <a:spcPct val="150000"/>
              </a:lnSpc>
              <a:buFont typeface="+mj-lt"/>
              <a:buAutoNum type="arabicPeriod"/>
            </a:pPr>
            <a:r>
              <a:rPr lang="en-US" sz="2000" dirty="0" smtClean="0">
                <a:solidFill>
                  <a:srgbClr val="FFFF00"/>
                </a:solidFill>
              </a:rPr>
              <a:t>Relative Peace (</a:t>
            </a:r>
            <a:r>
              <a:rPr lang="en-US" sz="2000" dirty="0" err="1" smtClean="0">
                <a:solidFill>
                  <a:srgbClr val="FFFF00"/>
                </a:solidFill>
              </a:rPr>
              <a:t>Pax</a:t>
            </a:r>
            <a:r>
              <a:rPr lang="en-US" sz="2000" dirty="0" smtClean="0">
                <a:solidFill>
                  <a:srgbClr val="FFFF00"/>
                </a:solidFill>
              </a:rPr>
              <a:t> </a:t>
            </a:r>
            <a:r>
              <a:rPr lang="en-US" sz="2000" dirty="0" err="1" smtClean="0">
                <a:solidFill>
                  <a:srgbClr val="FFFF00"/>
                </a:solidFill>
              </a:rPr>
              <a:t>Romana</a:t>
            </a:r>
            <a:r>
              <a:rPr lang="en-US" sz="2000" dirty="0" smtClean="0">
                <a:solidFill>
                  <a:srgbClr val="FFFF00"/>
                </a:solidFill>
              </a:rPr>
              <a:t>)</a:t>
            </a:r>
          </a:p>
          <a:p>
            <a:pPr marL="342900" indent="-342900">
              <a:lnSpc>
                <a:spcPct val="150000"/>
              </a:lnSpc>
              <a:buFont typeface="+mj-lt"/>
              <a:buAutoNum type="arabicPeriod"/>
            </a:pPr>
            <a:r>
              <a:rPr lang="en-US" sz="2000" dirty="0" smtClean="0">
                <a:solidFill>
                  <a:srgbClr val="FFFF00"/>
                </a:solidFill>
              </a:rPr>
              <a:t>Trade Routes / Roads</a:t>
            </a:r>
          </a:p>
          <a:p>
            <a:pPr marL="342900" indent="-342900">
              <a:lnSpc>
                <a:spcPct val="150000"/>
              </a:lnSpc>
              <a:buFont typeface="+mj-lt"/>
              <a:buAutoNum type="arabicPeriod"/>
            </a:pPr>
            <a:r>
              <a:rPr lang="en-US" sz="2000" dirty="0" smtClean="0">
                <a:solidFill>
                  <a:srgbClr val="FFFF00"/>
                </a:solidFill>
              </a:rPr>
              <a:t>Ripe with Philosophy / Religion</a:t>
            </a:r>
            <a:endParaRPr lang="en-US" sz="2000" dirty="0">
              <a:solidFill>
                <a:srgbClr val="FFFF0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Theology of the Early Church</a:t>
            </a:r>
            <a:endParaRPr lang="en-US" sz="3200" b="1" dirty="0">
              <a:solidFill>
                <a:srgbClr val="FFFF00"/>
              </a:solidFill>
              <a:latin typeface="Century" pitchFamily="18" charset="0"/>
              <a:ea typeface="Arial Unicode MS" pitchFamily="34" charset="-128"/>
              <a:cs typeface="Arial Unicode MS" pitchFamily="34" charset="-128"/>
            </a:endParaRPr>
          </a:p>
        </p:txBody>
      </p:sp>
      <p:pic>
        <p:nvPicPr>
          <p:cNvPr id="6" name="Picture 5"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Picture 6" descr="chi_rho_stone-296x300.jpg"/>
          <p:cNvPicPr>
            <a:picLocks noChangeAspect="1"/>
          </p:cNvPicPr>
          <p:nvPr/>
        </p:nvPicPr>
        <p:blipFill>
          <a:blip r:embed="rId3" cstate="print"/>
          <a:stretch>
            <a:fillRect/>
          </a:stretch>
        </p:blipFill>
        <p:spPr>
          <a:xfrm>
            <a:off x="7848600" y="152400"/>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0" name="TextBox 9"/>
          <p:cNvSpPr txBox="1"/>
          <p:nvPr/>
        </p:nvSpPr>
        <p:spPr>
          <a:xfrm>
            <a:off x="381000" y="1457265"/>
            <a:ext cx="8305800" cy="5324535"/>
          </a:xfrm>
          <a:prstGeom prst="rect">
            <a:avLst/>
          </a:prstGeom>
          <a:noFill/>
        </p:spPr>
        <p:txBody>
          <a:bodyPr wrap="square" rtlCol="0">
            <a:spAutoFit/>
          </a:bodyPr>
          <a:lstStyle/>
          <a:p>
            <a:r>
              <a:rPr lang="en-US" sz="2000" dirty="0" smtClean="0">
                <a:solidFill>
                  <a:srgbClr val="FFFF00"/>
                </a:solidFill>
                <a:latin typeface="Arial" pitchFamily="34" charset="0"/>
                <a:cs typeface="Arial" pitchFamily="34" charset="0"/>
              </a:rPr>
              <a:t>A Few Points:</a:t>
            </a:r>
          </a:p>
          <a:p>
            <a:endParaRPr lang="en-US" sz="2000" dirty="0" smtClean="0">
              <a:solidFill>
                <a:srgbClr val="FFFF00"/>
              </a:solidFill>
              <a:latin typeface="Arial" pitchFamily="34" charset="0"/>
              <a:cs typeface="Arial" pitchFamily="34" charset="0"/>
            </a:endParaRPr>
          </a:p>
          <a:p>
            <a:pPr marL="457200" indent="-457200">
              <a:buFont typeface="+mj-lt"/>
              <a:buAutoNum type="arabicPeriod"/>
            </a:pPr>
            <a:r>
              <a:rPr lang="en-US" sz="2000" dirty="0" smtClean="0">
                <a:solidFill>
                  <a:srgbClr val="FFFF00"/>
                </a:solidFill>
                <a:latin typeface="Arial" pitchFamily="34" charset="0"/>
                <a:cs typeface="Arial" pitchFamily="34" charset="0"/>
              </a:rPr>
              <a:t>The theology of the church has never been perfectly uniform</a:t>
            </a:r>
          </a:p>
          <a:p>
            <a:pPr marL="457200" indent="-457200">
              <a:buFont typeface="+mj-lt"/>
              <a:buAutoNum type="arabicPeriod"/>
            </a:pPr>
            <a:r>
              <a:rPr lang="en-US" sz="2000" dirty="0" smtClean="0">
                <a:solidFill>
                  <a:srgbClr val="FFFF00"/>
                </a:solidFill>
                <a:latin typeface="Arial" pitchFamily="34" charset="0"/>
                <a:cs typeface="Arial" pitchFamily="34" charset="0"/>
              </a:rPr>
              <a:t>Jesus did not leave the church with a manual and a catechism (Peter’s Kosher Experience)</a:t>
            </a:r>
          </a:p>
          <a:p>
            <a:pPr marL="457200" indent="-457200">
              <a:buFont typeface="+mj-lt"/>
              <a:buAutoNum type="arabicPeriod"/>
            </a:pPr>
            <a:r>
              <a:rPr lang="en-US" sz="2000" dirty="0" smtClean="0">
                <a:solidFill>
                  <a:srgbClr val="FFFF00"/>
                </a:solidFill>
                <a:latin typeface="Arial" pitchFamily="34" charset="0"/>
                <a:cs typeface="Arial" pitchFamily="34" charset="0"/>
              </a:rPr>
              <a:t>Challenges:</a:t>
            </a:r>
          </a:p>
          <a:p>
            <a:pPr marL="1371600" lvl="2" indent="-457200">
              <a:buFont typeface="Wingdings" pitchFamily="2" charset="2"/>
              <a:buChar char="§"/>
            </a:pPr>
            <a:endParaRPr lang="en-US" sz="2000" dirty="0" smtClean="0">
              <a:solidFill>
                <a:schemeClr val="bg1"/>
              </a:solidFill>
              <a:latin typeface="Arial" pitchFamily="34" charset="0"/>
              <a:cs typeface="Arial" pitchFamily="34" charset="0"/>
            </a:endParaRPr>
          </a:p>
          <a:p>
            <a:pPr marL="1371600" lvl="2" indent="-457200">
              <a:buFont typeface="Wingdings" pitchFamily="2" charset="2"/>
              <a:buChar char="§"/>
            </a:pPr>
            <a:r>
              <a:rPr lang="en-US" sz="2000" dirty="0" smtClean="0">
                <a:solidFill>
                  <a:schemeClr val="bg1"/>
                </a:solidFill>
                <a:latin typeface="Arial" pitchFamily="34" charset="0"/>
                <a:cs typeface="Arial" pitchFamily="34" charset="0"/>
              </a:rPr>
              <a:t>Widespread Illiteracy, lack of education</a:t>
            </a:r>
          </a:p>
          <a:p>
            <a:pPr marL="1371600" lvl="2" indent="-457200">
              <a:buFont typeface="Wingdings" pitchFamily="2" charset="2"/>
              <a:buChar char="§"/>
            </a:pPr>
            <a:r>
              <a:rPr lang="en-US" sz="2000" dirty="0" smtClean="0">
                <a:solidFill>
                  <a:schemeClr val="bg1"/>
                </a:solidFill>
                <a:latin typeface="Arial" pitchFamily="34" charset="0"/>
                <a:cs typeface="Arial" pitchFamily="34" charset="0"/>
              </a:rPr>
              <a:t>Geographical Dispersion</a:t>
            </a:r>
          </a:p>
          <a:p>
            <a:pPr marL="1371600" lvl="2" indent="-457200">
              <a:buFont typeface="Wingdings" pitchFamily="2" charset="2"/>
              <a:buChar char="§"/>
            </a:pPr>
            <a:r>
              <a:rPr lang="en-US" sz="2000" dirty="0" smtClean="0">
                <a:solidFill>
                  <a:schemeClr val="bg1"/>
                </a:solidFill>
                <a:latin typeface="Arial" pitchFamily="34" charset="0"/>
                <a:cs typeface="Arial" pitchFamily="34" charset="0"/>
              </a:rPr>
              <a:t>Cultural Differences</a:t>
            </a:r>
          </a:p>
          <a:p>
            <a:pPr marL="1371600" lvl="2" indent="-457200">
              <a:buFont typeface="Wingdings" pitchFamily="2" charset="2"/>
              <a:buChar char="§"/>
            </a:pPr>
            <a:r>
              <a:rPr lang="en-US" sz="2000" dirty="0" smtClean="0">
                <a:solidFill>
                  <a:schemeClr val="bg1"/>
                </a:solidFill>
                <a:latin typeface="Arial" pitchFamily="34" charset="0"/>
                <a:cs typeface="Arial" pitchFamily="34" charset="0"/>
              </a:rPr>
              <a:t>Lack of real authority</a:t>
            </a:r>
          </a:p>
          <a:p>
            <a:pPr marL="1371600" lvl="2" indent="-457200">
              <a:buFont typeface="Wingdings" pitchFamily="2" charset="2"/>
              <a:buChar char="§"/>
            </a:pPr>
            <a:r>
              <a:rPr lang="en-US" sz="2000" dirty="0" smtClean="0">
                <a:solidFill>
                  <a:schemeClr val="bg1"/>
                </a:solidFill>
                <a:latin typeface="Arial" pitchFamily="34" charset="0"/>
                <a:cs typeface="Arial" pitchFamily="34" charset="0"/>
              </a:rPr>
              <a:t>Few Resources</a:t>
            </a:r>
          </a:p>
          <a:p>
            <a:pPr marL="1371600" lvl="2" indent="-457200">
              <a:buFont typeface="Wingdings" pitchFamily="2" charset="2"/>
              <a:buChar char="§"/>
            </a:pPr>
            <a:r>
              <a:rPr lang="en-US" sz="2000" dirty="0" smtClean="0">
                <a:solidFill>
                  <a:schemeClr val="bg1"/>
                </a:solidFill>
                <a:latin typeface="Arial" pitchFamily="34" charset="0"/>
                <a:cs typeface="Arial" pitchFamily="34" charset="0"/>
              </a:rPr>
              <a:t>Constant Resistance from Jewish/Pagan Authorities</a:t>
            </a:r>
          </a:p>
          <a:p>
            <a:pPr marL="1371600" lvl="2" indent="-457200">
              <a:buFont typeface="Wingdings" pitchFamily="2" charset="2"/>
              <a:buChar char="§"/>
            </a:pPr>
            <a:r>
              <a:rPr lang="en-US" sz="2000" dirty="0" smtClean="0">
                <a:solidFill>
                  <a:schemeClr val="bg1"/>
                </a:solidFill>
                <a:latin typeface="Arial" pitchFamily="34" charset="0"/>
                <a:cs typeface="Arial" pitchFamily="34" charset="0"/>
              </a:rPr>
              <a:t>Creep of Philosophical/Religious Ideas</a:t>
            </a:r>
          </a:p>
          <a:p>
            <a:pPr marL="1371600" lvl="2" indent="-457200">
              <a:buFont typeface="Wingdings" pitchFamily="2" charset="2"/>
              <a:buChar char="§"/>
            </a:pPr>
            <a:r>
              <a:rPr lang="en-US" sz="2000" dirty="0" smtClean="0">
                <a:solidFill>
                  <a:schemeClr val="bg1"/>
                </a:solidFill>
                <a:latin typeface="Arial" pitchFamily="34" charset="0"/>
                <a:cs typeface="Arial" pitchFamily="34" charset="0"/>
              </a:rPr>
              <a:t>Cultural Isolation</a:t>
            </a:r>
          </a:p>
          <a:p>
            <a:pPr marL="457200" indent="-457200">
              <a:buFont typeface="+mj-lt"/>
              <a:buAutoNum type="arabicPeriod"/>
            </a:pPr>
            <a:endParaRPr lang="en-US" sz="2000" dirty="0" smtClean="0">
              <a:solidFill>
                <a:srgbClr val="FFFF00"/>
              </a:solidFill>
              <a:latin typeface="Arial" pitchFamily="34" charset="0"/>
              <a:cs typeface="Arial" pitchFamily="34" charset="0"/>
            </a:endParaRPr>
          </a:p>
          <a:p>
            <a:pPr marL="457200" indent="-457200">
              <a:buFont typeface="+mj-lt"/>
              <a:buAutoNum type="arabicPeriod"/>
            </a:pPr>
            <a:r>
              <a:rPr lang="en-US" sz="2000" dirty="0" smtClean="0">
                <a:solidFill>
                  <a:srgbClr val="FFFF00"/>
                </a:solidFill>
                <a:latin typeface="Arial" pitchFamily="34" charset="0"/>
                <a:cs typeface="Arial" pitchFamily="34" charset="0"/>
              </a:rPr>
              <a:t>How was there uniformity at all?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20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fade">
                                      <p:cBhvr>
                                        <p:cTn id="12" dur="20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fade">
                                      <p:cBhvr>
                                        <p:cTn id="17" dur="2000"/>
                                        <p:tgtEl>
                                          <p:spTgt spid="1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fade">
                                      <p:cBhvr>
                                        <p:cTn id="22" dur="2000"/>
                                        <p:tgtEl>
                                          <p:spTgt spid="10">
                                            <p:txEl>
                                              <p:pRg st="4" end="4"/>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0">
                                            <p:txEl>
                                              <p:pRg st="6" end="6"/>
                                            </p:txEl>
                                          </p:spTgt>
                                        </p:tgtEl>
                                        <p:attrNameLst>
                                          <p:attrName>style.visibility</p:attrName>
                                        </p:attrNameLst>
                                      </p:cBhvr>
                                      <p:to>
                                        <p:strVal val="visible"/>
                                      </p:to>
                                    </p:set>
                                    <p:animEffect transition="in" filter="fade">
                                      <p:cBhvr>
                                        <p:cTn id="25" dur="2000"/>
                                        <p:tgtEl>
                                          <p:spTgt spid="10">
                                            <p:txEl>
                                              <p:pRg st="6" end="6"/>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2000"/>
                                        <p:tgtEl>
                                          <p:spTgt spid="10">
                                            <p:txEl>
                                              <p:pRg st="7" end="7"/>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0">
                                            <p:txEl>
                                              <p:pRg st="8" end="8"/>
                                            </p:txEl>
                                          </p:spTgt>
                                        </p:tgtEl>
                                        <p:attrNameLst>
                                          <p:attrName>style.visibility</p:attrName>
                                        </p:attrNameLst>
                                      </p:cBhvr>
                                      <p:to>
                                        <p:strVal val="visible"/>
                                      </p:to>
                                    </p:set>
                                    <p:animEffect transition="in" filter="fade">
                                      <p:cBhvr>
                                        <p:cTn id="31" dur="2000"/>
                                        <p:tgtEl>
                                          <p:spTgt spid="10">
                                            <p:txEl>
                                              <p:pRg st="8" end="8"/>
                                            </p:tx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0">
                                            <p:txEl>
                                              <p:pRg st="9" end="9"/>
                                            </p:txEl>
                                          </p:spTgt>
                                        </p:tgtEl>
                                        <p:attrNameLst>
                                          <p:attrName>style.visibility</p:attrName>
                                        </p:attrNameLst>
                                      </p:cBhvr>
                                      <p:to>
                                        <p:strVal val="visible"/>
                                      </p:to>
                                    </p:set>
                                    <p:animEffect transition="in" filter="fade">
                                      <p:cBhvr>
                                        <p:cTn id="34" dur="2000"/>
                                        <p:tgtEl>
                                          <p:spTgt spid="10">
                                            <p:txEl>
                                              <p:pRg st="9" end="9"/>
                                            </p:tx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0">
                                            <p:txEl>
                                              <p:pRg st="10" end="10"/>
                                            </p:txEl>
                                          </p:spTgt>
                                        </p:tgtEl>
                                        <p:attrNameLst>
                                          <p:attrName>style.visibility</p:attrName>
                                        </p:attrNameLst>
                                      </p:cBhvr>
                                      <p:to>
                                        <p:strVal val="visible"/>
                                      </p:to>
                                    </p:set>
                                    <p:animEffect transition="in" filter="fade">
                                      <p:cBhvr>
                                        <p:cTn id="37" dur="2000"/>
                                        <p:tgtEl>
                                          <p:spTgt spid="10">
                                            <p:txEl>
                                              <p:pRg st="10" end="10"/>
                                            </p:tx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0">
                                            <p:txEl>
                                              <p:pRg st="11" end="11"/>
                                            </p:txEl>
                                          </p:spTgt>
                                        </p:tgtEl>
                                        <p:attrNameLst>
                                          <p:attrName>style.visibility</p:attrName>
                                        </p:attrNameLst>
                                      </p:cBhvr>
                                      <p:to>
                                        <p:strVal val="visible"/>
                                      </p:to>
                                    </p:set>
                                    <p:animEffect transition="in" filter="fade">
                                      <p:cBhvr>
                                        <p:cTn id="40" dur="2000"/>
                                        <p:tgtEl>
                                          <p:spTgt spid="10">
                                            <p:txEl>
                                              <p:pRg st="11" end="11"/>
                                            </p:tx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0">
                                            <p:txEl>
                                              <p:pRg st="12" end="12"/>
                                            </p:txEl>
                                          </p:spTgt>
                                        </p:tgtEl>
                                        <p:attrNameLst>
                                          <p:attrName>style.visibility</p:attrName>
                                        </p:attrNameLst>
                                      </p:cBhvr>
                                      <p:to>
                                        <p:strVal val="visible"/>
                                      </p:to>
                                    </p:set>
                                    <p:animEffect transition="in" filter="fade">
                                      <p:cBhvr>
                                        <p:cTn id="43" dur="2000"/>
                                        <p:tgtEl>
                                          <p:spTgt spid="10">
                                            <p:txEl>
                                              <p:pRg st="12" end="12"/>
                                            </p:txEl>
                                          </p:spTgt>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0">
                                            <p:txEl>
                                              <p:pRg st="13" end="13"/>
                                            </p:txEl>
                                          </p:spTgt>
                                        </p:tgtEl>
                                        <p:attrNameLst>
                                          <p:attrName>style.visibility</p:attrName>
                                        </p:attrNameLst>
                                      </p:cBhvr>
                                      <p:to>
                                        <p:strVal val="visible"/>
                                      </p:to>
                                    </p:set>
                                    <p:animEffect transition="in" filter="fade">
                                      <p:cBhvr>
                                        <p:cTn id="46" dur="2000"/>
                                        <p:tgtEl>
                                          <p:spTgt spid="10">
                                            <p:txEl>
                                              <p:pRg st="13" end="13"/>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10">
                                            <p:txEl>
                                              <p:pRg st="15" end="15"/>
                                            </p:txEl>
                                          </p:spTgt>
                                        </p:tgtEl>
                                        <p:attrNameLst>
                                          <p:attrName>style.visibility</p:attrName>
                                        </p:attrNameLst>
                                      </p:cBhvr>
                                      <p:to>
                                        <p:strVal val="visible"/>
                                      </p:to>
                                    </p:set>
                                    <p:animEffect transition="in" filter="fade">
                                      <p:cBhvr>
                                        <p:cTn id="51" dur="2000"/>
                                        <p:tgtEl>
                                          <p:spTgt spid="10">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TextBox 6"/>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Theology of the Early Church</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TextBox 7"/>
          <p:cNvSpPr txBox="1"/>
          <p:nvPr/>
        </p:nvSpPr>
        <p:spPr>
          <a:xfrm>
            <a:off x="685800" y="1447800"/>
            <a:ext cx="7772400" cy="4401205"/>
          </a:xfrm>
          <a:prstGeom prst="rect">
            <a:avLst/>
          </a:prstGeom>
          <a:noFill/>
        </p:spPr>
        <p:txBody>
          <a:bodyPr wrap="square" rtlCol="0">
            <a:spAutoFit/>
          </a:bodyPr>
          <a:lstStyle/>
          <a:p>
            <a:r>
              <a:rPr lang="en-US" sz="2000" b="1" dirty="0" smtClean="0">
                <a:solidFill>
                  <a:srgbClr val="FFFF00"/>
                </a:solidFill>
                <a:latin typeface="Arial" pitchFamily="34" charset="0"/>
                <a:cs typeface="Arial" pitchFamily="34" charset="0"/>
              </a:rPr>
              <a:t>Theological Tension in the New Testament:</a:t>
            </a:r>
          </a:p>
          <a:p>
            <a:endParaRPr lang="en-US" sz="2000" b="1" dirty="0" smtClean="0">
              <a:solidFill>
                <a:srgbClr val="FFFF00"/>
              </a:solidFill>
              <a:latin typeface="Arial" pitchFamily="34" charset="0"/>
              <a:cs typeface="Arial" pitchFamily="34" charset="0"/>
            </a:endParaRPr>
          </a:p>
          <a:p>
            <a:r>
              <a:rPr lang="en-US" sz="2000" b="1" dirty="0" smtClean="0">
                <a:solidFill>
                  <a:srgbClr val="FFFF00"/>
                </a:solidFill>
                <a:latin typeface="Arial" pitchFamily="34" charset="0"/>
                <a:cs typeface="Arial" pitchFamily="34" charset="0"/>
              </a:rPr>
              <a:t>Paul: Apostle to the Gentiles</a:t>
            </a:r>
          </a:p>
          <a:p>
            <a:endParaRPr lang="en-US" sz="2000" b="1" dirty="0" smtClean="0">
              <a:solidFill>
                <a:srgbClr val="FFFF00"/>
              </a:solidFill>
              <a:latin typeface="Arial" pitchFamily="34" charset="0"/>
              <a:cs typeface="Arial" pitchFamily="34" charset="0"/>
            </a:endParaRPr>
          </a:p>
          <a:p>
            <a:r>
              <a:rPr lang="en-US" sz="2000" b="1" dirty="0" smtClean="0">
                <a:solidFill>
                  <a:schemeClr val="bg1"/>
                </a:solidFill>
              </a:rPr>
              <a:t>Romans 3:28   </a:t>
            </a:r>
            <a:r>
              <a:rPr lang="en-US" sz="2000" b="1" baseline="30000" dirty="0" smtClean="0">
                <a:solidFill>
                  <a:schemeClr val="bg1"/>
                </a:solidFill>
              </a:rPr>
              <a:t>28</a:t>
            </a:r>
            <a:r>
              <a:rPr lang="en-US" sz="2000" b="1" dirty="0" smtClean="0">
                <a:solidFill>
                  <a:schemeClr val="bg1"/>
                </a:solidFill>
              </a:rPr>
              <a:t> For we maintain that a man is justified by faith apart from observing the law…..</a:t>
            </a:r>
            <a:endParaRPr lang="en-US" sz="2000" dirty="0" smtClean="0">
              <a:solidFill>
                <a:schemeClr val="bg1"/>
              </a:solidFill>
              <a:latin typeface="Arial" pitchFamily="34" charset="0"/>
              <a:cs typeface="Arial" pitchFamily="34" charset="0"/>
            </a:endParaRPr>
          </a:p>
          <a:p>
            <a:endParaRPr lang="en-US" sz="2000" b="1" dirty="0" smtClean="0">
              <a:solidFill>
                <a:schemeClr val="bg1"/>
              </a:solidFill>
            </a:endParaRPr>
          </a:p>
          <a:p>
            <a:r>
              <a:rPr lang="en-US" sz="2000" b="1" dirty="0" smtClean="0">
                <a:solidFill>
                  <a:schemeClr val="bg1"/>
                </a:solidFill>
              </a:rPr>
              <a:t> 4:2-5  </a:t>
            </a:r>
            <a:r>
              <a:rPr lang="en-US" sz="2000" b="1" baseline="30000" dirty="0" smtClean="0">
                <a:solidFill>
                  <a:schemeClr val="bg1"/>
                </a:solidFill>
              </a:rPr>
              <a:t>2</a:t>
            </a:r>
            <a:r>
              <a:rPr lang="en-US" sz="2000" b="1" dirty="0" smtClean="0">
                <a:solidFill>
                  <a:schemeClr val="bg1"/>
                </a:solidFill>
              </a:rPr>
              <a:t> If, in fact, Abraham was justified by works, he had something to boast about-- but not before God.  </a:t>
            </a:r>
            <a:r>
              <a:rPr lang="en-US" sz="2000" b="1" baseline="30000" dirty="0" smtClean="0">
                <a:solidFill>
                  <a:schemeClr val="bg1"/>
                </a:solidFill>
              </a:rPr>
              <a:t>3</a:t>
            </a:r>
            <a:r>
              <a:rPr lang="en-US" sz="2000" b="1" dirty="0" smtClean="0">
                <a:solidFill>
                  <a:schemeClr val="bg1"/>
                </a:solidFill>
              </a:rPr>
              <a:t> What does the Scripture say? "Abraham believed God, and it was credited to him as righteousness."  </a:t>
            </a:r>
            <a:r>
              <a:rPr lang="en-US" sz="2000" b="1" baseline="30000" dirty="0" smtClean="0">
                <a:solidFill>
                  <a:schemeClr val="bg1"/>
                </a:solidFill>
              </a:rPr>
              <a:t>4</a:t>
            </a:r>
            <a:r>
              <a:rPr lang="en-US" sz="2000" b="1" dirty="0" smtClean="0">
                <a:solidFill>
                  <a:schemeClr val="bg1"/>
                </a:solidFill>
              </a:rPr>
              <a:t> Now when a man works, his wages are not credited to him as a gift, but as an obligation.  </a:t>
            </a:r>
            <a:r>
              <a:rPr lang="en-US" sz="2000" b="1" baseline="30000" dirty="0" smtClean="0">
                <a:solidFill>
                  <a:schemeClr val="bg1"/>
                </a:solidFill>
              </a:rPr>
              <a:t>5</a:t>
            </a:r>
            <a:r>
              <a:rPr lang="en-US" sz="2000" b="1" dirty="0" smtClean="0">
                <a:solidFill>
                  <a:schemeClr val="bg1"/>
                </a:solidFill>
              </a:rPr>
              <a:t> However, to the man who does not work but trusts God who justifies the wicked, his faith is credited as righteousness.</a:t>
            </a:r>
            <a:endParaRPr lang="en-US" sz="2000" b="1" dirty="0" smtClean="0">
              <a:solidFill>
                <a:schemeClr val="bg1"/>
              </a:solidFill>
              <a:latin typeface="Arial" pitchFamily="34" charset="0"/>
              <a:cs typeface="Arial" pitchFamily="34" charset="0"/>
            </a:endParaRPr>
          </a:p>
          <a:p>
            <a:endParaRPr lang="en-US" sz="2000" dirty="0">
              <a:solidFill>
                <a:srgbClr val="FFFF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Theology of the Early Church</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6" name="Rectangle 5"/>
          <p:cNvSpPr/>
          <p:nvPr/>
        </p:nvSpPr>
        <p:spPr>
          <a:xfrm>
            <a:off x="457200" y="2057400"/>
            <a:ext cx="8305800" cy="4708981"/>
          </a:xfrm>
          <a:prstGeom prst="rect">
            <a:avLst/>
          </a:prstGeom>
        </p:spPr>
        <p:txBody>
          <a:bodyPr wrap="square">
            <a:spAutoFit/>
          </a:bodyPr>
          <a:lstStyle/>
          <a:p>
            <a:r>
              <a:rPr lang="en-US" sz="2000" b="1" dirty="0" smtClean="0">
                <a:solidFill>
                  <a:schemeClr val="bg1"/>
                </a:solidFill>
              </a:rPr>
              <a:t>James 2:17-26   </a:t>
            </a:r>
            <a:r>
              <a:rPr lang="en-US" sz="2000" b="1" baseline="30000" dirty="0" smtClean="0">
                <a:solidFill>
                  <a:schemeClr val="bg1"/>
                </a:solidFill>
              </a:rPr>
              <a:t>17</a:t>
            </a:r>
            <a:r>
              <a:rPr lang="en-US" sz="2000" b="1" dirty="0" smtClean="0">
                <a:solidFill>
                  <a:schemeClr val="bg1"/>
                </a:solidFill>
              </a:rPr>
              <a:t> In the same way, faith by itself, if it is not accompanied by action, is dead.  </a:t>
            </a:r>
            <a:r>
              <a:rPr lang="en-US" sz="2000" b="1" baseline="30000" dirty="0" smtClean="0">
                <a:solidFill>
                  <a:schemeClr val="bg1"/>
                </a:solidFill>
              </a:rPr>
              <a:t>18</a:t>
            </a:r>
            <a:r>
              <a:rPr lang="en-US" sz="2000" b="1" dirty="0" smtClean="0">
                <a:solidFill>
                  <a:schemeClr val="bg1"/>
                </a:solidFill>
              </a:rPr>
              <a:t> But someone will say, "You have faith; I have deeds." Show me your faith without deeds, and I will show you my faith by what I do.  </a:t>
            </a:r>
            <a:r>
              <a:rPr lang="en-US" sz="2000" b="1" baseline="30000" dirty="0" smtClean="0">
                <a:solidFill>
                  <a:schemeClr val="bg1"/>
                </a:solidFill>
              </a:rPr>
              <a:t>19</a:t>
            </a:r>
            <a:r>
              <a:rPr lang="en-US" sz="2000" b="1" dirty="0" smtClean="0">
                <a:solidFill>
                  <a:schemeClr val="bg1"/>
                </a:solidFill>
              </a:rPr>
              <a:t> You believe that there is one God. Good! Even the demons believe that-- and shudder.  </a:t>
            </a:r>
            <a:r>
              <a:rPr lang="en-US" sz="2000" b="1" baseline="30000" dirty="0" smtClean="0">
                <a:solidFill>
                  <a:schemeClr val="bg1"/>
                </a:solidFill>
              </a:rPr>
              <a:t>20</a:t>
            </a:r>
            <a:r>
              <a:rPr lang="en-US" sz="2000" b="1" dirty="0" smtClean="0">
                <a:solidFill>
                  <a:schemeClr val="bg1"/>
                </a:solidFill>
              </a:rPr>
              <a:t> You foolish man, do you want evidence that faith without deeds is useless?  </a:t>
            </a:r>
            <a:r>
              <a:rPr lang="en-US" sz="2000" b="1" baseline="30000" dirty="0" smtClean="0">
                <a:solidFill>
                  <a:schemeClr val="bg1"/>
                </a:solidFill>
              </a:rPr>
              <a:t>21</a:t>
            </a:r>
            <a:r>
              <a:rPr lang="en-US" sz="2000" b="1" dirty="0" smtClean="0">
                <a:solidFill>
                  <a:schemeClr val="bg1"/>
                </a:solidFill>
              </a:rPr>
              <a:t> Was not our ancestor Abraham considered righteous for what he did when he offered his son Isaac on the altar?  </a:t>
            </a:r>
            <a:r>
              <a:rPr lang="en-US" sz="2000" b="1" baseline="30000" dirty="0" smtClean="0">
                <a:solidFill>
                  <a:schemeClr val="bg1"/>
                </a:solidFill>
              </a:rPr>
              <a:t>22</a:t>
            </a:r>
            <a:r>
              <a:rPr lang="en-US" sz="2000" b="1" dirty="0" smtClean="0">
                <a:solidFill>
                  <a:schemeClr val="bg1"/>
                </a:solidFill>
              </a:rPr>
              <a:t> You see that his faith and his actions were working together, and his faith was made complete by what he did.  </a:t>
            </a:r>
            <a:r>
              <a:rPr lang="en-US" sz="2000" b="1" baseline="30000" dirty="0" smtClean="0">
                <a:solidFill>
                  <a:schemeClr val="bg1"/>
                </a:solidFill>
              </a:rPr>
              <a:t>23</a:t>
            </a:r>
            <a:r>
              <a:rPr lang="en-US" sz="2000" b="1" dirty="0" smtClean="0">
                <a:solidFill>
                  <a:schemeClr val="bg1"/>
                </a:solidFill>
              </a:rPr>
              <a:t> And the scripture was fulfilled that says, "Abraham believed God, and it was credited to him as righteousness," and he was called God's friend.  </a:t>
            </a:r>
            <a:r>
              <a:rPr lang="en-US" sz="2000" b="1" baseline="30000" dirty="0" smtClean="0">
                <a:solidFill>
                  <a:schemeClr val="bg1"/>
                </a:solidFill>
              </a:rPr>
              <a:t>24</a:t>
            </a:r>
            <a:r>
              <a:rPr lang="en-US" sz="2000" b="1" dirty="0" smtClean="0">
                <a:solidFill>
                  <a:schemeClr val="bg1"/>
                </a:solidFill>
              </a:rPr>
              <a:t> You see that a person is justified by what he does and not by faith alone.  </a:t>
            </a:r>
            <a:r>
              <a:rPr lang="en-US" sz="2000" b="1" baseline="30000" dirty="0" smtClean="0">
                <a:solidFill>
                  <a:schemeClr val="bg1"/>
                </a:solidFill>
              </a:rPr>
              <a:t>25</a:t>
            </a:r>
            <a:r>
              <a:rPr lang="en-US" sz="2000" b="1" dirty="0" smtClean="0">
                <a:solidFill>
                  <a:schemeClr val="bg1"/>
                </a:solidFill>
              </a:rPr>
              <a:t> In the same way, was not even </a:t>
            </a:r>
            <a:r>
              <a:rPr lang="en-US" sz="2000" b="1" dirty="0" err="1" smtClean="0">
                <a:solidFill>
                  <a:schemeClr val="bg1"/>
                </a:solidFill>
              </a:rPr>
              <a:t>Rahab</a:t>
            </a:r>
            <a:r>
              <a:rPr lang="en-US" sz="2000" b="1" dirty="0" smtClean="0">
                <a:solidFill>
                  <a:schemeClr val="bg1"/>
                </a:solidFill>
              </a:rPr>
              <a:t> the prostitute considered righteous for what she did when she gave lodging to the spies and sent them off in a different direction?  </a:t>
            </a:r>
            <a:r>
              <a:rPr lang="en-US" sz="2000" b="1" baseline="30000" dirty="0" smtClean="0">
                <a:solidFill>
                  <a:schemeClr val="bg1"/>
                </a:solidFill>
              </a:rPr>
              <a:t>26</a:t>
            </a:r>
            <a:r>
              <a:rPr lang="en-US" sz="2000" b="1" dirty="0" smtClean="0">
                <a:solidFill>
                  <a:schemeClr val="bg1"/>
                </a:solidFill>
              </a:rPr>
              <a:t> As the body without the spirit is dead, so faith without deeds is dead. </a:t>
            </a:r>
            <a:endParaRPr lang="en-US" sz="2000" dirty="0">
              <a:solidFill>
                <a:schemeClr val="bg1"/>
              </a:solidFill>
            </a:endParaRPr>
          </a:p>
        </p:txBody>
      </p:sp>
      <p:sp>
        <p:nvSpPr>
          <p:cNvPr id="7" name="Rectangle 6"/>
          <p:cNvSpPr/>
          <p:nvPr/>
        </p:nvSpPr>
        <p:spPr>
          <a:xfrm>
            <a:off x="457200" y="1447800"/>
            <a:ext cx="6781800" cy="461665"/>
          </a:xfrm>
          <a:prstGeom prst="rect">
            <a:avLst/>
          </a:prstGeom>
        </p:spPr>
        <p:txBody>
          <a:bodyPr wrap="square">
            <a:spAutoFit/>
          </a:bodyPr>
          <a:lstStyle/>
          <a:p>
            <a:r>
              <a:rPr lang="en-US" sz="2400" b="1" dirty="0" smtClean="0">
                <a:solidFill>
                  <a:srgbClr val="FFFF00"/>
                </a:solidFill>
                <a:latin typeface="Arial" pitchFamily="34" charset="0"/>
                <a:cs typeface="Arial" pitchFamily="34" charset="0"/>
              </a:rPr>
              <a:t>James: Leader of the Jerusalem Church</a:t>
            </a:r>
            <a:endParaRPr lang="en-US" sz="24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914400" y="457200"/>
            <a:ext cx="7315200" cy="523220"/>
          </a:xfrm>
          <a:prstGeom prst="rect">
            <a:avLst/>
          </a:prstGeom>
          <a:noFill/>
        </p:spPr>
        <p:txBody>
          <a:bodyPr wrap="square" rtlCol="0">
            <a:spAutoFit/>
          </a:bodyPr>
          <a:lstStyle/>
          <a:p>
            <a:pPr algn="ctr"/>
            <a:r>
              <a:rPr lang="en-US" sz="2800" dirty="0" smtClean="0">
                <a:solidFill>
                  <a:prstClr val="black"/>
                </a:solidFill>
                <a:latin typeface="Arial Black" pitchFamily="34" charset="0"/>
              </a:rPr>
              <a:t>Notes</a:t>
            </a:r>
            <a:endParaRPr lang="en-US" sz="2800" dirty="0">
              <a:solidFill>
                <a:prstClr val="black"/>
              </a:solidFill>
              <a:latin typeface="Arial Black"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Theology of the Early Church</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10" name="TextBox 9"/>
          <p:cNvSpPr txBox="1"/>
          <p:nvPr/>
        </p:nvSpPr>
        <p:spPr>
          <a:xfrm>
            <a:off x="304800" y="1295400"/>
            <a:ext cx="7086600" cy="400110"/>
          </a:xfrm>
          <a:prstGeom prst="rect">
            <a:avLst/>
          </a:prstGeom>
          <a:noFill/>
        </p:spPr>
        <p:txBody>
          <a:bodyPr wrap="square" rtlCol="0">
            <a:spAutoFit/>
          </a:bodyPr>
          <a:lstStyle/>
          <a:p>
            <a:r>
              <a:rPr lang="en-US" sz="2000" dirty="0" smtClean="0">
                <a:solidFill>
                  <a:srgbClr val="FFFF00"/>
                </a:solidFill>
                <a:latin typeface="Arial" pitchFamily="34" charset="0"/>
                <a:cs typeface="Arial" pitchFamily="34" charset="0"/>
              </a:rPr>
              <a:t>The Jerusalem Council (Cultural/Theological Tension)</a:t>
            </a:r>
            <a:endParaRPr lang="en-US" sz="2000" dirty="0">
              <a:solidFill>
                <a:srgbClr val="FFFF00"/>
              </a:solidFill>
              <a:latin typeface="Arial" pitchFamily="34" charset="0"/>
              <a:cs typeface="Arial" pitchFamily="34" charset="0"/>
            </a:endParaRPr>
          </a:p>
        </p:txBody>
      </p:sp>
      <p:sp>
        <p:nvSpPr>
          <p:cNvPr id="8" name="Rectangle 7"/>
          <p:cNvSpPr/>
          <p:nvPr/>
        </p:nvSpPr>
        <p:spPr>
          <a:xfrm>
            <a:off x="381000" y="1981200"/>
            <a:ext cx="8229600" cy="4401205"/>
          </a:xfrm>
          <a:prstGeom prst="rect">
            <a:avLst/>
          </a:prstGeom>
        </p:spPr>
        <p:txBody>
          <a:bodyPr wrap="square">
            <a:spAutoFit/>
          </a:bodyPr>
          <a:lstStyle/>
          <a:p>
            <a:r>
              <a:rPr lang="en-US" sz="2000" b="1" dirty="0" smtClean="0">
                <a:solidFill>
                  <a:schemeClr val="bg1"/>
                </a:solidFill>
                <a:latin typeface="Arial" pitchFamily="34" charset="0"/>
                <a:cs typeface="Arial" pitchFamily="34" charset="0"/>
              </a:rPr>
              <a:t>Please Read   Acts 15:1-33</a:t>
            </a:r>
          </a:p>
          <a:p>
            <a:endParaRPr lang="en-US" sz="2000" b="1" dirty="0" smtClean="0">
              <a:solidFill>
                <a:schemeClr val="bg1"/>
              </a:solidFill>
              <a:latin typeface="Arial" pitchFamily="34" charset="0"/>
              <a:cs typeface="Arial" pitchFamily="34" charset="0"/>
            </a:endParaRPr>
          </a:p>
          <a:p>
            <a:r>
              <a:rPr lang="en-US" sz="2000" b="1" dirty="0" smtClean="0">
                <a:solidFill>
                  <a:schemeClr val="bg1"/>
                </a:solidFill>
                <a:latin typeface="Arial" pitchFamily="34" charset="0"/>
                <a:cs typeface="Arial" pitchFamily="34" charset="0"/>
              </a:rPr>
              <a:t>We begin to see the formation of a church structure… why?  To govern correct teaching.</a:t>
            </a:r>
          </a:p>
          <a:p>
            <a:endParaRPr lang="en-US" sz="2000" b="1" dirty="0" smtClean="0">
              <a:solidFill>
                <a:schemeClr val="bg1"/>
              </a:solidFill>
              <a:latin typeface="Arial" pitchFamily="34" charset="0"/>
              <a:cs typeface="Arial" pitchFamily="34" charset="0"/>
            </a:endParaRPr>
          </a:p>
          <a:p>
            <a:endParaRPr lang="en-US" sz="2000" b="1" dirty="0" smtClean="0">
              <a:solidFill>
                <a:schemeClr val="bg1"/>
              </a:solidFill>
              <a:latin typeface="Arial" pitchFamily="34" charset="0"/>
              <a:cs typeface="Arial" pitchFamily="34" charset="0"/>
            </a:endParaRPr>
          </a:p>
          <a:p>
            <a:r>
              <a:rPr lang="en-US" sz="2000" b="1" dirty="0" smtClean="0">
                <a:solidFill>
                  <a:schemeClr val="bg1"/>
                </a:solidFill>
              </a:rPr>
              <a:t>2 Peter 3:15-17   </a:t>
            </a:r>
            <a:r>
              <a:rPr lang="en-US" sz="2000" b="1" baseline="30000" dirty="0" smtClean="0">
                <a:solidFill>
                  <a:schemeClr val="bg1"/>
                </a:solidFill>
              </a:rPr>
              <a:t>15</a:t>
            </a:r>
            <a:r>
              <a:rPr lang="en-US" sz="2000" b="1" dirty="0" smtClean="0">
                <a:solidFill>
                  <a:schemeClr val="bg1"/>
                </a:solidFill>
              </a:rPr>
              <a:t> Bear in mind that our Lord's patience means salvation, just as our dear brother Paul also wrote you with the wisdom that God gave him.  </a:t>
            </a:r>
            <a:r>
              <a:rPr lang="en-US" sz="2000" b="1" baseline="30000" dirty="0" smtClean="0">
                <a:solidFill>
                  <a:schemeClr val="bg1"/>
                </a:solidFill>
              </a:rPr>
              <a:t>16</a:t>
            </a:r>
            <a:r>
              <a:rPr lang="en-US" sz="2000" b="1" dirty="0" smtClean="0">
                <a:solidFill>
                  <a:schemeClr val="bg1"/>
                </a:solidFill>
              </a:rPr>
              <a:t> He writes the same way in all his letters, speaking in them of these matters. His letters contain some things that are hard to understand, which ignorant and unstable people distort, as they do the other Scriptures, to their own destruction.  </a:t>
            </a:r>
            <a:r>
              <a:rPr lang="en-US" sz="2000" b="1" baseline="30000" dirty="0" smtClean="0">
                <a:solidFill>
                  <a:schemeClr val="bg1"/>
                </a:solidFill>
              </a:rPr>
              <a:t>17</a:t>
            </a:r>
            <a:r>
              <a:rPr lang="en-US" sz="2000" b="1" dirty="0" smtClean="0">
                <a:solidFill>
                  <a:schemeClr val="bg1"/>
                </a:solidFill>
              </a:rPr>
              <a:t> Therefore, dear friends, since you already know this, be on your guard so that you may not be carried away by the error of lawless men and fall from your secure position. </a:t>
            </a:r>
            <a:endParaRPr lang="en-US" sz="2000" b="1" dirty="0" smtClean="0">
              <a:solidFill>
                <a:schemeClr val="bg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20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20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5" end="5"/>
                                            </p:txEl>
                                          </p:spTgt>
                                        </p:tgtEl>
                                        <p:attrNameLst>
                                          <p:attrName>style.visibility</p:attrName>
                                        </p:attrNameLst>
                                      </p:cBhvr>
                                      <p:to>
                                        <p:strVal val="visible"/>
                                      </p:to>
                                    </p:set>
                                    <p:animEffect transition="in" filter="fade">
                                      <p:cBhvr>
                                        <p:cTn id="17" dur="20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dura-europos-paralytic.jpg"/>
          <p:cNvPicPr>
            <a:picLocks noChangeAspect="1"/>
          </p:cNvPicPr>
          <p:nvPr/>
        </p:nvPicPr>
        <p:blipFill>
          <a:blip r:embed="rId2" cstate="print"/>
          <a:stretch>
            <a:fillRect/>
          </a:stretch>
        </p:blipFill>
        <p:spPr>
          <a:xfrm>
            <a:off x="304800" y="237982"/>
            <a:ext cx="4038600" cy="63914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4" descr="379px-Dura_Baptistry_Samaritan.jpg"/>
          <p:cNvPicPr>
            <a:picLocks noChangeAspect="1"/>
          </p:cNvPicPr>
          <p:nvPr/>
        </p:nvPicPr>
        <p:blipFill>
          <a:blip r:embed="rId3" cstate="print"/>
          <a:stretch>
            <a:fillRect/>
          </a:stretch>
        </p:blipFill>
        <p:spPr>
          <a:xfrm>
            <a:off x="4648200" y="228600"/>
            <a:ext cx="4038600" cy="638290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urachurch1.jpg"/>
          <p:cNvPicPr>
            <a:picLocks noChangeAspect="1"/>
          </p:cNvPicPr>
          <p:nvPr/>
        </p:nvPicPr>
        <p:blipFill>
          <a:blip r:embed="rId2" cstate="print"/>
          <a:stretch>
            <a:fillRect/>
          </a:stretch>
        </p:blipFill>
        <p:spPr>
          <a:xfrm>
            <a:off x="609600" y="685800"/>
            <a:ext cx="8021053" cy="5334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ura_church_diagram.jpg"/>
          <p:cNvPicPr>
            <a:picLocks noChangeAspect="1"/>
          </p:cNvPicPr>
          <p:nvPr/>
        </p:nvPicPr>
        <p:blipFill>
          <a:blip r:embed="rId2" cstate="print"/>
          <a:srcRect l="14667"/>
          <a:stretch>
            <a:fillRect/>
          </a:stretch>
        </p:blipFill>
        <p:spPr>
          <a:xfrm>
            <a:off x="457200" y="228599"/>
            <a:ext cx="8077200" cy="6294537"/>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914400" y="457200"/>
            <a:ext cx="7315200" cy="523220"/>
          </a:xfrm>
          <a:prstGeom prst="rect">
            <a:avLst/>
          </a:prstGeom>
          <a:noFill/>
        </p:spPr>
        <p:txBody>
          <a:bodyPr wrap="square" rtlCol="0">
            <a:spAutoFit/>
          </a:bodyPr>
          <a:lstStyle/>
          <a:p>
            <a:pPr algn="ctr"/>
            <a:r>
              <a:rPr lang="en-US" sz="2800" dirty="0" smtClean="0">
                <a:solidFill>
                  <a:prstClr val="black"/>
                </a:solidFill>
                <a:latin typeface="Arial Black" pitchFamily="34" charset="0"/>
              </a:rPr>
              <a:t>Notes</a:t>
            </a:r>
            <a:endParaRPr lang="en-US" sz="2800" dirty="0">
              <a:solidFill>
                <a:prstClr val="black"/>
              </a:solidFill>
              <a:latin typeface="Arial Black"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3" name="Picture 2"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TextBox 4"/>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Theology of the Early Church</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6" name="TextBox 5"/>
          <p:cNvSpPr txBox="1"/>
          <p:nvPr/>
        </p:nvSpPr>
        <p:spPr>
          <a:xfrm>
            <a:off x="381000" y="1853148"/>
            <a:ext cx="4267200" cy="3785652"/>
          </a:xfrm>
          <a:prstGeom prst="rect">
            <a:avLst/>
          </a:prstGeom>
          <a:noFill/>
        </p:spPr>
        <p:txBody>
          <a:bodyPr wrap="square" rtlCol="0">
            <a:spAutoFit/>
          </a:bodyPr>
          <a:lstStyle/>
          <a:p>
            <a:r>
              <a:rPr lang="en-US" sz="2000" b="1" dirty="0" smtClean="0">
                <a:solidFill>
                  <a:srgbClr val="FFFF00"/>
                </a:solidFill>
                <a:latin typeface="Arial" pitchFamily="34" charset="0"/>
                <a:cs typeface="Arial" pitchFamily="34" charset="0"/>
              </a:rPr>
              <a:t>The </a:t>
            </a:r>
            <a:r>
              <a:rPr lang="en-US" sz="2000" b="1" dirty="0" err="1" smtClean="0">
                <a:solidFill>
                  <a:srgbClr val="FFFF00"/>
                </a:solidFill>
                <a:latin typeface="Arial" pitchFamily="34" charset="0"/>
                <a:cs typeface="Arial" pitchFamily="34" charset="0"/>
              </a:rPr>
              <a:t>Didache</a:t>
            </a:r>
            <a:r>
              <a:rPr lang="en-US" sz="2000" b="1" dirty="0" smtClean="0">
                <a:solidFill>
                  <a:srgbClr val="FFFF00"/>
                </a:solidFill>
                <a:latin typeface="Arial" pitchFamily="34" charset="0"/>
                <a:cs typeface="Arial" pitchFamily="34" charset="0"/>
              </a:rPr>
              <a:t> (90AD):</a:t>
            </a:r>
          </a:p>
          <a:p>
            <a:endParaRPr lang="en-US" sz="2000" b="1" dirty="0" smtClean="0">
              <a:solidFill>
                <a:srgbClr val="FFFF00"/>
              </a:solidFill>
              <a:latin typeface="Arial" pitchFamily="34" charset="0"/>
              <a:cs typeface="Arial" pitchFamily="34" charset="0"/>
            </a:endParaRPr>
          </a:p>
          <a:p>
            <a:r>
              <a:rPr lang="en-US" sz="2000" b="1" dirty="0" smtClean="0">
                <a:solidFill>
                  <a:srgbClr val="FFFF00"/>
                </a:solidFill>
                <a:latin typeface="Arial" pitchFamily="34" charset="0"/>
                <a:cs typeface="Arial" pitchFamily="34" charset="0"/>
              </a:rPr>
              <a:t>Discuss:  </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What stuck out to you about this passage?</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What are the major concerns of the Author?</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How is he asking the church to respond?</a:t>
            </a:r>
            <a:endParaRPr lang="en-US" sz="2000" b="1" dirty="0">
              <a:solidFill>
                <a:srgbClr val="FFFF00"/>
              </a:solidFill>
              <a:latin typeface="Arial" pitchFamily="34" charset="0"/>
              <a:cs typeface="Arial" pitchFamily="34" charset="0"/>
            </a:endParaRPr>
          </a:p>
        </p:txBody>
      </p:sp>
      <p:pic>
        <p:nvPicPr>
          <p:cNvPr id="7" name="Picture 6" descr="didache (1).jpg"/>
          <p:cNvPicPr>
            <a:picLocks noChangeAspect="1"/>
          </p:cNvPicPr>
          <p:nvPr/>
        </p:nvPicPr>
        <p:blipFill>
          <a:blip r:embed="rId4" cstate="print"/>
          <a:stretch>
            <a:fillRect/>
          </a:stretch>
        </p:blipFill>
        <p:spPr>
          <a:xfrm>
            <a:off x="5029200" y="1524000"/>
            <a:ext cx="3629431" cy="5105400"/>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2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20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6" end="6"/>
                                            </p:txEl>
                                          </p:spTgt>
                                        </p:tgtEl>
                                        <p:attrNameLst>
                                          <p:attrName>style.visibility</p:attrName>
                                        </p:attrNameLst>
                                      </p:cBhvr>
                                      <p:to>
                                        <p:strVal val="visible"/>
                                      </p:to>
                                    </p:set>
                                    <p:animEffect transition="in" filter="fade">
                                      <p:cBhvr>
                                        <p:cTn id="22" dur="2000"/>
                                        <p:tgtEl>
                                          <p:spTgt spid="6">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8" end="8"/>
                                            </p:txEl>
                                          </p:spTgt>
                                        </p:tgtEl>
                                        <p:attrNameLst>
                                          <p:attrName>style.visibility</p:attrName>
                                        </p:attrNameLst>
                                      </p:cBhvr>
                                      <p:to>
                                        <p:strVal val="visible"/>
                                      </p:to>
                                    </p:set>
                                    <p:animEffect transition="in" filter="fade">
                                      <p:cBhvr>
                                        <p:cTn id="27" dur="20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3" name="Picture 2"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TextBox 4"/>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Theology of the Early Church</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6" name="TextBox 5"/>
          <p:cNvSpPr txBox="1"/>
          <p:nvPr/>
        </p:nvSpPr>
        <p:spPr>
          <a:xfrm>
            <a:off x="381000" y="1600200"/>
            <a:ext cx="4267200" cy="4401205"/>
          </a:xfrm>
          <a:prstGeom prst="rect">
            <a:avLst/>
          </a:prstGeom>
          <a:noFill/>
        </p:spPr>
        <p:txBody>
          <a:bodyPr wrap="square" rtlCol="0">
            <a:spAutoFit/>
          </a:bodyPr>
          <a:lstStyle/>
          <a:p>
            <a:r>
              <a:rPr lang="en-US" sz="2000" b="1" dirty="0" smtClean="0">
                <a:solidFill>
                  <a:srgbClr val="FFFF00"/>
                </a:solidFill>
                <a:latin typeface="Arial" pitchFamily="34" charset="0"/>
                <a:cs typeface="Arial" pitchFamily="34" charset="0"/>
              </a:rPr>
              <a:t>Ignatius of Antioch (110 AD):</a:t>
            </a:r>
          </a:p>
          <a:p>
            <a:endParaRPr lang="en-US" sz="2000" b="1" dirty="0" smtClean="0">
              <a:solidFill>
                <a:srgbClr val="FFFF00"/>
              </a:solidFill>
              <a:latin typeface="Arial" pitchFamily="34" charset="0"/>
              <a:cs typeface="Arial" pitchFamily="34" charset="0"/>
            </a:endParaRPr>
          </a:p>
          <a:p>
            <a:r>
              <a:rPr lang="en-US" sz="2000" b="1" dirty="0" err="1" smtClean="0">
                <a:solidFill>
                  <a:srgbClr val="FFFF00"/>
                </a:solidFill>
                <a:latin typeface="Arial" pitchFamily="34" charset="0"/>
                <a:cs typeface="Arial" pitchFamily="34" charset="0"/>
              </a:rPr>
              <a:t>Docetism</a:t>
            </a:r>
            <a:r>
              <a:rPr lang="en-US" sz="2000" b="1" dirty="0" smtClean="0">
                <a:solidFill>
                  <a:srgbClr val="FFFF00"/>
                </a:solidFill>
                <a:latin typeface="Arial" pitchFamily="34" charset="0"/>
                <a:cs typeface="Arial" pitchFamily="34" charset="0"/>
              </a:rPr>
              <a:t>:  </a:t>
            </a:r>
          </a:p>
          <a:p>
            <a:endParaRPr lang="en-US" sz="2000" b="1" dirty="0" smtClean="0">
              <a:solidFill>
                <a:srgbClr val="FFFF00"/>
              </a:solidFill>
              <a:latin typeface="Arial" pitchFamily="34" charset="0"/>
              <a:cs typeface="Arial" pitchFamily="34" charset="0"/>
            </a:endParaRPr>
          </a:p>
          <a:p>
            <a:r>
              <a:rPr lang="en-US" sz="2000" b="1" dirty="0" smtClean="0">
                <a:solidFill>
                  <a:srgbClr val="FFFF00"/>
                </a:solidFill>
                <a:latin typeface="Arial" pitchFamily="34" charset="0"/>
                <a:cs typeface="Arial" pitchFamily="34" charset="0"/>
              </a:rPr>
              <a:t>From Greek DOKEO meaning “to seem”</a:t>
            </a:r>
          </a:p>
          <a:p>
            <a:endParaRPr lang="en-US" sz="2000" b="1" dirty="0" smtClean="0">
              <a:solidFill>
                <a:srgbClr val="FFFF00"/>
              </a:solidFill>
              <a:latin typeface="Arial" pitchFamily="34" charset="0"/>
              <a:cs typeface="Arial" pitchFamily="34" charset="0"/>
            </a:endParaRPr>
          </a:p>
          <a:p>
            <a:r>
              <a:rPr lang="en-US" sz="2000" b="1" dirty="0" smtClean="0">
                <a:solidFill>
                  <a:srgbClr val="FFFF00"/>
                </a:solidFill>
                <a:latin typeface="Arial" pitchFamily="34" charset="0"/>
                <a:cs typeface="Arial" pitchFamily="34" charset="0"/>
              </a:rPr>
              <a:t>What was his solution to “Heresy?”</a:t>
            </a:r>
          </a:p>
          <a:p>
            <a:endParaRPr lang="en-US" sz="2000" b="1" dirty="0" smtClean="0">
              <a:solidFill>
                <a:srgbClr val="FFFF00"/>
              </a:solidFill>
              <a:latin typeface="Arial" pitchFamily="34" charset="0"/>
              <a:cs typeface="Arial" pitchFamily="34" charset="0"/>
            </a:endParaRPr>
          </a:p>
          <a:p>
            <a:endParaRPr lang="en-US" sz="2000" b="1" dirty="0" smtClean="0">
              <a:solidFill>
                <a:srgbClr val="FFFF00"/>
              </a:solidFill>
              <a:latin typeface="Arial" pitchFamily="34" charset="0"/>
              <a:cs typeface="Arial" pitchFamily="34" charset="0"/>
            </a:endParaRPr>
          </a:p>
          <a:p>
            <a:r>
              <a:rPr lang="en-US" sz="2000" b="1" dirty="0" smtClean="0">
                <a:solidFill>
                  <a:srgbClr val="FFFF00"/>
                </a:solidFill>
                <a:latin typeface="Arial" pitchFamily="34" charset="0"/>
                <a:cs typeface="Arial" pitchFamily="34" charset="0"/>
              </a:rPr>
              <a:t>The Rule of Faith</a:t>
            </a:r>
          </a:p>
          <a:p>
            <a:endParaRPr lang="en-US" sz="2000" b="1" dirty="0" smtClean="0">
              <a:solidFill>
                <a:srgbClr val="FFFF00"/>
              </a:solidFill>
              <a:latin typeface="Arial" pitchFamily="34" charset="0"/>
              <a:cs typeface="Arial" pitchFamily="34" charset="0"/>
            </a:endParaRPr>
          </a:p>
          <a:p>
            <a:endParaRPr lang="en-US" sz="2000" b="1" dirty="0" smtClean="0">
              <a:solidFill>
                <a:srgbClr val="FFFF00"/>
              </a:solidFill>
              <a:latin typeface="Arial" pitchFamily="34" charset="0"/>
              <a:cs typeface="Arial" pitchFamily="34" charset="0"/>
            </a:endParaRPr>
          </a:p>
        </p:txBody>
      </p:sp>
      <p:pic>
        <p:nvPicPr>
          <p:cNvPr id="8" name="Picture 7" descr="St. Ignatius of Antioch, small icon.jpg"/>
          <p:cNvPicPr>
            <a:picLocks noChangeAspect="1"/>
          </p:cNvPicPr>
          <p:nvPr/>
        </p:nvPicPr>
        <p:blipFill>
          <a:blip r:embed="rId4" cstate="print"/>
          <a:stretch>
            <a:fillRect/>
          </a:stretch>
        </p:blipFill>
        <p:spPr>
          <a:xfrm>
            <a:off x="5181600" y="1676400"/>
            <a:ext cx="3295650" cy="47237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2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20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6" end="6"/>
                                            </p:txEl>
                                          </p:spTgt>
                                        </p:tgtEl>
                                        <p:attrNameLst>
                                          <p:attrName>style.visibility</p:attrName>
                                        </p:attrNameLst>
                                      </p:cBhvr>
                                      <p:to>
                                        <p:strVal val="visible"/>
                                      </p:to>
                                    </p:set>
                                    <p:animEffect transition="in" filter="fade">
                                      <p:cBhvr>
                                        <p:cTn id="22" dur="2000"/>
                                        <p:tgtEl>
                                          <p:spTgt spid="6">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9" end="9"/>
                                            </p:txEl>
                                          </p:spTgt>
                                        </p:tgtEl>
                                        <p:attrNameLst>
                                          <p:attrName>style.visibility</p:attrName>
                                        </p:attrNameLst>
                                      </p:cBhvr>
                                      <p:to>
                                        <p:strVal val="visible"/>
                                      </p:to>
                                    </p:set>
                                    <p:animEffect transition="in" filter="fade">
                                      <p:cBhvr>
                                        <p:cTn id="27" dur="2000"/>
                                        <p:tgtEl>
                                          <p:spTgt spid="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914400" y="457200"/>
            <a:ext cx="7315200" cy="523220"/>
          </a:xfrm>
          <a:prstGeom prst="rect">
            <a:avLst/>
          </a:prstGeom>
          <a:noFill/>
        </p:spPr>
        <p:txBody>
          <a:bodyPr wrap="square" rtlCol="0">
            <a:spAutoFit/>
          </a:bodyPr>
          <a:lstStyle/>
          <a:p>
            <a:pPr algn="ctr"/>
            <a:r>
              <a:rPr lang="en-US" sz="2800" dirty="0" smtClean="0">
                <a:latin typeface="Arial Black" pitchFamily="34" charset="0"/>
              </a:rPr>
              <a:t>Notes</a:t>
            </a:r>
            <a:endParaRPr lang="en-US" sz="2800" dirty="0">
              <a:latin typeface="Arial Black"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661</TotalTime>
  <Words>737</Words>
  <Application>Microsoft Office PowerPoint</Application>
  <PresentationFormat>On-screen Show (4:3)</PresentationFormat>
  <Paragraphs>73</Paragraphs>
  <Slides>14</Slides>
  <Notes>0</Notes>
  <HiddenSlides>0</HiddenSlides>
  <MMClips>0</MMClips>
  <ScaleCrop>false</ScaleCrop>
  <HeadingPairs>
    <vt:vector size="4" baseType="variant">
      <vt:variant>
        <vt:lpstr>Theme</vt:lpstr>
      </vt:variant>
      <vt:variant>
        <vt:i4>3</vt:i4>
      </vt:variant>
      <vt:variant>
        <vt:lpstr>Slide Titles</vt:lpstr>
      </vt:variant>
      <vt:variant>
        <vt:i4>14</vt:i4>
      </vt:variant>
    </vt:vector>
  </HeadingPairs>
  <TitlesOfParts>
    <vt:vector size="17" baseType="lpstr">
      <vt:lpstr>Office Theme</vt:lpstr>
      <vt:lpstr>1_Office Theme</vt:lpstr>
      <vt:lpstr>2_Office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Ben Laptop</dc:creator>
  <cp:lastModifiedBy>Maria Kakolowski</cp:lastModifiedBy>
  <cp:revision>69</cp:revision>
  <dcterms:created xsi:type="dcterms:W3CDTF">2006-08-16T00:00:00Z</dcterms:created>
  <dcterms:modified xsi:type="dcterms:W3CDTF">2012-02-15T12:58:41Z</dcterms:modified>
</cp:coreProperties>
</file>