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6"/>
  </p:handoutMasterIdLst>
  <p:sldIdLst>
    <p:sldId id="256" r:id="rId2"/>
    <p:sldId id="257" r:id="rId3"/>
    <p:sldId id="258" r:id="rId4"/>
    <p:sldId id="259" r:id="rId5"/>
    <p:sldId id="268" r:id="rId6"/>
    <p:sldId id="260" r:id="rId7"/>
    <p:sldId id="261" r:id="rId8"/>
    <p:sldId id="262" r:id="rId9"/>
    <p:sldId id="269" r:id="rId10"/>
    <p:sldId id="263" r:id="rId11"/>
    <p:sldId id="264" r:id="rId12"/>
    <p:sldId id="265" r:id="rId13"/>
    <p:sldId id="267" r:id="rId14"/>
    <p:sldId id="270"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E866FE1E-D2ED-4EDA-95CF-270D7ED7E3FB}" type="datetimeFigureOut">
              <a:rPr lang="en-US"/>
              <a:pPr>
                <a:defRPr/>
              </a:pPr>
              <a:t>2/15/2012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A389016A-4B2D-42FD-87FF-EFDB0CE174EF}"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A095EF5-2100-4927-A664-AA460B3F3EBA}" type="datetimeFigureOut">
              <a:rPr lang="en-US"/>
              <a:pPr>
                <a:defRPr/>
              </a:pPr>
              <a:t>2/15/2012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CDD25E-33D2-4560-9B80-5F1B44E53AA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D0F9D75-FAF0-4084-99DD-1747BD9C6AF1}" type="datetimeFigureOut">
              <a:rPr lang="en-US"/>
              <a:pPr>
                <a:defRPr/>
              </a:pPr>
              <a:t>2/15/2012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21ACE91-0B14-47CB-BABC-B6E9D077B5D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752D935-A4A1-45B7-9057-2EC255F1B93B}" type="datetimeFigureOut">
              <a:rPr lang="en-US"/>
              <a:pPr>
                <a:defRPr/>
              </a:pPr>
              <a:t>2/15/2012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6A45E4B-2C8F-4090-BE75-45812293D4B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5ECB2807-8D44-451D-980A-2773D7F419B6}" type="datetimeFigureOut">
              <a:rPr lang="en-US"/>
              <a:pPr>
                <a:defRPr/>
              </a:pPr>
              <a:t>2/15/2012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D3A0A02-5CB9-4DDD-9B57-DB67A7F2EA2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31F5430-124D-4553-92CB-AC9E6D22A413}" type="datetimeFigureOut">
              <a:rPr lang="en-US"/>
              <a:pPr>
                <a:defRPr/>
              </a:pPr>
              <a:t>2/15/2012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33DEDD6-9591-4D20-98E7-E398AF4EF73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F8C2818-73A5-46DC-9F9B-48A94AFC9B9B}" type="datetimeFigureOut">
              <a:rPr lang="en-US"/>
              <a:pPr>
                <a:defRPr/>
              </a:pPr>
              <a:t>2/15/2012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ACBAFA0-1BDE-42CE-9534-3053B49D2F2C}"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1A798D7-09C7-4FB4-BC25-56604C7BA23B}" type="datetimeFigureOut">
              <a:rPr lang="en-US"/>
              <a:pPr>
                <a:defRPr/>
              </a:pPr>
              <a:t>2/15/2012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EE7B60D-BA10-4B92-B598-7045D5656E26}"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17F09C2-1F85-47E5-AAD6-9147231BF3F8}" type="datetimeFigureOut">
              <a:rPr lang="en-US"/>
              <a:pPr>
                <a:defRPr/>
              </a:pPr>
              <a:t>2/15/2012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7A2B519-A0A8-4515-B936-B7CF779AF97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FE1A4ED-B639-4FC7-B0F5-1E5C7C445615}" type="datetimeFigureOut">
              <a:rPr lang="en-US"/>
              <a:pPr>
                <a:defRPr/>
              </a:pPr>
              <a:t>2/15/2012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2AE3348-4190-4F88-A524-A5202E2C7E9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BD505AE-3CEF-44D1-9040-563371836B30}" type="datetimeFigureOut">
              <a:rPr lang="en-US"/>
              <a:pPr>
                <a:defRPr/>
              </a:pPr>
              <a:t>2/15/2012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3B8617C-A5B7-4D0C-B237-3710D29899A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376A218-14F0-431F-9713-4D1700D8FB57}" type="datetimeFigureOut">
              <a:rPr lang="en-US"/>
              <a:pPr>
                <a:defRPr/>
              </a:pPr>
              <a:t>2/15/2012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F4FE680-DD26-4467-9758-262F33B47EA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8E1BCFAB-4668-4BAC-9898-D53CE0AC1156}" type="datetimeFigureOut">
              <a:rPr lang="en-US"/>
              <a:pPr>
                <a:defRPr/>
              </a:pPr>
              <a:t>2/15/2012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F2344C37-BCE5-4570-AD78-C8CC36DE22A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90600" y="152400"/>
            <a:ext cx="72390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a:spAutoFit/>
          </a:bodyPr>
          <a:lstStyle/>
          <a:p>
            <a:pPr algn="ctr" fontAlgn="auto">
              <a:spcBef>
                <a:spcPts val="0"/>
              </a:spcBef>
              <a:spcAft>
                <a:spcPts val="0"/>
              </a:spcAft>
              <a:defRPr/>
            </a:pPr>
            <a:r>
              <a:rPr lang="en-US" sz="2800" dirty="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p>
        </p:txBody>
      </p:sp>
      <p:sp>
        <p:nvSpPr>
          <p:cNvPr id="14340" name="TextBox 4"/>
          <p:cNvSpPr txBox="1">
            <a:spLocks noChangeArrowheads="1"/>
          </p:cNvSpPr>
          <p:nvPr/>
        </p:nvSpPr>
        <p:spPr bwMode="auto">
          <a:xfrm>
            <a:off x="304800" y="5353050"/>
            <a:ext cx="8991600" cy="1200150"/>
          </a:xfrm>
          <a:prstGeom prst="rect">
            <a:avLst/>
          </a:prstGeom>
          <a:noFill/>
          <a:ln w="9525">
            <a:noFill/>
            <a:miter lim="800000"/>
            <a:headEnd/>
            <a:tailEnd/>
          </a:ln>
        </p:spPr>
        <p:txBody>
          <a:bodyPr>
            <a:spAutoFit/>
          </a:bodyPr>
          <a:lstStyle/>
          <a:p>
            <a:r>
              <a:rPr lang="en-US" b="1">
                <a:solidFill>
                  <a:srgbClr val="FFFF00"/>
                </a:solidFill>
                <a:latin typeface="Papyrus" pitchFamily="66" charset="0"/>
              </a:rPr>
              <a:t>Hebrews 12:11</a:t>
            </a:r>
            <a:r>
              <a:rPr lang="en-US">
                <a:solidFill>
                  <a:srgbClr val="FFFF00"/>
                </a:solidFill>
                <a:latin typeface="Papyrus" pitchFamily="66" charset="0"/>
              </a:rPr>
              <a:t/>
            </a:r>
            <a:br>
              <a:rPr lang="en-US">
                <a:solidFill>
                  <a:srgbClr val="FFFF00"/>
                </a:solidFill>
                <a:latin typeface="Papyrus" pitchFamily="66" charset="0"/>
              </a:rPr>
            </a:br>
            <a:r>
              <a:rPr lang="en-US">
                <a:solidFill>
                  <a:srgbClr val="FFFF00"/>
                </a:solidFill>
                <a:latin typeface="Papyrus" pitchFamily="66" charset="0"/>
              </a:rPr>
              <a:t>Therefore, since we are surrounded by such a great </a:t>
            </a:r>
            <a:r>
              <a:rPr lang="en-US" b="1">
                <a:solidFill>
                  <a:srgbClr val="FFFF00"/>
                </a:solidFill>
                <a:latin typeface="Papyrus" pitchFamily="66" charset="0"/>
              </a:rPr>
              <a:t>cloud</a:t>
            </a:r>
            <a:r>
              <a:rPr lang="en-US">
                <a:solidFill>
                  <a:srgbClr val="FFFF00"/>
                </a:solidFill>
                <a:latin typeface="Papyrus" pitchFamily="66" charset="0"/>
              </a:rPr>
              <a:t> of </a:t>
            </a:r>
            <a:r>
              <a:rPr lang="en-US" b="1">
                <a:solidFill>
                  <a:srgbClr val="FFFF00"/>
                </a:solidFill>
                <a:latin typeface="Papyrus" pitchFamily="66" charset="0"/>
              </a:rPr>
              <a:t>witnesses</a:t>
            </a:r>
            <a:r>
              <a:rPr lang="en-US">
                <a:solidFill>
                  <a:srgbClr val="FFFF00"/>
                </a:solidFill>
                <a:latin typeface="Papyrus" pitchFamily="66" charset="0"/>
              </a:rPr>
              <a:t>, let us throw off everything that hinders and the sin that so easily entangles. And let us run with perseverance the race marked out for us</a:t>
            </a:r>
          </a:p>
        </p:txBody>
      </p:sp>
      <p:pic>
        <p:nvPicPr>
          <p:cNvPr id="6" name="Picture 5" descr="San Vitale Apse.jpg"/>
          <p:cNvPicPr>
            <a:picLocks noChangeAspect="1"/>
          </p:cNvPicPr>
          <p:nvPr/>
        </p:nvPicPr>
        <p:blipFill>
          <a:blip r:embed="rId2" cstate="print"/>
          <a:srcRect t="8130" b="13821"/>
          <a:stretch>
            <a:fillRect/>
          </a:stretch>
        </p:blipFill>
        <p:spPr>
          <a:xfrm>
            <a:off x="1295400" y="1371600"/>
            <a:ext cx="6477000" cy="3791415"/>
          </a:xfrm>
          <a:prstGeom prst="rect">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1"/>
          <p:cNvSpPr txBox="1">
            <a:spLocks noChangeArrowheads="1"/>
          </p:cNvSpPr>
          <p:nvPr/>
        </p:nvSpPr>
        <p:spPr bwMode="auto">
          <a:xfrm>
            <a:off x="1676400" y="304800"/>
            <a:ext cx="5791200" cy="646113"/>
          </a:xfrm>
          <a:prstGeom prst="rect">
            <a:avLst/>
          </a:prstGeom>
          <a:noFill/>
          <a:ln w="9525">
            <a:noFill/>
            <a:miter lim="800000"/>
            <a:headEnd/>
            <a:tailEnd/>
          </a:ln>
        </p:spPr>
        <p:txBody>
          <a:bodyPr>
            <a:spAutoFit/>
          </a:bodyPr>
          <a:lstStyle/>
          <a:p>
            <a:pPr algn="ctr"/>
            <a:r>
              <a:rPr lang="en-US" sz="3600" b="1">
                <a:solidFill>
                  <a:srgbClr val="FFFF00"/>
                </a:solidFill>
                <a:latin typeface="Century" pitchFamily="18" charset="0"/>
                <a:ea typeface="Arial Unicode MS"/>
                <a:cs typeface="Arial Unicode MS"/>
              </a:rPr>
              <a:t>Introduction</a:t>
            </a:r>
          </a:p>
        </p:txBody>
      </p:sp>
      <p:pic>
        <p:nvPicPr>
          <p:cNvPr id="6" name="Picture 5"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6" descr="chi_rho_stone-296x300.jpg"/>
          <p:cNvPicPr>
            <a:picLocks noChangeAspect="1"/>
          </p:cNvPicPr>
          <p:nvPr/>
        </p:nvPicPr>
        <p:blipFill>
          <a:blip r:embed="rId3" cstate="print"/>
          <a:stretch>
            <a:fillRect/>
          </a:stretch>
        </p:blipFill>
        <p:spPr>
          <a:xfrm>
            <a:off x="7848600" y="1524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533400" y="1752600"/>
            <a:ext cx="7924800" cy="4154488"/>
          </a:xfrm>
          <a:prstGeom prst="rect">
            <a:avLst/>
          </a:prstGeom>
          <a:noFill/>
        </p:spPr>
        <p:txBody>
          <a:bodyPr>
            <a:spAutoFit/>
          </a:bodyPr>
          <a:lstStyle/>
          <a:p>
            <a:pPr fontAlgn="auto">
              <a:spcBef>
                <a:spcPts val="0"/>
              </a:spcBef>
              <a:spcAft>
                <a:spcPts val="0"/>
              </a:spcAft>
              <a:defRPr/>
            </a:pPr>
            <a:r>
              <a:rPr lang="en-US" sz="2200" dirty="0">
                <a:solidFill>
                  <a:srgbClr val="FFFF00"/>
                </a:solidFill>
                <a:latin typeface="+mn-lt"/>
              </a:rPr>
              <a:t>Table Discussions:     </a:t>
            </a:r>
          </a:p>
          <a:p>
            <a:pPr marL="914400" lvl="1" indent="-457200" fontAlgn="auto">
              <a:spcBef>
                <a:spcPts val="0"/>
              </a:spcBef>
              <a:spcAft>
                <a:spcPts val="0"/>
              </a:spcAft>
              <a:buFont typeface="+mj-lt"/>
              <a:buAutoNum type="arabicPeriod"/>
              <a:defRPr/>
            </a:pPr>
            <a:r>
              <a:rPr lang="en-US" sz="2200" dirty="0">
                <a:solidFill>
                  <a:srgbClr val="FFFF00"/>
                </a:solidFill>
                <a:latin typeface="+mn-lt"/>
              </a:rPr>
              <a:t>Who are you?</a:t>
            </a:r>
          </a:p>
          <a:p>
            <a:pPr marL="914400" lvl="1" indent="-457200" fontAlgn="auto">
              <a:spcBef>
                <a:spcPts val="0"/>
              </a:spcBef>
              <a:spcAft>
                <a:spcPts val="0"/>
              </a:spcAft>
              <a:buFont typeface="+mj-lt"/>
              <a:buAutoNum type="arabicPeriod"/>
              <a:defRPr/>
            </a:pPr>
            <a:r>
              <a:rPr lang="en-US" sz="2200" dirty="0">
                <a:solidFill>
                  <a:srgbClr val="FFFF00"/>
                </a:solidFill>
                <a:latin typeface="+mn-lt"/>
              </a:rPr>
              <a:t>Where you from?</a:t>
            </a:r>
          </a:p>
          <a:p>
            <a:pPr marL="914400" lvl="1" indent="-457200" fontAlgn="auto">
              <a:spcBef>
                <a:spcPts val="0"/>
              </a:spcBef>
              <a:spcAft>
                <a:spcPts val="0"/>
              </a:spcAft>
              <a:buFont typeface="+mj-lt"/>
              <a:buAutoNum type="arabicPeriod"/>
              <a:defRPr/>
            </a:pPr>
            <a:r>
              <a:rPr lang="en-US" sz="2200" dirty="0">
                <a:solidFill>
                  <a:srgbClr val="FFFF00"/>
                </a:solidFill>
                <a:latin typeface="+mn-lt"/>
              </a:rPr>
              <a:t>What do you hope to learn in this class?</a:t>
            </a:r>
          </a:p>
          <a:p>
            <a:pPr marL="914400" lvl="1" indent="-457200" fontAlgn="auto">
              <a:spcBef>
                <a:spcPts val="0"/>
              </a:spcBef>
              <a:spcAft>
                <a:spcPts val="0"/>
              </a:spcAft>
              <a:buFont typeface="+mj-lt"/>
              <a:buAutoNum type="arabicPeriod"/>
              <a:defRPr/>
            </a:pPr>
            <a:endParaRPr lang="en-US" sz="2200" dirty="0">
              <a:solidFill>
                <a:srgbClr val="FFFF00"/>
              </a:solidFill>
              <a:latin typeface="+mn-lt"/>
            </a:endParaRPr>
          </a:p>
          <a:p>
            <a:pPr marL="457200" indent="-457200" fontAlgn="auto">
              <a:spcBef>
                <a:spcPts val="0"/>
              </a:spcBef>
              <a:spcAft>
                <a:spcPts val="0"/>
              </a:spcAft>
              <a:defRPr/>
            </a:pPr>
            <a:endParaRPr lang="en-US" sz="2200" dirty="0">
              <a:solidFill>
                <a:srgbClr val="FFFF00"/>
              </a:solidFill>
              <a:latin typeface="+mn-lt"/>
            </a:endParaRPr>
          </a:p>
          <a:p>
            <a:pPr marL="457200" indent="-457200" fontAlgn="auto">
              <a:spcBef>
                <a:spcPts val="0"/>
              </a:spcBef>
              <a:spcAft>
                <a:spcPts val="0"/>
              </a:spcAft>
              <a:defRPr/>
            </a:pPr>
            <a:endParaRPr lang="en-US" sz="2200" dirty="0">
              <a:solidFill>
                <a:srgbClr val="FFFF00"/>
              </a:solidFill>
              <a:latin typeface="+mn-lt"/>
            </a:endParaRPr>
          </a:p>
          <a:p>
            <a:pPr marL="457200" indent="-457200" fontAlgn="auto">
              <a:spcBef>
                <a:spcPts val="0"/>
              </a:spcBef>
              <a:spcAft>
                <a:spcPts val="0"/>
              </a:spcAft>
              <a:defRPr/>
            </a:pPr>
            <a:endParaRPr lang="en-US" sz="2200" dirty="0">
              <a:solidFill>
                <a:srgbClr val="FFFF00"/>
              </a:solidFill>
              <a:latin typeface="+mn-lt"/>
            </a:endParaRPr>
          </a:p>
          <a:p>
            <a:pPr marL="457200" indent="-457200" fontAlgn="auto">
              <a:spcBef>
                <a:spcPts val="0"/>
              </a:spcBef>
              <a:spcAft>
                <a:spcPts val="0"/>
              </a:spcAft>
              <a:defRPr/>
            </a:pPr>
            <a:r>
              <a:rPr lang="en-US" sz="2200" dirty="0">
                <a:solidFill>
                  <a:srgbClr val="FFFF00"/>
                </a:solidFill>
                <a:latin typeface="+mn-lt"/>
              </a:rPr>
              <a:t>Now tell me:  What are you hoping to get out of this class?</a:t>
            </a:r>
          </a:p>
          <a:p>
            <a:pPr marL="457200" indent="-457200" fontAlgn="auto">
              <a:spcBef>
                <a:spcPts val="0"/>
              </a:spcBef>
              <a:spcAft>
                <a:spcPts val="0"/>
              </a:spcAft>
              <a:defRPr/>
            </a:pPr>
            <a:endParaRPr lang="en-US" sz="2200" dirty="0">
              <a:solidFill>
                <a:srgbClr val="FFFF00"/>
              </a:solidFill>
              <a:latin typeface="+mn-lt"/>
            </a:endParaRPr>
          </a:p>
          <a:p>
            <a:pPr marL="457200" indent="-457200" fontAlgn="auto">
              <a:spcBef>
                <a:spcPts val="0"/>
              </a:spcBef>
              <a:spcAft>
                <a:spcPts val="0"/>
              </a:spcAft>
              <a:defRPr/>
            </a:pPr>
            <a:endParaRPr lang="en-US" sz="2200" dirty="0">
              <a:solidFill>
                <a:srgbClr val="FFFF00"/>
              </a:solidFill>
              <a:latin typeface="+mn-lt"/>
            </a:endParaRPr>
          </a:p>
          <a:p>
            <a:pPr marL="457200" indent="-457200" fontAlgn="auto">
              <a:spcBef>
                <a:spcPts val="0"/>
              </a:spcBef>
              <a:spcAft>
                <a:spcPts val="0"/>
              </a:spcAft>
              <a:defRPr/>
            </a:pPr>
            <a:endParaRPr lang="en-US" sz="2200" dirty="0">
              <a:solidFill>
                <a:srgbClr val="FFFF00"/>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2000"/>
                                        <p:tgtEl>
                                          <p:spTgt spid="8">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2000"/>
                                        <p:tgtEl>
                                          <p:spTgt spid="8">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fade">
                                      <p:cBhvr>
                                        <p:cTn id="13" dur="2000"/>
                                        <p:tgtEl>
                                          <p:spTgt spid="8">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2000"/>
                                        <p:tgtEl>
                                          <p:spTgt spid="8">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xEl>
                                              <p:pRg st="8" end="8"/>
                                            </p:txEl>
                                          </p:spTgt>
                                        </p:tgtEl>
                                        <p:attrNameLst>
                                          <p:attrName>style.visibility</p:attrName>
                                        </p:attrNameLst>
                                      </p:cBhvr>
                                      <p:to>
                                        <p:strVal val="visible"/>
                                      </p:to>
                                    </p:set>
                                    <p:animEffect transition="in" filter="fade">
                                      <p:cBhvr>
                                        <p:cTn id="21" dur="20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1"/>
          <p:cNvSpPr txBox="1">
            <a:spLocks noChangeArrowheads="1"/>
          </p:cNvSpPr>
          <p:nvPr/>
        </p:nvSpPr>
        <p:spPr bwMode="auto">
          <a:xfrm>
            <a:off x="1371600" y="228600"/>
            <a:ext cx="6400800" cy="954088"/>
          </a:xfrm>
          <a:prstGeom prst="rect">
            <a:avLst/>
          </a:prstGeom>
          <a:noFill/>
          <a:ln w="9525">
            <a:noFill/>
            <a:miter lim="800000"/>
            <a:headEnd/>
            <a:tailEnd/>
          </a:ln>
        </p:spPr>
        <p:txBody>
          <a:bodyPr>
            <a:spAutoFit/>
          </a:bodyPr>
          <a:lstStyle/>
          <a:p>
            <a:pPr algn="ctr"/>
            <a:r>
              <a:rPr lang="en-US" sz="2800">
                <a:solidFill>
                  <a:srgbClr val="FFFF00"/>
                </a:solidFill>
                <a:latin typeface="Century" pitchFamily="18" charset="0"/>
              </a:rPr>
              <a:t>Course Content:  What I Hope to Share</a:t>
            </a:r>
          </a:p>
        </p:txBody>
      </p:sp>
      <p:sp>
        <p:nvSpPr>
          <p:cNvPr id="3" name="TextBox 2"/>
          <p:cNvSpPr txBox="1">
            <a:spLocks noChangeArrowheads="1"/>
          </p:cNvSpPr>
          <p:nvPr/>
        </p:nvSpPr>
        <p:spPr bwMode="auto">
          <a:xfrm>
            <a:off x="609600" y="1484313"/>
            <a:ext cx="4038600" cy="5678487"/>
          </a:xfrm>
          <a:prstGeom prst="rect">
            <a:avLst/>
          </a:prstGeom>
          <a:noFill/>
          <a:ln w="9525">
            <a:noFill/>
            <a:miter lim="800000"/>
            <a:headEnd/>
            <a:tailEnd/>
          </a:ln>
        </p:spPr>
        <p:txBody>
          <a:bodyPr>
            <a:spAutoFit/>
          </a:bodyPr>
          <a:lstStyle/>
          <a:p>
            <a:pPr marL="342900" indent="-342900">
              <a:lnSpc>
                <a:spcPct val="150000"/>
              </a:lnSpc>
              <a:buFont typeface="Calibri" pitchFamily="34" charset="0"/>
              <a:buAutoNum type="arabicPeriod"/>
            </a:pPr>
            <a:r>
              <a:rPr lang="en-US" sz="2200">
                <a:solidFill>
                  <a:srgbClr val="FFFF00"/>
                </a:solidFill>
                <a:latin typeface="Calibri" pitchFamily="34" charset="0"/>
              </a:rPr>
              <a:t>~ 70 AD to ~400 AD</a:t>
            </a:r>
          </a:p>
          <a:p>
            <a:pPr marL="342900" indent="-342900">
              <a:lnSpc>
                <a:spcPct val="150000"/>
              </a:lnSpc>
              <a:buFont typeface="Calibri" pitchFamily="34" charset="0"/>
              <a:buAutoNum type="arabicPeriod"/>
            </a:pPr>
            <a:r>
              <a:rPr lang="en-US" sz="2200">
                <a:solidFill>
                  <a:srgbClr val="FFFF00"/>
                </a:solidFill>
                <a:latin typeface="Calibri" pitchFamily="34" charset="0"/>
              </a:rPr>
              <a:t>How the Church grew and changed over time</a:t>
            </a:r>
          </a:p>
          <a:p>
            <a:pPr marL="342900" indent="-342900">
              <a:lnSpc>
                <a:spcPct val="150000"/>
              </a:lnSpc>
              <a:buFont typeface="Calibri" pitchFamily="34" charset="0"/>
              <a:buAutoNum type="arabicPeriod"/>
            </a:pPr>
            <a:r>
              <a:rPr lang="en-US" sz="2200">
                <a:solidFill>
                  <a:srgbClr val="FFFF00"/>
                </a:solidFill>
                <a:latin typeface="Calibri" pitchFamily="34" charset="0"/>
              </a:rPr>
              <a:t>How the Church was organized over time.</a:t>
            </a:r>
          </a:p>
          <a:p>
            <a:pPr marL="342900" indent="-342900">
              <a:lnSpc>
                <a:spcPct val="150000"/>
              </a:lnSpc>
              <a:buFont typeface="Calibri" pitchFamily="34" charset="0"/>
              <a:buAutoNum type="arabicPeriod"/>
            </a:pPr>
            <a:r>
              <a:rPr lang="en-US" sz="2200">
                <a:solidFill>
                  <a:srgbClr val="FFFF00"/>
                </a:solidFill>
                <a:latin typeface="Calibri" pitchFamily="34" charset="0"/>
              </a:rPr>
              <a:t>Heresies and Church’s Response (Doctrine)</a:t>
            </a:r>
          </a:p>
          <a:p>
            <a:pPr marL="342900" indent="-342900">
              <a:lnSpc>
                <a:spcPct val="150000"/>
              </a:lnSpc>
              <a:buFont typeface="Calibri" pitchFamily="34" charset="0"/>
              <a:buAutoNum type="arabicPeriod"/>
            </a:pPr>
            <a:r>
              <a:rPr lang="en-US" sz="2200">
                <a:solidFill>
                  <a:srgbClr val="FFFF00"/>
                </a:solidFill>
                <a:latin typeface="Calibri" pitchFamily="34" charset="0"/>
              </a:rPr>
              <a:t>Persecution of the Church</a:t>
            </a:r>
          </a:p>
          <a:p>
            <a:pPr marL="342900" indent="-342900">
              <a:lnSpc>
                <a:spcPct val="150000"/>
              </a:lnSpc>
              <a:buFont typeface="Calibri" pitchFamily="34" charset="0"/>
              <a:buAutoNum type="arabicPeriod"/>
            </a:pPr>
            <a:r>
              <a:rPr lang="en-US" sz="2200">
                <a:solidFill>
                  <a:srgbClr val="FFFF00"/>
                </a:solidFill>
                <a:latin typeface="Calibri" pitchFamily="34" charset="0"/>
              </a:rPr>
              <a:t>Fathers of the Church</a:t>
            </a:r>
          </a:p>
          <a:p>
            <a:pPr marL="342900" indent="-342900">
              <a:lnSpc>
                <a:spcPct val="150000"/>
              </a:lnSpc>
              <a:buFont typeface="Calibri" pitchFamily="34" charset="0"/>
              <a:buAutoNum type="arabicPeriod"/>
            </a:pPr>
            <a:r>
              <a:rPr lang="en-US" sz="2200">
                <a:solidFill>
                  <a:srgbClr val="FFFF00"/>
                </a:solidFill>
                <a:latin typeface="Calibri" pitchFamily="34" charset="0"/>
              </a:rPr>
              <a:t>Art and Architecture</a:t>
            </a:r>
          </a:p>
          <a:p>
            <a:pPr marL="342900" indent="-342900">
              <a:lnSpc>
                <a:spcPct val="150000"/>
              </a:lnSpc>
              <a:buFont typeface="Calibri" pitchFamily="34" charset="0"/>
              <a:buAutoNum type="arabicPeriod"/>
            </a:pPr>
            <a:endParaRPr lang="en-US" sz="2200">
              <a:solidFill>
                <a:srgbClr val="FFFF00"/>
              </a:solidFill>
              <a:latin typeface="Calibri" pitchFamily="34" charset="0"/>
            </a:endParaRPr>
          </a:p>
        </p:txBody>
      </p:sp>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descr="ambrosius.jpg"/>
          <p:cNvPicPr>
            <a:picLocks noChangeAspect="1"/>
          </p:cNvPicPr>
          <p:nvPr/>
        </p:nvPicPr>
        <p:blipFill>
          <a:blip r:embed="rId4" cstate="print"/>
          <a:stretch>
            <a:fillRect/>
          </a:stretch>
        </p:blipFill>
        <p:spPr>
          <a:xfrm>
            <a:off x="5029200" y="1600200"/>
            <a:ext cx="3168375" cy="4724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2"/>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In Medias Res</a:t>
            </a:r>
          </a:p>
        </p:txBody>
      </p:sp>
      <p:pic>
        <p:nvPicPr>
          <p:cNvPr id="4" name="Picture 3"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TextBox 5"/>
          <p:cNvSpPr txBox="1">
            <a:spLocks noChangeArrowheads="1"/>
          </p:cNvSpPr>
          <p:nvPr/>
        </p:nvSpPr>
        <p:spPr bwMode="auto">
          <a:xfrm>
            <a:off x="304800" y="1676400"/>
            <a:ext cx="8001000" cy="3786188"/>
          </a:xfrm>
          <a:prstGeom prst="rect">
            <a:avLst/>
          </a:prstGeom>
          <a:noFill/>
          <a:ln w="9525">
            <a:noFill/>
            <a:miter lim="800000"/>
            <a:headEnd/>
            <a:tailEnd/>
          </a:ln>
        </p:spPr>
        <p:txBody>
          <a:bodyPr>
            <a:spAutoFit/>
          </a:bodyPr>
          <a:lstStyle/>
          <a:p>
            <a:pPr>
              <a:buFont typeface="Arial" charset="0"/>
              <a:buChar char="•"/>
            </a:pPr>
            <a:r>
              <a:rPr lang="en-US" sz="2000">
                <a:solidFill>
                  <a:srgbClr val="FFFF00"/>
                </a:solidFill>
                <a:latin typeface="Calibri" pitchFamily="34" charset="0"/>
              </a:rPr>
              <a:t>   We are starting at A Beginning but not THE Beginning</a:t>
            </a:r>
          </a:p>
          <a:p>
            <a:pPr>
              <a:buFont typeface="Arial" charset="0"/>
              <a:buChar char="•"/>
            </a:pPr>
            <a:r>
              <a:rPr lang="en-US" sz="2000">
                <a:solidFill>
                  <a:srgbClr val="FFFF00"/>
                </a:solidFill>
                <a:latin typeface="Calibri" pitchFamily="34" charset="0"/>
              </a:rPr>
              <a:t>   We have to establish context, or set the stage for our play</a:t>
            </a:r>
          </a:p>
          <a:p>
            <a:pPr>
              <a:buFont typeface="Arial" charset="0"/>
              <a:buChar char="•"/>
            </a:pPr>
            <a:endParaRPr lang="en-US" sz="2000">
              <a:solidFill>
                <a:srgbClr val="FFFF00"/>
              </a:solidFill>
              <a:latin typeface="Calibri" pitchFamily="34" charset="0"/>
            </a:endParaRPr>
          </a:p>
          <a:p>
            <a:r>
              <a:rPr lang="en-US" sz="2000">
                <a:solidFill>
                  <a:srgbClr val="FFFF00"/>
                </a:solidFill>
                <a:latin typeface="Calibri" pitchFamily="34" charset="0"/>
              </a:rPr>
              <a:t> Four key historical turning points that helped shape the world we will be studying for the next twelve weeks. </a:t>
            </a:r>
          </a:p>
          <a:p>
            <a:pPr marL="914400" lvl="1" indent="-457200">
              <a:buFont typeface="Calibri" pitchFamily="34" charset="0"/>
              <a:buAutoNum type="arabicPeriod"/>
            </a:pPr>
            <a:endParaRPr lang="en-US" sz="2000">
              <a:solidFill>
                <a:srgbClr val="FFFF00"/>
              </a:solidFill>
              <a:latin typeface="Calibri" pitchFamily="34" charset="0"/>
            </a:endParaRPr>
          </a:p>
          <a:p>
            <a:pPr marL="914400" lvl="1" indent="-457200">
              <a:buFont typeface="Calibri" pitchFamily="34" charset="0"/>
              <a:buAutoNum type="arabicPeriod"/>
            </a:pPr>
            <a:r>
              <a:rPr lang="en-US" sz="2000">
                <a:solidFill>
                  <a:srgbClr val="FFFF00"/>
                </a:solidFill>
                <a:latin typeface="Calibri" pitchFamily="34" charset="0"/>
              </a:rPr>
              <a:t>722 B.C. and 586 B.C. </a:t>
            </a:r>
          </a:p>
          <a:p>
            <a:pPr marL="914400" lvl="1" indent="-457200">
              <a:buFont typeface="Calibri" pitchFamily="34" charset="0"/>
              <a:buAutoNum type="arabicPeriod"/>
            </a:pPr>
            <a:r>
              <a:rPr lang="en-US" sz="2000">
                <a:solidFill>
                  <a:srgbClr val="FFFF00"/>
                </a:solidFill>
                <a:latin typeface="Calibri" pitchFamily="34" charset="0"/>
              </a:rPr>
              <a:t>323 B.C. </a:t>
            </a:r>
          </a:p>
          <a:p>
            <a:pPr marL="914400" lvl="1" indent="-457200">
              <a:buFont typeface="Calibri" pitchFamily="34" charset="0"/>
              <a:buAutoNum type="arabicPeriod"/>
            </a:pPr>
            <a:r>
              <a:rPr lang="en-US" sz="2000">
                <a:solidFill>
                  <a:srgbClr val="FFFF00"/>
                </a:solidFill>
                <a:latin typeface="Calibri" pitchFamily="34" charset="0"/>
              </a:rPr>
              <a:t>63 B.C.</a:t>
            </a:r>
          </a:p>
          <a:p>
            <a:pPr marL="914400" lvl="1" indent="-457200">
              <a:buFont typeface="Calibri" pitchFamily="34" charset="0"/>
              <a:buAutoNum type="arabicPeriod"/>
            </a:pPr>
            <a:r>
              <a:rPr lang="en-US" sz="2000">
                <a:solidFill>
                  <a:srgbClr val="FFFF00"/>
                </a:solidFill>
                <a:latin typeface="Calibri" pitchFamily="34" charset="0"/>
              </a:rPr>
              <a:t>70  A.D. </a:t>
            </a:r>
          </a:p>
          <a:p>
            <a:pPr marL="914400" lvl="1" indent="-457200"/>
            <a:endParaRPr lang="en-US" sz="2000">
              <a:solidFill>
                <a:srgbClr val="FFFF00"/>
              </a:solidFill>
              <a:latin typeface="Calibri" pitchFamily="34" charset="0"/>
            </a:endParaRPr>
          </a:p>
          <a:p>
            <a:endParaRPr lang="en-US" sz="2000">
              <a:solidFill>
                <a:srgbClr val="FFFF00"/>
              </a:solidFill>
              <a:latin typeface="Calibri" pitchFamily="34" charset="0"/>
            </a:endParaRPr>
          </a:p>
        </p:txBody>
      </p:sp>
      <p:pic>
        <p:nvPicPr>
          <p:cNvPr id="7" name="Picture 6" descr="Alexander Isssus.jpg"/>
          <p:cNvPicPr>
            <a:picLocks noChangeAspect="1"/>
          </p:cNvPicPr>
          <p:nvPr/>
        </p:nvPicPr>
        <p:blipFill>
          <a:blip r:embed="rId4" cstate="print"/>
          <a:stretch>
            <a:fillRect/>
          </a:stretch>
        </p:blipFill>
        <p:spPr>
          <a:xfrm>
            <a:off x="4393096" y="3352800"/>
            <a:ext cx="4369904" cy="30152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414" name="TextBox 7"/>
          <p:cNvSpPr txBox="1">
            <a:spLocks noChangeArrowheads="1"/>
          </p:cNvSpPr>
          <p:nvPr/>
        </p:nvSpPr>
        <p:spPr bwMode="auto">
          <a:xfrm>
            <a:off x="228600" y="5562600"/>
            <a:ext cx="3581400" cy="1016000"/>
          </a:xfrm>
          <a:prstGeom prst="rect">
            <a:avLst/>
          </a:prstGeom>
          <a:noFill/>
          <a:ln w="9525">
            <a:noFill/>
            <a:miter lim="800000"/>
            <a:headEnd/>
            <a:tailEnd/>
          </a:ln>
        </p:spPr>
        <p:txBody>
          <a:bodyPr>
            <a:spAutoFit/>
          </a:bodyPr>
          <a:lstStyle/>
          <a:p>
            <a:r>
              <a:rPr lang="en-US" sz="2000" i="1">
                <a:solidFill>
                  <a:srgbClr val="FFFF00"/>
                </a:solidFill>
                <a:latin typeface="Calibri" pitchFamily="34" charset="0"/>
              </a:rPr>
              <a:t>The church existed in a historical context and was to a great degree shaped by that context.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2000"/>
                                        <p:tgtEl>
                                          <p:spTgt spid="6">
                                            <p:txEl>
                                              <p:pRg st="3" end="3"/>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xEl>
                                              <p:pRg st="5" end="5"/>
                                            </p:txEl>
                                          </p:spTgt>
                                        </p:tgtEl>
                                        <p:attrNameLst>
                                          <p:attrName>style.visibility</p:attrName>
                                        </p:attrNameLst>
                                      </p:cBhvr>
                                      <p:to>
                                        <p:strVal val="visible"/>
                                      </p:to>
                                    </p:set>
                                    <p:animEffect transition="in" filter="fade">
                                      <p:cBhvr>
                                        <p:cTn id="20" dur="2000"/>
                                        <p:tgtEl>
                                          <p:spTgt spid="6">
                                            <p:txEl>
                                              <p:pRg st="5" end="5"/>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2000"/>
                                        <p:tgtEl>
                                          <p:spTgt spid="6">
                                            <p:txEl>
                                              <p:pRg st="6" end="6"/>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animEffect transition="in" filter="fade">
                                      <p:cBhvr>
                                        <p:cTn id="26" dur="2000"/>
                                        <p:tgtEl>
                                          <p:spTgt spid="6">
                                            <p:txEl>
                                              <p:pRg st="7" end="7"/>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txEl>
                                              <p:pRg st="8" end="8"/>
                                            </p:txEl>
                                          </p:spTgt>
                                        </p:tgtEl>
                                        <p:attrNameLst>
                                          <p:attrName>style.visibility</p:attrName>
                                        </p:attrNameLst>
                                      </p:cBhvr>
                                      <p:to>
                                        <p:strVal val="visible"/>
                                      </p:to>
                                    </p:set>
                                    <p:animEffect transition="in" filter="fade">
                                      <p:cBhvr>
                                        <p:cTn id="29" dur="2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914400" y="457200"/>
            <a:ext cx="7315200" cy="523875"/>
          </a:xfrm>
          <a:prstGeom prst="rect">
            <a:avLst/>
          </a:prstGeom>
          <a:noFill/>
          <a:ln w="9525">
            <a:noFill/>
            <a:miter lim="800000"/>
            <a:headEnd/>
            <a:tailEnd/>
          </a:ln>
        </p:spPr>
        <p:txBody>
          <a:bodyPr>
            <a:spAutoFit/>
          </a:bodyPr>
          <a:lstStyle/>
          <a:p>
            <a:pPr algn="ctr"/>
            <a:r>
              <a:rPr lang="en-US" sz="2800">
                <a:latin typeface="Arial Black" pitchFamily="34" charset="0"/>
              </a:rPr>
              <a:t>Notes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 name="Picture 2"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9459" name="TextBox 3"/>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722 B.C. &amp; 586 B.C.</a:t>
            </a:r>
          </a:p>
        </p:txBody>
      </p:sp>
      <p:pic>
        <p:nvPicPr>
          <p:cNvPr id="19460" name="Picture 4" descr="MEimageAncientIsrael3.jpg"/>
          <p:cNvPicPr>
            <a:picLocks noChangeAspect="1"/>
          </p:cNvPicPr>
          <p:nvPr/>
        </p:nvPicPr>
        <p:blipFill>
          <a:blip r:embed="rId4" cstate="print"/>
          <a:srcRect l="4546" t="3448" r="4546" b="18967"/>
          <a:stretch>
            <a:fillRect/>
          </a:stretch>
        </p:blipFill>
        <p:spPr bwMode="auto">
          <a:xfrm>
            <a:off x="3657600" y="2286000"/>
            <a:ext cx="5264150" cy="4089400"/>
          </a:xfrm>
          <a:prstGeom prst="rect">
            <a:avLst/>
          </a:prstGeom>
          <a:noFill/>
          <a:ln w="9525">
            <a:noFill/>
            <a:miter lim="800000"/>
            <a:headEnd/>
            <a:tailEnd/>
          </a:ln>
        </p:spPr>
      </p:pic>
      <p:sp>
        <p:nvSpPr>
          <p:cNvPr id="6" name="TextBox 5"/>
          <p:cNvSpPr txBox="1">
            <a:spLocks noChangeArrowheads="1"/>
          </p:cNvSpPr>
          <p:nvPr/>
        </p:nvSpPr>
        <p:spPr bwMode="auto">
          <a:xfrm>
            <a:off x="304800" y="2286000"/>
            <a:ext cx="3124200" cy="1108075"/>
          </a:xfrm>
          <a:prstGeom prst="rect">
            <a:avLst/>
          </a:prstGeom>
          <a:noFill/>
          <a:ln w="9525">
            <a:noFill/>
            <a:miter lim="800000"/>
            <a:headEnd/>
            <a:tailEnd/>
          </a:ln>
        </p:spPr>
        <p:txBody>
          <a:bodyPr>
            <a:spAutoFit/>
          </a:bodyPr>
          <a:lstStyle/>
          <a:p>
            <a:r>
              <a:rPr lang="en-US" sz="2200">
                <a:solidFill>
                  <a:srgbClr val="FFFF00"/>
                </a:solidFill>
                <a:latin typeface="Calibri" pitchFamily="34" charset="0"/>
              </a:rPr>
              <a:t>722 BC:  Destruction of Northern Israel by Assyria, Subsequent Exile</a:t>
            </a:r>
          </a:p>
        </p:txBody>
      </p:sp>
      <p:sp>
        <p:nvSpPr>
          <p:cNvPr id="7" name="TextBox 6"/>
          <p:cNvSpPr txBox="1">
            <a:spLocks noChangeArrowheads="1"/>
          </p:cNvSpPr>
          <p:nvPr/>
        </p:nvSpPr>
        <p:spPr bwMode="auto">
          <a:xfrm>
            <a:off x="381000" y="4343400"/>
            <a:ext cx="2895600" cy="1784350"/>
          </a:xfrm>
          <a:prstGeom prst="rect">
            <a:avLst/>
          </a:prstGeom>
          <a:noFill/>
          <a:ln w="9525">
            <a:noFill/>
            <a:miter lim="800000"/>
            <a:headEnd/>
            <a:tailEnd/>
          </a:ln>
        </p:spPr>
        <p:txBody>
          <a:bodyPr>
            <a:spAutoFit/>
          </a:bodyPr>
          <a:lstStyle/>
          <a:p>
            <a:r>
              <a:rPr lang="en-US" sz="2200">
                <a:solidFill>
                  <a:srgbClr val="FFFF00"/>
                </a:solidFill>
                <a:latin typeface="Calibri" pitchFamily="34" charset="0"/>
              </a:rPr>
              <a:t>586 BC:  Destruction of Judah or Southern Israel, but the Babylonians “Babylonian Captivity”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7"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1"/>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323 B.C.</a:t>
            </a:r>
          </a:p>
        </p:txBody>
      </p:sp>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0484" name="TextBox 4"/>
          <p:cNvSpPr txBox="1">
            <a:spLocks noChangeArrowheads="1"/>
          </p:cNvSpPr>
          <p:nvPr/>
        </p:nvSpPr>
        <p:spPr bwMode="auto">
          <a:xfrm>
            <a:off x="990600" y="1752600"/>
            <a:ext cx="7086600" cy="430213"/>
          </a:xfrm>
          <a:prstGeom prst="rect">
            <a:avLst/>
          </a:prstGeom>
          <a:noFill/>
          <a:ln w="9525">
            <a:noFill/>
            <a:miter lim="800000"/>
            <a:headEnd/>
            <a:tailEnd/>
          </a:ln>
        </p:spPr>
        <p:txBody>
          <a:bodyPr>
            <a:spAutoFit/>
          </a:bodyPr>
          <a:lstStyle/>
          <a:p>
            <a:pPr algn="ctr"/>
            <a:r>
              <a:rPr lang="en-US" sz="2200">
                <a:solidFill>
                  <a:srgbClr val="FFFF00"/>
                </a:solidFill>
                <a:latin typeface="Calibri" pitchFamily="34" charset="0"/>
              </a:rPr>
              <a:t>Alexander the Great of Macedon Conquers his empire</a:t>
            </a:r>
          </a:p>
        </p:txBody>
      </p:sp>
      <p:pic>
        <p:nvPicPr>
          <p:cNvPr id="7" name="Picture 6" descr="alexmap.gif"/>
          <p:cNvPicPr>
            <a:picLocks noChangeAspect="1"/>
          </p:cNvPicPr>
          <p:nvPr/>
        </p:nvPicPr>
        <p:blipFill>
          <a:blip r:embed="rId4" cstate="print"/>
          <a:stretch>
            <a:fillRect/>
          </a:stretch>
        </p:blipFill>
        <p:spPr>
          <a:xfrm>
            <a:off x="228600" y="2438400"/>
            <a:ext cx="8757684" cy="4184227"/>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Box 1"/>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323 B.C.</a:t>
            </a:r>
          </a:p>
        </p:txBody>
      </p:sp>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304800" y="1542633"/>
            <a:ext cx="5029200" cy="2800767"/>
          </a:xfrm>
          <a:prstGeom prst="rect">
            <a:avLst/>
          </a:prstGeom>
          <a:solidFill>
            <a:schemeClr val="tx1"/>
          </a:solidFill>
          <a:ln>
            <a:noFill/>
          </a:ln>
          <a:effectLst>
            <a:outerShdw blurRad="44450" dist="27940" dir="5400000" algn="ctr">
              <a:srgbClr val="000000">
                <a:alpha val="32000"/>
              </a:srgbClr>
            </a:outerShdw>
            <a:softEdge rad="12700"/>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fontAlgn="auto">
              <a:spcBef>
                <a:spcPts val="0"/>
              </a:spcBef>
              <a:spcAft>
                <a:spcPts val="0"/>
              </a:spcAft>
              <a:defRPr/>
            </a:pPr>
            <a:r>
              <a:rPr lang="en-US" sz="2200" b="1" dirty="0">
                <a:solidFill>
                  <a:srgbClr val="FFFF00"/>
                </a:solidFill>
              </a:rPr>
              <a:t> Why is this important?</a:t>
            </a:r>
          </a:p>
          <a:p>
            <a:pPr fontAlgn="auto">
              <a:spcBef>
                <a:spcPts val="0"/>
              </a:spcBef>
              <a:spcAft>
                <a:spcPts val="0"/>
              </a:spcAft>
              <a:defRPr/>
            </a:pPr>
            <a:endParaRPr lang="en-US" sz="2200" b="1" dirty="0">
              <a:solidFill>
                <a:srgbClr val="FFFF00"/>
              </a:solidFill>
            </a:endParaRPr>
          </a:p>
          <a:p>
            <a:pPr fontAlgn="auto">
              <a:spcBef>
                <a:spcPts val="0"/>
              </a:spcBef>
              <a:spcAft>
                <a:spcPts val="0"/>
              </a:spcAft>
              <a:buFont typeface="Arial" pitchFamily="34" charset="0"/>
              <a:buChar char="•"/>
              <a:defRPr/>
            </a:pPr>
            <a:r>
              <a:rPr lang="en-US" sz="2200" b="1" dirty="0">
                <a:solidFill>
                  <a:srgbClr val="FFFF00"/>
                </a:solidFill>
              </a:rPr>
              <a:t> Spreads the Greek language (a common language)</a:t>
            </a:r>
          </a:p>
          <a:p>
            <a:pPr fontAlgn="auto">
              <a:spcBef>
                <a:spcPts val="0"/>
              </a:spcBef>
              <a:spcAft>
                <a:spcPts val="0"/>
              </a:spcAft>
              <a:buFont typeface="Arial" pitchFamily="34" charset="0"/>
              <a:buChar char="•"/>
              <a:defRPr/>
            </a:pPr>
            <a:r>
              <a:rPr lang="en-US" sz="2200" b="1" dirty="0">
                <a:solidFill>
                  <a:srgbClr val="FFFF00"/>
                </a:solidFill>
              </a:rPr>
              <a:t> Facilitates trade/exchange of cultures and ideas</a:t>
            </a:r>
          </a:p>
          <a:p>
            <a:pPr fontAlgn="auto">
              <a:spcBef>
                <a:spcPts val="0"/>
              </a:spcBef>
              <a:spcAft>
                <a:spcPts val="0"/>
              </a:spcAft>
              <a:buFont typeface="Arial" pitchFamily="34" charset="0"/>
              <a:buChar char="•"/>
              <a:defRPr/>
            </a:pPr>
            <a:r>
              <a:rPr lang="en-US" sz="2200" b="1" dirty="0">
                <a:solidFill>
                  <a:srgbClr val="FFFF00"/>
                </a:solidFill>
              </a:rPr>
              <a:t> Alexander Established idea of Monarch as God</a:t>
            </a:r>
          </a:p>
        </p:txBody>
      </p:sp>
      <p:pic>
        <p:nvPicPr>
          <p:cNvPr id="9" name="Picture 8" descr="Alexander_God.jpg"/>
          <p:cNvPicPr>
            <a:picLocks noChangeAspect="1"/>
          </p:cNvPicPr>
          <p:nvPr/>
        </p:nvPicPr>
        <p:blipFill>
          <a:blip r:embed="rId4" cstate="print"/>
          <a:srcRect l="2532" t="7226" r="3797" b="3653"/>
          <a:stretch>
            <a:fillRect/>
          </a:stretch>
        </p:blipFill>
        <p:spPr>
          <a:xfrm>
            <a:off x="1600200" y="4495800"/>
            <a:ext cx="2209800" cy="22098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Picture 9" descr="Greek Papyrus.jpg"/>
          <p:cNvPicPr>
            <a:picLocks noChangeAspect="1"/>
          </p:cNvPicPr>
          <p:nvPr/>
        </p:nvPicPr>
        <p:blipFill>
          <a:blip r:embed="rId5" cstate="print"/>
          <a:stretch>
            <a:fillRect/>
          </a:stretch>
        </p:blipFill>
        <p:spPr>
          <a:xfrm>
            <a:off x="5562600" y="1524000"/>
            <a:ext cx="3235869" cy="4620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914400" y="457200"/>
            <a:ext cx="7315200" cy="523875"/>
          </a:xfrm>
          <a:prstGeom prst="rect">
            <a:avLst/>
          </a:prstGeom>
          <a:noFill/>
          <a:ln w="9525">
            <a:noFill/>
            <a:miter lim="800000"/>
            <a:headEnd/>
            <a:tailEnd/>
          </a:ln>
        </p:spPr>
        <p:txBody>
          <a:bodyPr>
            <a:spAutoFit/>
          </a:bodyPr>
          <a:lstStyle/>
          <a:p>
            <a:pPr algn="ctr"/>
            <a:r>
              <a:rPr lang="en-US" sz="2800">
                <a:latin typeface="Arial Black" pitchFamily="34" charset="0"/>
              </a:rPr>
              <a:t>Notes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3555" name="TextBox 10"/>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63 B.C.</a:t>
            </a:r>
          </a:p>
        </p:txBody>
      </p:sp>
      <p:pic>
        <p:nvPicPr>
          <p:cNvPr id="12" name="Picture 11" descr="Pompey.jpg"/>
          <p:cNvPicPr>
            <a:picLocks noChangeAspect="1"/>
          </p:cNvPicPr>
          <p:nvPr/>
        </p:nvPicPr>
        <p:blipFill>
          <a:blip r:embed="rId4" cstate="print"/>
          <a:srcRect l="13909" t="6897" r="7273"/>
          <a:stretch>
            <a:fillRect/>
          </a:stretch>
        </p:blipFill>
        <p:spPr>
          <a:xfrm>
            <a:off x="5943600" y="1981200"/>
            <a:ext cx="2590800" cy="4114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Rectangle 12"/>
          <p:cNvSpPr/>
          <p:nvPr/>
        </p:nvSpPr>
        <p:spPr>
          <a:xfrm>
            <a:off x="304800" y="2057400"/>
            <a:ext cx="4724400" cy="3724096"/>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relaxedInset"/>
          </a:sp3d>
        </p:spPr>
        <p:style>
          <a:lnRef idx="2">
            <a:schemeClr val="dk1"/>
          </a:lnRef>
          <a:fillRef idx="1">
            <a:schemeClr val="lt1"/>
          </a:fillRef>
          <a:effectRef idx="0">
            <a:schemeClr val="dk1"/>
          </a:effectRef>
          <a:fontRef idx="minor">
            <a:schemeClr val="dk1"/>
          </a:fontRef>
        </p:style>
        <p:txBody>
          <a:bodyPr>
            <a:spAutoFit/>
          </a:bodyPr>
          <a:lstStyle/>
          <a:p>
            <a:endParaRPr lang="en-US">
              <a:solidFill>
                <a:srgbClr val="FFFF00"/>
              </a:solidFill>
              <a:latin typeface="Papyrus" pitchFamily="66" charset="0"/>
            </a:endParaRPr>
          </a:p>
          <a:p>
            <a:r>
              <a:rPr lang="en-US" sz="2000">
                <a:solidFill>
                  <a:srgbClr val="FFFF00"/>
                </a:solidFill>
                <a:latin typeface="Papyrus" pitchFamily="66" charset="0"/>
              </a:rPr>
              <a:t>"Roman control of Judaea was first established by Gnaeus Pompey. As victor he claimed the right to enter the Temple, and this incident gave rise to the common impression that it contained no representation of the deity - the sanctuary was empty and the Holy of Holies unattended.“          </a:t>
            </a:r>
          </a:p>
          <a:p>
            <a:endParaRPr lang="en-US" sz="2000">
              <a:solidFill>
                <a:srgbClr val="FFFF00"/>
              </a:solidFill>
              <a:latin typeface="Papyrus" pitchFamily="66" charset="0"/>
            </a:endParaRPr>
          </a:p>
          <a:p>
            <a:r>
              <a:rPr lang="en-US" sz="2000">
                <a:solidFill>
                  <a:srgbClr val="FFFF00"/>
                </a:solidFill>
                <a:latin typeface="Papyrus" pitchFamily="66" charset="0"/>
              </a:rPr>
              <a:t>     -Tacitus</a:t>
            </a:r>
          </a:p>
          <a:p>
            <a:endParaRPr lang="en-US">
              <a:solidFill>
                <a:srgbClr val="FFFF00"/>
              </a:solidFill>
              <a:latin typeface="Papyrus" pitchFamily="66"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4579" name="TextBox 10"/>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63 B.C.</a:t>
            </a:r>
          </a:p>
        </p:txBody>
      </p:sp>
      <p:pic>
        <p:nvPicPr>
          <p:cNvPr id="7" name="Picture 6" descr="Map of Roman Empire.jpg"/>
          <p:cNvPicPr>
            <a:picLocks noChangeAspect="1"/>
          </p:cNvPicPr>
          <p:nvPr/>
        </p:nvPicPr>
        <p:blipFill>
          <a:blip r:embed="rId4" cstate="print"/>
          <a:stretch>
            <a:fillRect/>
          </a:stretch>
        </p:blipFill>
        <p:spPr>
          <a:xfrm>
            <a:off x="1066800" y="1447800"/>
            <a:ext cx="6934200" cy="506196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5603" name="TextBox 10"/>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70 A.D.</a:t>
            </a:r>
          </a:p>
        </p:txBody>
      </p:sp>
      <p:pic>
        <p:nvPicPr>
          <p:cNvPr id="6" name="Picture 5" descr="Arch_of_Titus_Menorah_22.jpg"/>
          <p:cNvPicPr>
            <a:picLocks noChangeAspect="1"/>
          </p:cNvPicPr>
          <p:nvPr/>
        </p:nvPicPr>
        <p:blipFill>
          <a:blip r:embed="rId4" cstate="print"/>
          <a:stretch>
            <a:fillRect/>
          </a:stretch>
        </p:blipFill>
        <p:spPr>
          <a:xfrm>
            <a:off x="762000" y="2514600"/>
            <a:ext cx="7924800" cy="40825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5605" name="TextBox 7"/>
          <p:cNvSpPr txBox="1">
            <a:spLocks noChangeArrowheads="1"/>
          </p:cNvSpPr>
          <p:nvPr/>
        </p:nvSpPr>
        <p:spPr bwMode="auto">
          <a:xfrm>
            <a:off x="762000" y="1752600"/>
            <a:ext cx="6858000" cy="461963"/>
          </a:xfrm>
          <a:prstGeom prst="rect">
            <a:avLst/>
          </a:prstGeom>
          <a:noFill/>
          <a:ln w="9525">
            <a:noFill/>
            <a:miter lim="800000"/>
            <a:headEnd/>
            <a:tailEnd/>
          </a:ln>
        </p:spPr>
        <p:txBody>
          <a:bodyPr>
            <a:spAutoFit/>
          </a:bodyPr>
          <a:lstStyle/>
          <a:p>
            <a:r>
              <a:rPr lang="en-US" sz="2400">
                <a:solidFill>
                  <a:srgbClr val="FFFF00"/>
                </a:solidFill>
                <a:latin typeface="Calibri" pitchFamily="34" charset="0"/>
              </a:rPr>
              <a:t>Roman Destruction of Jerusalem, Temple Destroyed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Fish.JPG"/>
          <p:cNvPicPr>
            <a:picLocks noChangeAspect="1"/>
          </p:cNvPicPr>
          <p:nvPr/>
        </p:nvPicPr>
        <p:blipFill>
          <a:blip r:embed="rId2" cstate="print"/>
          <a:stretch>
            <a:fillRect/>
          </a:stretch>
        </p:blipFill>
        <p:spPr>
          <a:xfrm>
            <a:off x="152400" y="1524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chi_rho_stone-296x300.jpg"/>
          <p:cNvPicPr>
            <a:picLocks noChangeAspect="1"/>
          </p:cNvPicPr>
          <p:nvPr/>
        </p:nvPicPr>
        <p:blipFill>
          <a:blip r:embed="rId3" cstate="print"/>
          <a:stretch>
            <a:fillRect/>
          </a:stretch>
        </p:blipFill>
        <p:spPr>
          <a:xfrm>
            <a:off x="7848600" y="136954"/>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6627" name="TextBox 10"/>
          <p:cNvSpPr txBox="1">
            <a:spLocks noChangeArrowheads="1"/>
          </p:cNvSpPr>
          <p:nvPr/>
        </p:nvSpPr>
        <p:spPr bwMode="auto">
          <a:xfrm>
            <a:off x="1066800" y="381000"/>
            <a:ext cx="6934200" cy="646113"/>
          </a:xfrm>
          <a:prstGeom prst="rect">
            <a:avLst/>
          </a:prstGeom>
          <a:noFill/>
          <a:ln w="9525">
            <a:noFill/>
            <a:miter lim="800000"/>
            <a:headEnd/>
            <a:tailEnd/>
          </a:ln>
        </p:spPr>
        <p:txBody>
          <a:bodyPr>
            <a:spAutoFit/>
          </a:bodyPr>
          <a:lstStyle/>
          <a:p>
            <a:pPr algn="ctr"/>
            <a:r>
              <a:rPr lang="en-US" sz="3600">
                <a:solidFill>
                  <a:srgbClr val="FFFF00"/>
                </a:solidFill>
                <a:latin typeface="Century" pitchFamily="18" charset="0"/>
              </a:rPr>
              <a:t>The Early Christian World</a:t>
            </a:r>
          </a:p>
        </p:txBody>
      </p:sp>
      <p:sp>
        <p:nvSpPr>
          <p:cNvPr id="26628" name="TextBox 6"/>
          <p:cNvSpPr txBox="1">
            <a:spLocks noChangeArrowheads="1"/>
          </p:cNvSpPr>
          <p:nvPr/>
        </p:nvSpPr>
        <p:spPr bwMode="auto">
          <a:xfrm>
            <a:off x="304800" y="5105400"/>
            <a:ext cx="8458200" cy="1528763"/>
          </a:xfrm>
          <a:prstGeom prst="rect">
            <a:avLst/>
          </a:prstGeom>
          <a:noFill/>
          <a:ln w="9525">
            <a:noFill/>
            <a:miter lim="800000"/>
            <a:headEnd/>
            <a:tailEnd/>
          </a:ln>
        </p:spPr>
        <p:txBody>
          <a:bodyPr>
            <a:spAutoFit/>
          </a:bodyPr>
          <a:lstStyle/>
          <a:p>
            <a:r>
              <a:rPr lang="en-US" sz="2000" b="1">
                <a:solidFill>
                  <a:srgbClr val="FFFF00"/>
                </a:solidFill>
                <a:latin typeface="Papyrus" pitchFamily="66" charset="0"/>
              </a:rPr>
              <a:t>Matthew Chapter 9</a:t>
            </a:r>
            <a:endParaRPr lang="en-US" sz="2000" b="1" baseline="30000">
              <a:solidFill>
                <a:srgbClr val="FFFF00"/>
              </a:solidFill>
              <a:latin typeface="Papyrus" pitchFamily="66" charset="0"/>
            </a:endParaRPr>
          </a:p>
          <a:p>
            <a:endParaRPr lang="en-US" sz="2000" b="1" baseline="30000">
              <a:solidFill>
                <a:srgbClr val="FFFF00"/>
              </a:solidFill>
              <a:latin typeface="Papyrus" pitchFamily="66" charset="0"/>
            </a:endParaRPr>
          </a:p>
          <a:p>
            <a:r>
              <a:rPr lang="en-US" sz="2000" b="1" baseline="30000">
                <a:solidFill>
                  <a:srgbClr val="FFFF00"/>
                </a:solidFill>
                <a:latin typeface="Papyrus" pitchFamily="66" charset="0"/>
              </a:rPr>
              <a:t>37</a:t>
            </a:r>
            <a:r>
              <a:rPr lang="en-US" sz="2000">
                <a:solidFill>
                  <a:srgbClr val="FFFF00"/>
                </a:solidFill>
                <a:latin typeface="Papyrus" pitchFamily="66" charset="0"/>
              </a:rPr>
              <a:t> Then he said to his disciples, “The harvest is plentiful but the workers are few. </a:t>
            </a:r>
            <a:r>
              <a:rPr lang="en-US" sz="2000" b="1" baseline="30000">
                <a:solidFill>
                  <a:srgbClr val="FFFF00"/>
                </a:solidFill>
                <a:latin typeface="Papyrus" pitchFamily="66" charset="0"/>
              </a:rPr>
              <a:t>38</a:t>
            </a:r>
            <a:r>
              <a:rPr lang="en-US" sz="2000">
                <a:solidFill>
                  <a:srgbClr val="FFFF00"/>
                </a:solidFill>
                <a:latin typeface="Papyrus" pitchFamily="66" charset="0"/>
              </a:rPr>
              <a:t> Ask the Lord of the harvest, therefore, to send out workers into his harvest field.”</a:t>
            </a:r>
          </a:p>
        </p:txBody>
      </p:sp>
      <p:pic>
        <p:nvPicPr>
          <p:cNvPr id="9" name="Picture 8" descr="Map of Roman Empire.jpg"/>
          <p:cNvPicPr>
            <a:picLocks noChangeAspect="1"/>
          </p:cNvPicPr>
          <p:nvPr/>
        </p:nvPicPr>
        <p:blipFill>
          <a:blip r:embed="rId4" cstate="print"/>
          <a:stretch>
            <a:fillRect/>
          </a:stretch>
        </p:blipFill>
        <p:spPr>
          <a:xfrm>
            <a:off x="3733800" y="1642110"/>
            <a:ext cx="4953000" cy="36156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p:cNvSpPr txBox="1"/>
          <p:nvPr/>
        </p:nvSpPr>
        <p:spPr>
          <a:xfrm>
            <a:off x="304800" y="1600200"/>
            <a:ext cx="3200400" cy="3323987"/>
          </a:xfrm>
          <a:prstGeom prst="rect">
            <a:avLst/>
          </a:prstGeom>
          <a:solidFill>
            <a:schemeClr val="tx1"/>
          </a:solidFill>
          <a:ln>
            <a:solidFill>
              <a:schemeClr val="bg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txBody>
          <a:bodyPr>
            <a:spAutoFit/>
          </a:bodyPr>
          <a:lstStyle/>
          <a:p>
            <a:pPr marL="342900" indent="-342900" fontAlgn="auto">
              <a:lnSpc>
                <a:spcPct val="150000"/>
              </a:lnSpc>
              <a:spcBef>
                <a:spcPts val="0"/>
              </a:spcBef>
              <a:spcAft>
                <a:spcPts val="0"/>
              </a:spcAft>
              <a:buFont typeface="+mj-lt"/>
              <a:buAutoNum type="arabicPeriod"/>
              <a:defRPr/>
            </a:pPr>
            <a:r>
              <a:rPr lang="en-US" sz="2000" dirty="0">
                <a:solidFill>
                  <a:srgbClr val="FFFF00"/>
                </a:solidFill>
              </a:rPr>
              <a:t>Common Language</a:t>
            </a:r>
          </a:p>
          <a:p>
            <a:pPr marL="342900" indent="-342900" fontAlgn="auto">
              <a:lnSpc>
                <a:spcPct val="150000"/>
              </a:lnSpc>
              <a:spcBef>
                <a:spcPts val="0"/>
              </a:spcBef>
              <a:spcAft>
                <a:spcPts val="0"/>
              </a:spcAft>
              <a:buFont typeface="+mj-lt"/>
              <a:buAutoNum type="arabicPeriod"/>
              <a:defRPr/>
            </a:pPr>
            <a:r>
              <a:rPr lang="en-US" sz="2000" dirty="0">
                <a:solidFill>
                  <a:srgbClr val="FFFF00"/>
                </a:solidFill>
              </a:rPr>
              <a:t>Diaspora Judaism</a:t>
            </a:r>
          </a:p>
          <a:p>
            <a:pPr marL="342900" indent="-342900" fontAlgn="auto">
              <a:lnSpc>
                <a:spcPct val="150000"/>
              </a:lnSpc>
              <a:spcBef>
                <a:spcPts val="0"/>
              </a:spcBef>
              <a:spcAft>
                <a:spcPts val="0"/>
              </a:spcAft>
              <a:buFont typeface="+mj-lt"/>
              <a:buAutoNum type="arabicPeriod"/>
              <a:defRPr/>
            </a:pPr>
            <a:r>
              <a:rPr lang="en-US" sz="2000" dirty="0">
                <a:solidFill>
                  <a:srgbClr val="FFFF00"/>
                </a:solidFill>
              </a:rPr>
              <a:t>Relative Peace (</a:t>
            </a:r>
            <a:r>
              <a:rPr lang="en-US" sz="2000" dirty="0" err="1">
                <a:solidFill>
                  <a:srgbClr val="FFFF00"/>
                </a:solidFill>
              </a:rPr>
              <a:t>Pax</a:t>
            </a:r>
            <a:r>
              <a:rPr lang="en-US" sz="2000" dirty="0">
                <a:solidFill>
                  <a:srgbClr val="FFFF00"/>
                </a:solidFill>
              </a:rPr>
              <a:t> </a:t>
            </a:r>
            <a:r>
              <a:rPr lang="en-US" sz="2000" dirty="0" err="1">
                <a:solidFill>
                  <a:srgbClr val="FFFF00"/>
                </a:solidFill>
              </a:rPr>
              <a:t>Romana</a:t>
            </a:r>
            <a:r>
              <a:rPr lang="en-US" sz="2000" dirty="0">
                <a:solidFill>
                  <a:srgbClr val="FFFF00"/>
                </a:solidFill>
              </a:rPr>
              <a:t>)</a:t>
            </a:r>
          </a:p>
          <a:p>
            <a:pPr marL="342900" indent="-342900" fontAlgn="auto">
              <a:lnSpc>
                <a:spcPct val="150000"/>
              </a:lnSpc>
              <a:spcBef>
                <a:spcPts val="0"/>
              </a:spcBef>
              <a:spcAft>
                <a:spcPts val="0"/>
              </a:spcAft>
              <a:buFont typeface="+mj-lt"/>
              <a:buAutoNum type="arabicPeriod"/>
              <a:defRPr/>
            </a:pPr>
            <a:r>
              <a:rPr lang="en-US" sz="2000" dirty="0">
                <a:solidFill>
                  <a:srgbClr val="FFFF00"/>
                </a:solidFill>
              </a:rPr>
              <a:t>Trade Routes / Roads</a:t>
            </a:r>
          </a:p>
          <a:p>
            <a:pPr marL="342900" indent="-342900" fontAlgn="auto">
              <a:lnSpc>
                <a:spcPct val="150000"/>
              </a:lnSpc>
              <a:spcBef>
                <a:spcPts val="0"/>
              </a:spcBef>
              <a:spcAft>
                <a:spcPts val="0"/>
              </a:spcAft>
              <a:buFont typeface="+mj-lt"/>
              <a:buAutoNum type="arabicPeriod"/>
              <a:defRPr/>
            </a:pPr>
            <a:r>
              <a:rPr lang="en-US" sz="2000" dirty="0">
                <a:solidFill>
                  <a:srgbClr val="FFFF00"/>
                </a:solidFill>
              </a:rPr>
              <a:t>Ripe with Philosophy / Religion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914400" y="457200"/>
            <a:ext cx="7315200" cy="523875"/>
          </a:xfrm>
          <a:prstGeom prst="rect">
            <a:avLst/>
          </a:prstGeom>
          <a:noFill/>
          <a:ln w="9525">
            <a:noFill/>
            <a:miter lim="800000"/>
            <a:headEnd/>
            <a:tailEnd/>
          </a:ln>
        </p:spPr>
        <p:txBody>
          <a:bodyPr>
            <a:spAutoFit/>
          </a:bodyPr>
          <a:lstStyle/>
          <a:p>
            <a:pPr algn="ctr"/>
            <a:r>
              <a:rPr lang="en-US" sz="2800">
                <a:latin typeface="Arial Black" pitchFamily="34" charset="0"/>
              </a:rPr>
              <a:t>Notes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489</TotalTime>
  <Words>364</Words>
  <Application>Microsoft Office PowerPoint</Application>
  <PresentationFormat>On-screen Show (4:3)</PresentationFormat>
  <Paragraphs>63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51</cp:revision>
  <dcterms:created xsi:type="dcterms:W3CDTF">2006-08-16T00:00:00Z</dcterms:created>
  <dcterms:modified xsi:type="dcterms:W3CDTF">2012-02-15T12:59:06Z</dcterms:modified>
</cp:coreProperties>
</file>