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ECCE78"/>
    <a:srgbClr val="7A2929"/>
    <a:srgbClr val="817963"/>
    <a:srgbClr val="E5514B"/>
    <a:srgbClr val="F7EBC7"/>
    <a:srgbClr val="82B4B3"/>
    <a:srgbClr val="D7896F"/>
    <a:srgbClr val="9A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82" autoAdjust="0"/>
    <p:restoredTop sz="91119" autoAdjust="0"/>
  </p:normalViewPr>
  <p:slideViewPr>
    <p:cSldViewPr>
      <p:cViewPr varScale="1">
        <p:scale>
          <a:sx n="142" d="100"/>
          <a:sy n="142" d="100"/>
        </p:scale>
        <p:origin x="-110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82B4B3">
                    <a:lumMod val="65000"/>
                  </a:srgbClr>
                </a:gs>
                <a:gs pos="100000">
                  <a:srgbClr val="82B4B3"/>
                </a:gs>
              </a:gsLst>
              <a:lin ang="16200000" scaled="1"/>
            </a:gra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160064"/>
        <c:axId val="35161600"/>
      </c:barChart>
      <c:catAx>
        <c:axId val="351600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5161600"/>
        <c:crosses val="autoZero"/>
        <c:auto val="1"/>
        <c:lblAlgn val="ctr"/>
        <c:lblOffset val="100"/>
        <c:noMultiLvlLbl val="0"/>
      </c:catAx>
      <c:valAx>
        <c:axId val="35161600"/>
        <c:scaling>
          <c:orientation val="minMax"/>
        </c:scaling>
        <c:delete val="1"/>
        <c:axPos val="l"/>
        <c:majorGridlines>
          <c:spPr>
            <a:ln w="28575" cap="rnd">
              <a:gradFill flip="none" rotWithShape="1">
                <a:gsLst>
                  <a:gs pos="56000">
                    <a:srgbClr val="F7EBC7"/>
                  </a:gs>
                  <a:gs pos="100000">
                    <a:srgbClr val="ECCE78"/>
                  </a:gs>
                </a:gsLst>
                <a:lin ang="0" scaled="1"/>
                <a:tileRect/>
              </a:gradFill>
              <a:prstDash val="sysDot"/>
            </a:ln>
          </c:spPr>
        </c:majorGridlines>
        <c:numFmt formatCode="General" sourceLinked="1"/>
        <c:majorTickMark val="out"/>
        <c:minorTickMark val="none"/>
        <c:tickLblPos val="nextTo"/>
        <c:crossAx val="351600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497091-EE40-429F-8DA9-7738ABF38476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56880F-256D-415F-90EF-41AE5FAB3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0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893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46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4642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236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539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29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219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7899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163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93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95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953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07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026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67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85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880F-256D-415F-90EF-41AE5FAB326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37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3776-6B72-447C-A46E-88C7CE19A2D4}" type="datetimeFigureOut">
              <a:rPr lang="en-PH" smtClean="0"/>
              <a:t>7/9/2012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6911-B945-49AE-8F6E-88C8A5813C5D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505595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3776-6B72-447C-A46E-88C7CE19A2D4}" type="datetimeFigureOut">
              <a:rPr lang="en-PH" smtClean="0"/>
              <a:t>7/9/2012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6911-B945-49AE-8F6E-88C8A5813C5D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559582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3776-6B72-447C-A46E-88C7CE19A2D4}" type="datetimeFigureOut">
              <a:rPr lang="en-PH" smtClean="0"/>
              <a:t>7/9/2012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6911-B945-49AE-8F6E-88C8A5813C5D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52433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3776-6B72-447C-A46E-88C7CE19A2D4}" type="datetimeFigureOut">
              <a:rPr lang="en-PH" smtClean="0"/>
              <a:t>7/9/2012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6911-B945-49AE-8F6E-88C8A5813C5D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76222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3776-6B72-447C-A46E-88C7CE19A2D4}" type="datetimeFigureOut">
              <a:rPr lang="en-PH" smtClean="0"/>
              <a:t>7/9/2012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6911-B945-49AE-8F6E-88C8A5813C5D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68053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3776-6B72-447C-A46E-88C7CE19A2D4}" type="datetimeFigureOut">
              <a:rPr lang="en-PH" smtClean="0"/>
              <a:t>7/9/2012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6911-B945-49AE-8F6E-88C8A5813C5D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19210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3776-6B72-447C-A46E-88C7CE19A2D4}" type="datetimeFigureOut">
              <a:rPr lang="en-PH" smtClean="0"/>
              <a:t>7/9/2012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6911-B945-49AE-8F6E-88C8A5813C5D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116682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3776-6B72-447C-A46E-88C7CE19A2D4}" type="datetimeFigureOut">
              <a:rPr lang="en-PH" smtClean="0"/>
              <a:t>7/9/2012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6911-B945-49AE-8F6E-88C8A5813C5D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937101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3776-6B72-447C-A46E-88C7CE19A2D4}" type="datetimeFigureOut">
              <a:rPr lang="en-PH" smtClean="0"/>
              <a:t>7/9/2012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6911-B945-49AE-8F6E-88C8A5813C5D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485910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3776-6B72-447C-A46E-88C7CE19A2D4}" type="datetimeFigureOut">
              <a:rPr lang="en-PH" smtClean="0"/>
              <a:t>7/9/2012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6911-B945-49AE-8F6E-88C8A5813C5D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39099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3776-6B72-447C-A46E-88C7CE19A2D4}" type="datetimeFigureOut">
              <a:rPr lang="en-PH" smtClean="0"/>
              <a:t>7/9/2012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6911-B945-49AE-8F6E-88C8A5813C5D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494410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33776-6B72-447C-A46E-88C7CE19A2D4}" type="datetimeFigureOut">
              <a:rPr lang="en-PH" smtClean="0"/>
              <a:t>7/9/2012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56911-B945-49AE-8F6E-88C8A5813C5D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142265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2029256" y="-95253"/>
            <a:ext cx="5085489" cy="4931229"/>
            <a:chOff x="2029256" y="-95253"/>
            <a:chExt cx="5085489" cy="4931229"/>
          </a:xfrm>
        </p:grpSpPr>
        <p:sp>
          <p:nvSpPr>
            <p:cNvPr id="5" name="Round Same Side Corner Rectangle 4"/>
            <p:cNvSpPr/>
            <p:nvPr/>
          </p:nvSpPr>
          <p:spPr>
            <a:xfrm flipV="1">
              <a:off x="2029256" y="-95253"/>
              <a:ext cx="5085489" cy="4931229"/>
            </a:xfrm>
            <a:custGeom>
              <a:avLst/>
              <a:gdLst/>
              <a:ahLst/>
              <a:cxnLst/>
              <a:rect l="l" t="t" r="r" b="b"/>
              <a:pathLst>
                <a:path w="5676900" h="4931229">
                  <a:moveTo>
                    <a:pt x="0" y="4931229"/>
                  </a:moveTo>
                  <a:lnTo>
                    <a:pt x="5676900" y="4931229"/>
                  </a:lnTo>
                  <a:lnTo>
                    <a:pt x="5676900" y="1349211"/>
                  </a:lnTo>
                  <a:cubicBezTo>
                    <a:pt x="5676900" y="1025664"/>
                    <a:pt x="5414614" y="763378"/>
                    <a:pt x="5091067" y="763378"/>
                  </a:cubicBezTo>
                  <a:lnTo>
                    <a:pt x="4781330" y="763378"/>
                  </a:lnTo>
                  <a:cubicBezTo>
                    <a:pt x="4459438" y="314490"/>
                    <a:pt x="3710699" y="0"/>
                    <a:pt x="2838450" y="0"/>
                  </a:cubicBezTo>
                  <a:cubicBezTo>
                    <a:pt x="1966201" y="0"/>
                    <a:pt x="1217462" y="314490"/>
                    <a:pt x="895571" y="763378"/>
                  </a:cubicBezTo>
                  <a:lnTo>
                    <a:pt x="585833" y="763378"/>
                  </a:lnTo>
                  <a:cubicBezTo>
                    <a:pt x="262286" y="763378"/>
                    <a:pt x="0" y="1025664"/>
                    <a:pt x="0" y="1349211"/>
                  </a:cubicBezTo>
                  <a:close/>
                </a:path>
              </a:pathLst>
            </a:custGeom>
            <a:solidFill>
              <a:srgbClr val="E55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16" name="Round Same Side Corner Rectangle 4"/>
            <p:cNvSpPr/>
            <p:nvPr/>
          </p:nvSpPr>
          <p:spPr>
            <a:xfrm flipV="1">
              <a:off x="2104783" y="-76198"/>
              <a:ext cx="4934436" cy="4832604"/>
            </a:xfrm>
            <a:custGeom>
              <a:avLst/>
              <a:gdLst/>
              <a:ahLst/>
              <a:cxnLst/>
              <a:rect l="l" t="t" r="r" b="b"/>
              <a:pathLst>
                <a:path w="5676900" h="4931229">
                  <a:moveTo>
                    <a:pt x="0" y="4931229"/>
                  </a:moveTo>
                  <a:lnTo>
                    <a:pt x="5676900" y="4931229"/>
                  </a:lnTo>
                  <a:lnTo>
                    <a:pt x="5676900" y="1349211"/>
                  </a:lnTo>
                  <a:cubicBezTo>
                    <a:pt x="5676900" y="1025664"/>
                    <a:pt x="5414614" y="763378"/>
                    <a:pt x="5091067" y="763378"/>
                  </a:cubicBezTo>
                  <a:lnTo>
                    <a:pt x="4781330" y="763378"/>
                  </a:lnTo>
                  <a:cubicBezTo>
                    <a:pt x="4459438" y="314490"/>
                    <a:pt x="3710699" y="0"/>
                    <a:pt x="2838450" y="0"/>
                  </a:cubicBezTo>
                  <a:cubicBezTo>
                    <a:pt x="1966201" y="0"/>
                    <a:pt x="1217462" y="314490"/>
                    <a:pt x="895571" y="763378"/>
                  </a:cubicBezTo>
                  <a:lnTo>
                    <a:pt x="585833" y="763378"/>
                  </a:lnTo>
                  <a:cubicBezTo>
                    <a:pt x="262286" y="763378"/>
                    <a:pt x="0" y="1025664"/>
                    <a:pt x="0" y="1349211"/>
                  </a:cubicBezTo>
                  <a:close/>
                </a:path>
              </a:pathLst>
            </a:custGeom>
            <a:noFill/>
            <a:ln>
              <a:solidFill>
                <a:srgbClr val="F7EB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7" name="Round Same Side Corner Rectangle 4"/>
            <p:cNvSpPr/>
            <p:nvPr/>
          </p:nvSpPr>
          <p:spPr>
            <a:xfrm flipV="1">
              <a:off x="2178307" y="-76198"/>
              <a:ext cx="4787388" cy="4735952"/>
            </a:xfrm>
            <a:custGeom>
              <a:avLst/>
              <a:gdLst/>
              <a:ahLst/>
              <a:cxnLst/>
              <a:rect l="l" t="t" r="r" b="b"/>
              <a:pathLst>
                <a:path w="5676900" h="4931229">
                  <a:moveTo>
                    <a:pt x="0" y="4931229"/>
                  </a:moveTo>
                  <a:lnTo>
                    <a:pt x="5676900" y="4931229"/>
                  </a:lnTo>
                  <a:lnTo>
                    <a:pt x="5676900" y="1349211"/>
                  </a:lnTo>
                  <a:cubicBezTo>
                    <a:pt x="5676900" y="1025664"/>
                    <a:pt x="5414614" y="763378"/>
                    <a:pt x="5091067" y="763378"/>
                  </a:cubicBezTo>
                  <a:lnTo>
                    <a:pt x="4781330" y="763378"/>
                  </a:lnTo>
                  <a:cubicBezTo>
                    <a:pt x="4459438" y="314490"/>
                    <a:pt x="3710699" y="0"/>
                    <a:pt x="2838450" y="0"/>
                  </a:cubicBezTo>
                  <a:cubicBezTo>
                    <a:pt x="1966201" y="0"/>
                    <a:pt x="1217462" y="314490"/>
                    <a:pt x="895571" y="763378"/>
                  </a:cubicBezTo>
                  <a:lnTo>
                    <a:pt x="585833" y="763378"/>
                  </a:lnTo>
                  <a:cubicBezTo>
                    <a:pt x="262286" y="763378"/>
                    <a:pt x="0" y="1025664"/>
                    <a:pt x="0" y="1349211"/>
                  </a:cubicBezTo>
                  <a:close/>
                </a:path>
              </a:pathLst>
            </a:custGeom>
            <a:noFill/>
            <a:ln>
              <a:solidFill>
                <a:srgbClr val="F7EB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75248" y="361950"/>
              <a:ext cx="319350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PH" sz="2600" dirty="0" smtClean="0">
                  <a:solidFill>
                    <a:srgbClr val="7A2929"/>
                  </a:solidFill>
                  <a:latin typeface="SusaBold" pitchFamily="50" charset="0"/>
                </a:rPr>
                <a:t>Your Business Needs</a:t>
              </a:r>
              <a:endParaRPr lang="en-PH" sz="2600" dirty="0">
                <a:solidFill>
                  <a:srgbClr val="7A2929"/>
                </a:solidFill>
                <a:latin typeface="SusaBold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848885" y="666750"/>
              <a:ext cx="144623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PH" sz="7200" dirty="0" smtClean="0">
                  <a:solidFill>
                    <a:srgbClr val="F7EBC7"/>
                  </a:solidFill>
                  <a:latin typeface="Sierra Madre" pitchFamily="2" charset="0"/>
                </a:rPr>
                <a:t>APP</a:t>
              </a:r>
              <a:endParaRPr lang="en-PH" sz="7200" dirty="0">
                <a:solidFill>
                  <a:srgbClr val="F7EBC7"/>
                </a:solidFill>
                <a:latin typeface="Sierra Madre" pitchFamily="2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194059" y="1552486"/>
              <a:ext cx="275588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PH" sz="7200" dirty="0" smtClean="0">
                  <a:solidFill>
                    <a:srgbClr val="F7EBC7"/>
                  </a:solidFill>
                  <a:latin typeface="Sierra Madre" pitchFamily="2" charset="0"/>
                </a:rPr>
                <a:t>MOBILE</a:t>
              </a:r>
              <a:endParaRPr lang="en-PH" sz="7200" dirty="0">
                <a:solidFill>
                  <a:srgbClr val="F7EBC7"/>
                </a:solidFill>
                <a:latin typeface="Sierra Madre" pitchFamily="2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126733" y="2438221"/>
              <a:ext cx="289053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PH" sz="7200" dirty="0" smtClean="0">
                  <a:solidFill>
                    <a:srgbClr val="F7EBC7"/>
                  </a:solidFill>
                  <a:latin typeface="Sierra Madre" pitchFamily="2" charset="0"/>
                </a:rPr>
                <a:t>WEBSITE</a:t>
              </a:r>
              <a:endParaRPr lang="en-PH" sz="7200" dirty="0">
                <a:solidFill>
                  <a:srgbClr val="F7EBC7"/>
                </a:solidFill>
                <a:latin typeface="Sierra Madre" pitchFamily="2" charset="0"/>
              </a:endParaRPr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5260007" y="971547"/>
              <a:ext cx="639102" cy="639102"/>
            </a:xfrm>
            <a:prstGeom prst="ellipse">
              <a:avLst/>
            </a:prstGeom>
            <a:solidFill>
              <a:srgbClr val="7A29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3173233" y="971550"/>
              <a:ext cx="639102" cy="639102"/>
            </a:xfrm>
            <a:prstGeom prst="ellipse">
              <a:avLst/>
            </a:prstGeom>
            <a:solidFill>
              <a:srgbClr val="7A29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sz="2400" dirty="0">
                <a:solidFill>
                  <a:srgbClr val="F7EBC7"/>
                </a:solidFill>
                <a:latin typeface="Sierra Madre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32136" y="1005840"/>
              <a:ext cx="52129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PH" sz="3000" dirty="0" smtClean="0">
                  <a:solidFill>
                    <a:srgbClr val="F7EBC7"/>
                  </a:solidFill>
                  <a:latin typeface="Sierra Madre" pitchFamily="2" charset="0"/>
                </a:rPr>
                <a:t>an</a:t>
              </a:r>
              <a:endParaRPr lang="en-PH" sz="3000" dirty="0">
                <a:solidFill>
                  <a:srgbClr val="F7EBC7"/>
                </a:solidFill>
                <a:latin typeface="Sierra Madre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234752" y="1005840"/>
              <a:ext cx="68961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PH" sz="3000" dirty="0" smtClean="0">
                  <a:solidFill>
                    <a:srgbClr val="F7EBC7"/>
                  </a:solidFill>
                  <a:latin typeface="Sierra Madre" pitchFamily="2" charset="0"/>
                </a:rPr>
                <a:t>and</a:t>
              </a:r>
              <a:endParaRPr lang="en-PH" sz="3000" dirty="0">
                <a:solidFill>
                  <a:srgbClr val="F7EBC7"/>
                </a:solidFill>
                <a:latin typeface="Sierra Madre" pitchFamily="2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482599" y="3527107"/>
            <a:ext cx="21788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PH" sz="2600" dirty="0" smtClean="0">
                <a:solidFill>
                  <a:srgbClr val="7A2929"/>
                </a:solidFill>
                <a:latin typeface="SusaBold" pitchFamily="50" charset="0"/>
              </a:rPr>
              <a:t>Here’s </a:t>
            </a:r>
            <a:r>
              <a:rPr lang="en-PH" sz="2600" dirty="0" smtClean="0">
                <a:solidFill>
                  <a:srgbClr val="7A2929"/>
                </a:solidFill>
                <a:latin typeface="SusaBold" pitchFamily="50" charset="0"/>
              </a:rPr>
              <a:t>Why</a:t>
            </a:r>
            <a:r>
              <a:rPr lang="ga-IE" sz="2600" dirty="0" smtClean="0">
                <a:solidFill>
                  <a:srgbClr val="7A2929"/>
                </a:solidFill>
                <a:latin typeface="SusaBold" pitchFamily="50" charset="0"/>
              </a:rPr>
              <a:t>...</a:t>
            </a:r>
            <a:endParaRPr lang="en-PH" sz="2600" dirty="0">
              <a:solidFill>
                <a:srgbClr val="7A2929"/>
              </a:solidFill>
              <a:latin typeface="SusaBold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28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-228600" y="-323850"/>
            <a:ext cx="10363200" cy="9906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1" name="Rounded Rectangle 6"/>
          <p:cNvSpPr/>
          <p:nvPr/>
        </p:nvSpPr>
        <p:spPr>
          <a:xfrm>
            <a:off x="664941" y="438150"/>
            <a:ext cx="5202459" cy="457200"/>
          </a:xfrm>
          <a:custGeom>
            <a:avLst/>
            <a:gdLst>
              <a:gd name="connsiteX0" fmla="*/ 0 w 3505200"/>
              <a:gd name="connsiteY0" fmla="*/ 76202 h 457200"/>
              <a:gd name="connsiteX1" fmla="*/ 76202 w 3505200"/>
              <a:gd name="connsiteY1" fmla="*/ 0 h 457200"/>
              <a:gd name="connsiteX2" fmla="*/ 3428998 w 3505200"/>
              <a:gd name="connsiteY2" fmla="*/ 0 h 457200"/>
              <a:gd name="connsiteX3" fmla="*/ 3505200 w 3505200"/>
              <a:gd name="connsiteY3" fmla="*/ 76202 h 457200"/>
              <a:gd name="connsiteX4" fmla="*/ 3505200 w 3505200"/>
              <a:gd name="connsiteY4" fmla="*/ 380998 h 457200"/>
              <a:gd name="connsiteX5" fmla="*/ 3428998 w 3505200"/>
              <a:gd name="connsiteY5" fmla="*/ 457200 h 457200"/>
              <a:gd name="connsiteX6" fmla="*/ 76202 w 3505200"/>
              <a:gd name="connsiteY6" fmla="*/ 457200 h 457200"/>
              <a:gd name="connsiteX7" fmla="*/ 0 w 3505200"/>
              <a:gd name="connsiteY7" fmla="*/ 380998 h 457200"/>
              <a:gd name="connsiteX8" fmla="*/ 0 w 3505200"/>
              <a:gd name="connsiteY8" fmla="*/ 76202 h 457200"/>
              <a:gd name="connsiteX0" fmla="*/ 0 w 3602259"/>
              <a:gd name="connsiteY0" fmla="*/ 76202 h 457200"/>
              <a:gd name="connsiteX1" fmla="*/ 76202 w 3602259"/>
              <a:gd name="connsiteY1" fmla="*/ 0 h 457200"/>
              <a:gd name="connsiteX2" fmla="*/ 3428998 w 3602259"/>
              <a:gd name="connsiteY2" fmla="*/ 0 h 457200"/>
              <a:gd name="connsiteX3" fmla="*/ 3505200 w 3602259"/>
              <a:gd name="connsiteY3" fmla="*/ 76202 h 457200"/>
              <a:gd name="connsiteX4" fmla="*/ 3602182 w 3602259"/>
              <a:gd name="connsiteY4" fmla="*/ 221920 h 457200"/>
              <a:gd name="connsiteX5" fmla="*/ 3505200 w 3602259"/>
              <a:gd name="connsiteY5" fmla="*/ 380998 h 457200"/>
              <a:gd name="connsiteX6" fmla="*/ 3428998 w 3602259"/>
              <a:gd name="connsiteY6" fmla="*/ 457200 h 457200"/>
              <a:gd name="connsiteX7" fmla="*/ 76202 w 3602259"/>
              <a:gd name="connsiteY7" fmla="*/ 457200 h 457200"/>
              <a:gd name="connsiteX8" fmla="*/ 0 w 3602259"/>
              <a:gd name="connsiteY8" fmla="*/ 380998 h 457200"/>
              <a:gd name="connsiteX9" fmla="*/ 0 w 3602259"/>
              <a:gd name="connsiteY9" fmla="*/ 7620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2259" h="457200">
                <a:moveTo>
                  <a:pt x="0" y="76202"/>
                </a:moveTo>
                <a:cubicBezTo>
                  <a:pt x="0" y="34117"/>
                  <a:pt x="34117" y="0"/>
                  <a:pt x="76202" y="0"/>
                </a:cubicBezTo>
                <a:lnTo>
                  <a:pt x="3428998" y="0"/>
                </a:lnTo>
                <a:cubicBezTo>
                  <a:pt x="3471083" y="0"/>
                  <a:pt x="3505200" y="34117"/>
                  <a:pt x="3505200" y="76202"/>
                </a:cubicBezTo>
                <a:cubicBezTo>
                  <a:pt x="3501901" y="120816"/>
                  <a:pt x="3605481" y="177306"/>
                  <a:pt x="3602182" y="221920"/>
                </a:cubicBezTo>
                <a:cubicBezTo>
                  <a:pt x="3605481" y="278904"/>
                  <a:pt x="3501901" y="324014"/>
                  <a:pt x="3505200" y="380998"/>
                </a:cubicBezTo>
                <a:cubicBezTo>
                  <a:pt x="3505200" y="423083"/>
                  <a:pt x="3471083" y="457200"/>
                  <a:pt x="3428998" y="457200"/>
                </a:cubicBezTo>
                <a:lnTo>
                  <a:pt x="76202" y="457200"/>
                </a:lnTo>
                <a:cubicBezTo>
                  <a:pt x="34117" y="457200"/>
                  <a:pt x="0" y="423083"/>
                  <a:pt x="0" y="380998"/>
                </a:cubicBezTo>
                <a:lnTo>
                  <a:pt x="0" y="76202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000" dirty="0" smtClean="0">
                <a:solidFill>
                  <a:srgbClr val="F7EBC7"/>
                </a:solidFill>
                <a:latin typeface="Sierra Madre" pitchFamily="2" charset="0"/>
              </a:rPr>
              <a:t>THE GROWTH OF MOBILE MARKETING &amp; TAGGING </a:t>
            </a:r>
            <a:endParaRPr lang="en-PH" sz="2000" dirty="0">
              <a:solidFill>
                <a:srgbClr val="F7EBC7"/>
              </a:solidFill>
              <a:latin typeface="Sierra Madre" pitchFamily="2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28600" y="1809750"/>
            <a:ext cx="2743200" cy="2063353"/>
            <a:chOff x="228600" y="1809750"/>
            <a:chExt cx="2743200" cy="206335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809750"/>
              <a:ext cx="1905000" cy="1101469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28600" y="3257550"/>
              <a:ext cx="2743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PH" sz="2000" dirty="0" smtClean="0">
                  <a:solidFill>
                    <a:srgbClr val="E5514B"/>
                  </a:solidFill>
                  <a:latin typeface="SusaBold" pitchFamily="50" charset="0"/>
                </a:rPr>
                <a:t>Half of local searches</a:t>
              </a:r>
            </a:p>
            <a:p>
              <a:pPr algn="ctr"/>
              <a:r>
                <a:rPr lang="en-PH" sz="1400" dirty="0" smtClean="0">
                  <a:solidFill>
                    <a:srgbClr val="4D4D4D"/>
                  </a:solidFill>
                  <a:latin typeface="Myriad Pro" pitchFamily="34" charset="0"/>
                </a:rPr>
                <a:t>are performed on mobile devices</a:t>
              </a:r>
              <a:endParaRPr lang="en-PH" sz="1400" dirty="0">
                <a:solidFill>
                  <a:srgbClr val="4D4D4D"/>
                </a:solidFill>
                <a:latin typeface="Myriad Pro" pitchFamily="34" charset="0"/>
              </a:endParaRPr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3124200" y="1123950"/>
            <a:ext cx="0" cy="3657600"/>
          </a:xfrm>
          <a:prstGeom prst="line">
            <a:avLst/>
          </a:prstGeom>
          <a:ln w="31750" cap="rnd">
            <a:solidFill>
              <a:srgbClr val="81796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96000" y="1123950"/>
            <a:ext cx="0" cy="3657600"/>
          </a:xfrm>
          <a:prstGeom prst="line">
            <a:avLst/>
          </a:prstGeom>
          <a:ln w="31750" cap="rnd">
            <a:solidFill>
              <a:srgbClr val="81796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276600" y="1809750"/>
            <a:ext cx="2743200" cy="2371130"/>
            <a:chOff x="3276600" y="1809750"/>
            <a:chExt cx="2743200" cy="23711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1809750"/>
              <a:ext cx="1845376" cy="106680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276600" y="3257550"/>
              <a:ext cx="2743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PH" sz="2000" dirty="0" smtClean="0">
                  <a:solidFill>
                    <a:srgbClr val="E5514B"/>
                  </a:solidFill>
                  <a:latin typeface="SusaBold" pitchFamily="50" charset="0"/>
                </a:rPr>
                <a:t>Over one-third of Facebook’s </a:t>
              </a:r>
              <a:r>
                <a:rPr lang="en-PH" sz="1400" dirty="0" smtClean="0">
                  <a:solidFill>
                    <a:srgbClr val="4D4D4D"/>
                  </a:solidFill>
                  <a:latin typeface="Myriad Pro" pitchFamily="34" charset="0"/>
                </a:rPr>
                <a:t>600+ million user base uses Facebook mobile</a:t>
              </a:r>
              <a:endParaRPr lang="en-PH" sz="1400" dirty="0">
                <a:solidFill>
                  <a:srgbClr val="4D4D4D"/>
                </a:solidFill>
                <a:latin typeface="Myriad Pro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172200" y="1809749"/>
            <a:ext cx="2743200" cy="2278798"/>
            <a:chOff x="6172200" y="1809749"/>
            <a:chExt cx="2743200" cy="227879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9400" y="1809749"/>
              <a:ext cx="1818134" cy="1051051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172200" y="3257550"/>
              <a:ext cx="2743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PH" sz="2000" dirty="0" smtClean="0">
                  <a:solidFill>
                    <a:srgbClr val="E5514B"/>
                  </a:solidFill>
                  <a:latin typeface="SusaBold" pitchFamily="50" charset="0"/>
                </a:rPr>
                <a:t>200 million plus</a:t>
              </a:r>
            </a:p>
            <a:p>
              <a:pPr algn="ctr"/>
              <a:r>
                <a:rPr lang="en-PH" sz="1400" dirty="0" smtClean="0">
                  <a:solidFill>
                    <a:srgbClr val="4D4D4D"/>
                  </a:solidFill>
                  <a:latin typeface="Myriad Pro" pitchFamily="34" charset="0"/>
                </a:rPr>
                <a:t>YouTube views occur on mobile devices per day</a:t>
              </a:r>
              <a:endParaRPr lang="en-PH" sz="1400" dirty="0">
                <a:solidFill>
                  <a:srgbClr val="4D4D4D"/>
                </a:solidFill>
                <a:latin typeface="Myriad Pr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442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-228600" y="-323850"/>
            <a:ext cx="10363200" cy="9906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grpSp>
        <p:nvGrpSpPr>
          <p:cNvPr id="27" name="Group 26"/>
          <p:cNvGrpSpPr/>
          <p:nvPr/>
        </p:nvGrpSpPr>
        <p:grpSpPr>
          <a:xfrm>
            <a:off x="304800" y="1131153"/>
            <a:ext cx="2743200" cy="3574197"/>
            <a:chOff x="304800" y="971550"/>
            <a:chExt cx="2743200" cy="357419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00" y="971550"/>
              <a:ext cx="1883708" cy="26670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304800" y="3714750"/>
              <a:ext cx="2743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1400" dirty="0" smtClean="0">
                  <a:solidFill>
                    <a:srgbClr val="4D4D4D"/>
                  </a:solidFill>
                  <a:latin typeface="Myriad Pro" pitchFamily="34" charset="0"/>
                </a:rPr>
                <a:t>Of the world’s 4 billion mobile phones in use, </a:t>
              </a:r>
              <a:r>
                <a:rPr lang="en-PH" sz="2000" dirty="0">
                  <a:solidFill>
                    <a:srgbClr val="E5514B"/>
                  </a:solidFill>
                  <a:latin typeface="SusaBold" pitchFamily="50" charset="0"/>
                </a:rPr>
                <a:t>1.08 billion</a:t>
              </a:r>
              <a:r>
                <a:rPr lang="en-PH" sz="1400" dirty="0" smtClean="0">
                  <a:solidFill>
                    <a:srgbClr val="E5514B"/>
                  </a:solidFill>
                  <a:latin typeface="SusaBold" pitchFamily="50" charset="0"/>
                </a:rPr>
                <a:t> </a:t>
              </a:r>
              <a:r>
                <a:rPr lang="en-PH" sz="1400" dirty="0">
                  <a:solidFill>
                    <a:srgbClr val="4D4D4D"/>
                  </a:solidFill>
                  <a:latin typeface="Myriad Pro" pitchFamily="34" charset="0"/>
                </a:rPr>
                <a:t>are </a:t>
              </a:r>
              <a:r>
                <a:rPr lang="en-PH" sz="1400" dirty="0" smtClean="0">
                  <a:solidFill>
                    <a:srgbClr val="4D4D4D"/>
                  </a:solidFill>
                  <a:latin typeface="Myriad Pro" pitchFamily="34" charset="0"/>
                </a:rPr>
                <a:t>smartphones</a:t>
              </a:r>
              <a:endParaRPr lang="en-PH" sz="1400" dirty="0">
                <a:solidFill>
                  <a:srgbClr val="4D4D4D"/>
                </a:solidFill>
                <a:latin typeface="Myriad Pro" pitchFamily="34" charset="0"/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3048000" y="1123950"/>
            <a:ext cx="0" cy="3657600"/>
          </a:xfrm>
          <a:prstGeom prst="line">
            <a:avLst/>
          </a:prstGeom>
          <a:ln w="31750" cap="rnd">
            <a:solidFill>
              <a:srgbClr val="81796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276600" y="2876549"/>
            <a:ext cx="5562600" cy="0"/>
          </a:xfrm>
          <a:prstGeom prst="line">
            <a:avLst/>
          </a:prstGeom>
          <a:ln w="31750" cap="rnd">
            <a:solidFill>
              <a:srgbClr val="81796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352800" y="1276350"/>
            <a:ext cx="533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2000" dirty="0" smtClean="0">
                <a:solidFill>
                  <a:srgbClr val="4D4D4D"/>
                </a:solidFill>
                <a:latin typeface="Myriad Pro" pitchFamily="34" charset="0"/>
              </a:rPr>
              <a:t>In the U.S. and EU5, </a:t>
            </a:r>
            <a:r>
              <a:rPr lang="en-PH" sz="3200" dirty="0" smtClean="0">
                <a:solidFill>
                  <a:srgbClr val="E5514B"/>
                </a:solidFill>
                <a:latin typeface="SusaBold" pitchFamily="50" charset="0"/>
              </a:rPr>
              <a:t>more than half </a:t>
            </a:r>
            <a:r>
              <a:rPr lang="en-PH" sz="2000" dirty="0" smtClean="0">
                <a:solidFill>
                  <a:srgbClr val="4D4D4D"/>
                </a:solidFill>
                <a:latin typeface="Myriad Pro" pitchFamily="34" charset="0"/>
              </a:rPr>
              <a:t>of mobile users accessing social networks did so on a near daily basis</a:t>
            </a:r>
            <a:endParaRPr lang="en-PH" sz="2000" dirty="0">
              <a:solidFill>
                <a:srgbClr val="4D4D4D"/>
              </a:solidFill>
              <a:latin typeface="Myriad Pro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276600" y="3181350"/>
            <a:ext cx="5410200" cy="1477328"/>
            <a:chOff x="3276600" y="3181350"/>
            <a:chExt cx="5410200" cy="147732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6600" y="3257550"/>
              <a:ext cx="2514600" cy="1116756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6096000" y="3181350"/>
              <a:ext cx="25908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1400" dirty="0" smtClean="0">
                  <a:solidFill>
                    <a:srgbClr val="4D4D4D"/>
                  </a:solidFill>
                  <a:latin typeface="Myriad Pro" pitchFamily="34" charset="0"/>
                </a:rPr>
                <a:t>On average, Americans spend </a:t>
              </a:r>
              <a:r>
                <a:rPr lang="en-PH" sz="2000" dirty="0">
                  <a:solidFill>
                    <a:srgbClr val="E5514B"/>
                  </a:solidFill>
                  <a:latin typeface="SusaBold" pitchFamily="50" charset="0"/>
                </a:rPr>
                <a:t>2.7 hours/day </a:t>
              </a:r>
              <a:r>
                <a:rPr lang="en-PH" sz="1400" dirty="0" smtClean="0">
                  <a:solidFill>
                    <a:srgbClr val="4D4D4D"/>
                  </a:solidFill>
                  <a:latin typeface="Myriad Pro" pitchFamily="34" charset="0"/>
                </a:rPr>
                <a:t>socializing on their mobile device, which is over twice the amount of time they spend eating</a:t>
              </a:r>
              <a:endParaRPr lang="en-PH" sz="1400" dirty="0">
                <a:solidFill>
                  <a:srgbClr val="4D4D4D"/>
                </a:solidFill>
                <a:latin typeface="Myriad Pro" pitchFamily="34" charset="0"/>
              </a:endParaRPr>
            </a:p>
            <a:p>
              <a:endParaRPr lang="en-PH" sz="1400" dirty="0">
                <a:solidFill>
                  <a:srgbClr val="4D4D4D"/>
                </a:solidFill>
                <a:latin typeface="Myriad Pr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329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-228600" y="-552450"/>
            <a:ext cx="8915400" cy="12192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1123950"/>
            <a:ext cx="4062056" cy="25246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0" y="3867150"/>
            <a:ext cx="4038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2000" dirty="0">
                <a:solidFill>
                  <a:srgbClr val="E5514B"/>
                </a:solidFill>
                <a:latin typeface="SusaBold" pitchFamily="50" charset="0"/>
              </a:rPr>
              <a:t>91% </a:t>
            </a:r>
            <a:r>
              <a:rPr lang="en-PH" dirty="0" smtClean="0">
                <a:solidFill>
                  <a:srgbClr val="4D4D4D"/>
                </a:solidFill>
                <a:latin typeface="Myriad Pro" pitchFamily="34" charset="0"/>
              </a:rPr>
              <a:t>of mobile internet access is to socialize, compared to 79% on desktops</a:t>
            </a:r>
            <a:endParaRPr lang="en-PH" dirty="0">
              <a:solidFill>
                <a:srgbClr val="4D4D4D"/>
              </a:solidFill>
              <a:latin typeface="Myriad Pro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029200" y="1123950"/>
            <a:ext cx="0" cy="3657600"/>
          </a:xfrm>
          <a:prstGeom prst="line">
            <a:avLst/>
          </a:prstGeom>
          <a:ln w="31750" cap="rnd">
            <a:solidFill>
              <a:srgbClr val="81796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123950"/>
            <a:ext cx="2209800" cy="2209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34000" y="3562350"/>
            <a:ext cx="327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>
                <a:solidFill>
                  <a:srgbClr val="4D4D4D"/>
                </a:solidFill>
                <a:latin typeface="Myriad Pro" pitchFamily="34" charset="0"/>
              </a:rPr>
              <a:t>By 2014, mobile internet usage should </a:t>
            </a:r>
            <a:r>
              <a:rPr lang="en-PH" sz="2000" dirty="0">
                <a:solidFill>
                  <a:srgbClr val="E5514B"/>
                </a:solidFill>
                <a:latin typeface="SusaBold" pitchFamily="50" charset="0"/>
              </a:rPr>
              <a:t>take over </a:t>
            </a:r>
            <a:r>
              <a:rPr lang="en-PH" dirty="0" smtClean="0">
                <a:solidFill>
                  <a:srgbClr val="4D4D4D"/>
                </a:solidFill>
                <a:latin typeface="Myriad Pro" pitchFamily="34" charset="0"/>
              </a:rPr>
              <a:t>desktop internet usage</a:t>
            </a:r>
            <a:endParaRPr lang="en-PH" dirty="0">
              <a:solidFill>
                <a:srgbClr val="4D4D4D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6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-228600" y="514350"/>
            <a:ext cx="8915400" cy="48768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4" name="Rounded Rectangle 6"/>
          <p:cNvSpPr/>
          <p:nvPr/>
        </p:nvSpPr>
        <p:spPr>
          <a:xfrm flipH="1">
            <a:off x="4267200" y="285750"/>
            <a:ext cx="3962400" cy="457200"/>
          </a:xfrm>
          <a:custGeom>
            <a:avLst/>
            <a:gdLst>
              <a:gd name="connsiteX0" fmla="*/ 0 w 3505200"/>
              <a:gd name="connsiteY0" fmla="*/ 76202 h 457200"/>
              <a:gd name="connsiteX1" fmla="*/ 76202 w 3505200"/>
              <a:gd name="connsiteY1" fmla="*/ 0 h 457200"/>
              <a:gd name="connsiteX2" fmla="*/ 3428998 w 3505200"/>
              <a:gd name="connsiteY2" fmla="*/ 0 h 457200"/>
              <a:gd name="connsiteX3" fmla="*/ 3505200 w 3505200"/>
              <a:gd name="connsiteY3" fmla="*/ 76202 h 457200"/>
              <a:gd name="connsiteX4" fmla="*/ 3505200 w 3505200"/>
              <a:gd name="connsiteY4" fmla="*/ 380998 h 457200"/>
              <a:gd name="connsiteX5" fmla="*/ 3428998 w 3505200"/>
              <a:gd name="connsiteY5" fmla="*/ 457200 h 457200"/>
              <a:gd name="connsiteX6" fmla="*/ 76202 w 3505200"/>
              <a:gd name="connsiteY6" fmla="*/ 457200 h 457200"/>
              <a:gd name="connsiteX7" fmla="*/ 0 w 3505200"/>
              <a:gd name="connsiteY7" fmla="*/ 380998 h 457200"/>
              <a:gd name="connsiteX8" fmla="*/ 0 w 3505200"/>
              <a:gd name="connsiteY8" fmla="*/ 76202 h 457200"/>
              <a:gd name="connsiteX0" fmla="*/ 0 w 3602259"/>
              <a:gd name="connsiteY0" fmla="*/ 76202 h 457200"/>
              <a:gd name="connsiteX1" fmla="*/ 76202 w 3602259"/>
              <a:gd name="connsiteY1" fmla="*/ 0 h 457200"/>
              <a:gd name="connsiteX2" fmla="*/ 3428998 w 3602259"/>
              <a:gd name="connsiteY2" fmla="*/ 0 h 457200"/>
              <a:gd name="connsiteX3" fmla="*/ 3505200 w 3602259"/>
              <a:gd name="connsiteY3" fmla="*/ 76202 h 457200"/>
              <a:gd name="connsiteX4" fmla="*/ 3602182 w 3602259"/>
              <a:gd name="connsiteY4" fmla="*/ 221920 h 457200"/>
              <a:gd name="connsiteX5" fmla="*/ 3505200 w 3602259"/>
              <a:gd name="connsiteY5" fmla="*/ 380998 h 457200"/>
              <a:gd name="connsiteX6" fmla="*/ 3428998 w 3602259"/>
              <a:gd name="connsiteY6" fmla="*/ 457200 h 457200"/>
              <a:gd name="connsiteX7" fmla="*/ 76202 w 3602259"/>
              <a:gd name="connsiteY7" fmla="*/ 457200 h 457200"/>
              <a:gd name="connsiteX8" fmla="*/ 0 w 3602259"/>
              <a:gd name="connsiteY8" fmla="*/ 380998 h 457200"/>
              <a:gd name="connsiteX9" fmla="*/ 0 w 3602259"/>
              <a:gd name="connsiteY9" fmla="*/ 7620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2259" h="457200">
                <a:moveTo>
                  <a:pt x="0" y="76202"/>
                </a:moveTo>
                <a:cubicBezTo>
                  <a:pt x="0" y="34117"/>
                  <a:pt x="34117" y="0"/>
                  <a:pt x="76202" y="0"/>
                </a:cubicBezTo>
                <a:lnTo>
                  <a:pt x="3428998" y="0"/>
                </a:lnTo>
                <a:cubicBezTo>
                  <a:pt x="3471083" y="0"/>
                  <a:pt x="3505200" y="34117"/>
                  <a:pt x="3505200" y="76202"/>
                </a:cubicBezTo>
                <a:cubicBezTo>
                  <a:pt x="3501901" y="120816"/>
                  <a:pt x="3605481" y="177306"/>
                  <a:pt x="3602182" y="221920"/>
                </a:cubicBezTo>
                <a:cubicBezTo>
                  <a:pt x="3605481" y="278904"/>
                  <a:pt x="3501901" y="324014"/>
                  <a:pt x="3505200" y="380998"/>
                </a:cubicBezTo>
                <a:cubicBezTo>
                  <a:pt x="3505200" y="423083"/>
                  <a:pt x="3471083" y="457200"/>
                  <a:pt x="3428998" y="457200"/>
                </a:cubicBezTo>
                <a:lnTo>
                  <a:pt x="76202" y="457200"/>
                </a:lnTo>
                <a:cubicBezTo>
                  <a:pt x="34117" y="457200"/>
                  <a:pt x="0" y="423083"/>
                  <a:pt x="0" y="380998"/>
                </a:cubicBezTo>
                <a:lnTo>
                  <a:pt x="0" y="76202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000" dirty="0" smtClean="0">
                <a:solidFill>
                  <a:srgbClr val="F7EBC7"/>
                </a:solidFill>
                <a:latin typeface="Sierra Madre" pitchFamily="2" charset="0"/>
              </a:rPr>
              <a:t>TOP MOBILE ACTIVITES</a:t>
            </a:r>
            <a:endParaRPr lang="en-PH" sz="2000" dirty="0">
              <a:solidFill>
                <a:srgbClr val="F7EBC7"/>
              </a:solidFill>
              <a:latin typeface="Sierra Madre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" r="859"/>
          <a:stretch/>
        </p:blipFill>
        <p:spPr>
          <a:xfrm>
            <a:off x="381000" y="1123950"/>
            <a:ext cx="8134412" cy="361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62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-228600" y="514350"/>
            <a:ext cx="9525000" cy="48768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4" name="Rounded Rectangle 6"/>
          <p:cNvSpPr/>
          <p:nvPr/>
        </p:nvSpPr>
        <p:spPr>
          <a:xfrm flipH="1">
            <a:off x="2743200" y="285750"/>
            <a:ext cx="5486400" cy="457200"/>
          </a:xfrm>
          <a:custGeom>
            <a:avLst/>
            <a:gdLst>
              <a:gd name="connsiteX0" fmla="*/ 0 w 3505200"/>
              <a:gd name="connsiteY0" fmla="*/ 76202 h 457200"/>
              <a:gd name="connsiteX1" fmla="*/ 76202 w 3505200"/>
              <a:gd name="connsiteY1" fmla="*/ 0 h 457200"/>
              <a:gd name="connsiteX2" fmla="*/ 3428998 w 3505200"/>
              <a:gd name="connsiteY2" fmla="*/ 0 h 457200"/>
              <a:gd name="connsiteX3" fmla="*/ 3505200 w 3505200"/>
              <a:gd name="connsiteY3" fmla="*/ 76202 h 457200"/>
              <a:gd name="connsiteX4" fmla="*/ 3505200 w 3505200"/>
              <a:gd name="connsiteY4" fmla="*/ 380998 h 457200"/>
              <a:gd name="connsiteX5" fmla="*/ 3428998 w 3505200"/>
              <a:gd name="connsiteY5" fmla="*/ 457200 h 457200"/>
              <a:gd name="connsiteX6" fmla="*/ 76202 w 3505200"/>
              <a:gd name="connsiteY6" fmla="*/ 457200 h 457200"/>
              <a:gd name="connsiteX7" fmla="*/ 0 w 3505200"/>
              <a:gd name="connsiteY7" fmla="*/ 380998 h 457200"/>
              <a:gd name="connsiteX8" fmla="*/ 0 w 3505200"/>
              <a:gd name="connsiteY8" fmla="*/ 76202 h 457200"/>
              <a:gd name="connsiteX0" fmla="*/ 0 w 3602259"/>
              <a:gd name="connsiteY0" fmla="*/ 76202 h 457200"/>
              <a:gd name="connsiteX1" fmla="*/ 76202 w 3602259"/>
              <a:gd name="connsiteY1" fmla="*/ 0 h 457200"/>
              <a:gd name="connsiteX2" fmla="*/ 3428998 w 3602259"/>
              <a:gd name="connsiteY2" fmla="*/ 0 h 457200"/>
              <a:gd name="connsiteX3" fmla="*/ 3505200 w 3602259"/>
              <a:gd name="connsiteY3" fmla="*/ 76202 h 457200"/>
              <a:gd name="connsiteX4" fmla="*/ 3602182 w 3602259"/>
              <a:gd name="connsiteY4" fmla="*/ 221920 h 457200"/>
              <a:gd name="connsiteX5" fmla="*/ 3505200 w 3602259"/>
              <a:gd name="connsiteY5" fmla="*/ 380998 h 457200"/>
              <a:gd name="connsiteX6" fmla="*/ 3428998 w 3602259"/>
              <a:gd name="connsiteY6" fmla="*/ 457200 h 457200"/>
              <a:gd name="connsiteX7" fmla="*/ 76202 w 3602259"/>
              <a:gd name="connsiteY7" fmla="*/ 457200 h 457200"/>
              <a:gd name="connsiteX8" fmla="*/ 0 w 3602259"/>
              <a:gd name="connsiteY8" fmla="*/ 380998 h 457200"/>
              <a:gd name="connsiteX9" fmla="*/ 0 w 3602259"/>
              <a:gd name="connsiteY9" fmla="*/ 7620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2259" h="457200">
                <a:moveTo>
                  <a:pt x="0" y="76202"/>
                </a:moveTo>
                <a:cubicBezTo>
                  <a:pt x="0" y="34117"/>
                  <a:pt x="34117" y="0"/>
                  <a:pt x="76202" y="0"/>
                </a:cubicBezTo>
                <a:lnTo>
                  <a:pt x="3428998" y="0"/>
                </a:lnTo>
                <a:cubicBezTo>
                  <a:pt x="3471083" y="0"/>
                  <a:pt x="3505200" y="34117"/>
                  <a:pt x="3505200" y="76202"/>
                </a:cubicBezTo>
                <a:cubicBezTo>
                  <a:pt x="3501901" y="120816"/>
                  <a:pt x="3605481" y="177306"/>
                  <a:pt x="3602182" y="221920"/>
                </a:cubicBezTo>
                <a:cubicBezTo>
                  <a:pt x="3605481" y="278904"/>
                  <a:pt x="3501901" y="324014"/>
                  <a:pt x="3505200" y="380998"/>
                </a:cubicBezTo>
                <a:cubicBezTo>
                  <a:pt x="3505200" y="423083"/>
                  <a:pt x="3471083" y="457200"/>
                  <a:pt x="3428998" y="457200"/>
                </a:cubicBezTo>
                <a:lnTo>
                  <a:pt x="76202" y="457200"/>
                </a:lnTo>
                <a:cubicBezTo>
                  <a:pt x="34117" y="457200"/>
                  <a:pt x="0" y="423083"/>
                  <a:pt x="0" y="380998"/>
                </a:cubicBezTo>
                <a:lnTo>
                  <a:pt x="0" y="76202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000" dirty="0" smtClean="0">
                <a:solidFill>
                  <a:srgbClr val="F7EBC7"/>
                </a:solidFill>
                <a:latin typeface="Sierra Madre" pitchFamily="2" charset="0"/>
              </a:rPr>
              <a:t>WHAT MOBILE USERS WILL AND WON’T PUT UP WITH</a:t>
            </a:r>
            <a:endParaRPr lang="en-PH" sz="2000" dirty="0">
              <a:solidFill>
                <a:srgbClr val="F7EBC7"/>
              </a:solidFill>
              <a:latin typeface="Sierra Madre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551" y="962172"/>
            <a:ext cx="5990898" cy="381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86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457200" y="514350"/>
            <a:ext cx="8839200" cy="48768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55" y="1383821"/>
            <a:ext cx="9084445" cy="6521929"/>
          </a:xfrm>
          <a:prstGeom prst="rect">
            <a:avLst/>
          </a:prstGeom>
        </p:spPr>
      </p:pic>
      <p:sp>
        <p:nvSpPr>
          <p:cNvPr id="11" name="Rounded Rectangle 6"/>
          <p:cNvSpPr/>
          <p:nvPr/>
        </p:nvSpPr>
        <p:spPr>
          <a:xfrm flipH="1">
            <a:off x="4267200" y="285750"/>
            <a:ext cx="3962400" cy="457200"/>
          </a:xfrm>
          <a:custGeom>
            <a:avLst/>
            <a:gdLst>
              <a:gd name="connsiteX0" fmla="*/ 0 w 3505200"/>
              <a:gd name="connsiteY0" fmla="*/ 76202 h 457200"/>
              <a:gd name="connsiteX1" fmla="*/ 76202 w 3505200"/>
              <a:gd name="connsiteY1" fmla="*/ 0 h 457200"/>
              <a:gd name="connsiteX2" fmla="*/ 3428998 w 3505200"/>
              <a:gd name="connsiteY2" fmla="*/ 0 h 457200"/>
              <a:gd name="connsiteX3" fmla="*/ 3505200 w 3505200"/>
              <a:gd name="connsiteY3" fmla="*/ 76202 h 457200"/>
              <a:gd name="connsiteX4" fmla="*/ 3505200 w 3505200"/>
              <a:gd name="connsiteY4" fmla="*/ 380998 h 457200"/>
              <a:gd name="connsiteX5" fmla="*/ 3428998 w 3505200"/>
              <a:gd name="connsiteY5" fmla="*/ 457200 h 457200"/>
              <a:gd name="connsiteX6" fmla="*/ 76202 w 3505200"/>
              <a:gd name="connsiteY6" fmla="*/ 457200 h 457200"/>
              <a:gd name="connsiteX7" fmla="*/ 0 w 3505200"/>
              <a:gd name="connsiteY7" fmla="*/ 380998 h 457200"/>
              <a:gd name="connsiteX8" fmla="*/ 0 w 3505200"/>
              <a:gd name="connsiteY8" fmla="*/ 76202 h 457200"/>
              <a:gd name="connsiteX0" fmla="*/ 0 w 3602259"/>
              <a:gd name="connsiteY0" fmla="*/ 76202 h 457200"/>
              <a:gd name="connsiteX1" fmla="*/ 76202 w 3602259"/>
              <a:gd name="connsiteY1" fmla="*/ 0 h 457200"/>
              <a:gd name="connsiteX2" fmla="*/ 3428998 w 3602259"/>
              <a:gd name="connsiteY2" fmla="*/ 0 h 457200"/>
              <a:gd name="connsiteX3" fmla="*/ 3505200 w 3602259"/>
              <a:gd name="connsiteY3" fmla="*/ 76202 h 457200"/>
              <a:gd name="connsiteX4" fmla="*/ 3602182 w 3602259"/>
              <a:gd name="connsiteY4" fmla="*/ 221920 h 457200"/>
              <a:gd name="connsiteX5" fmla="*/ 3505200 w 3602259"/>
              <a:gd name="connsiteY5" fmla="*/ 380998 h 457200"/>
              <a:gd name="connsiteX6" fmla="*/ 3428998 w 3602259"/>
              <a:gd name="connsiteY6" fmla="*/ 457200 h 457200"/>
              <a:gd name="connsiteX7" fmla="*/ 76202 w 3602259"/>
              <a:gd name="connsiteY7" fmla="*/ 457200 h 457200"/>
              <a:gd name="connsiteX8" fmla="*/ 0 w 3602259"/>
              <a:gd name="connsiteY8" fmla="*/ 380998 h 457200"/>
              <a:gd name="connsiteX9" fmla="*/ 0 w 3602259"/>
              <a:gd name="connsiteY9" fmla="*/ 7620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2259" h="457200">
                <a:moveTo>
                  <a:pt x="0" y="76202"/>
                </a:moveTo>
                <a:cubicBezTo>
                  <a:pt x="0" y="34117"/>
                  <a:pt x="34117" y="0"/>
                  <a:pt x="76202" y="0"/>
                </a:cubicBezTo>
                <a:lnTo>
                  <a:pt x="3428998" y="0"/>
                </a:lnTo>
                <a:cubicBezTo>
                  <a:pt x="3471083" y="0"/>
                  <a:pt x="3505200" y="34117"/>
                  <a:pt x="3505200" y="76202"/>
                </a:cubicBezTo>
                <a:cubicBezTo>
                  <a:pt x="3501901" y="120816"/>
                  <a:pt x="3605481" y="177306"/>
                  <a:pt x="3602182" y="221920"/>
                </a:cubicBezTo>
                <a:cubicBezTo>
                  <a:pt x="3605481" y="278904"/>
                  <a:pt x="3501901" y="324014"/>
                  <a:pt x="3505200" y="380998"/>
                </a:cubicBezTo>
                <a:cubicBezTo>
                  <a:pt x="3505200" y="423083"/>
                  <a:pt x="3471083" y="457200"/>
                  <a:pt x="3428998" y="457200"/>
                </a:cubicBezTo>
                <a:lnTo>
                  <a:pt x="76202" y="457200"/>
                </a:lnTo>
                <a:cubicBezTo>
                  <a:pt x="34117" y="457200"/>
                  <a:pt x="0" y="423083"/>
                  <a:pt x="0" y="380998"/>
                </a:cubicBezTo>
                <a:lnTo>
                  <a:pt x="0" y="76202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000" dirty="0" smtClean="0">
                <a:solidFill>
                  <a:srgbClr val="F7EBC7"/>
                </a:solidFill>
                <a:latin typeface="Sierra Madre" pitchFamily="2" charset="0"/>
              </a:rPr>
              <a:t>MOBILE SPENDING ANG REVENUE</a:t>
            </a:r>
            <a:endParaRPr lang="en-PH" sz="2000" dirty="0">
              <a:solidFill>
                <a:srgbClr val="F7EBC7"/>
              </a:solidFill>
              <a:latin typeface="Sierra Madr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13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457200" y="-476250"/>
            <a:ext cx="8839200" cy="52578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55" y="-3797779"/>
            <a:ext cx="9084445" cy="65219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60" y="3105150"/>
            <a:ext cx="7522479" cy="142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5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-457200" y="-476250"/>
            <a:ext cx="9753600" cy="52578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TextBox 7"/>
          <p:cNvSpPr txBox="1"/>
          <p:nvPr/>
        </p:nvSpPr>
        <p:spPr>
          <a:xfrm>
            <a:off x="647700" y="1885950"/>
            <a:ext cx="7848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3200" dirty="0" smtClean="0">
                <a:solidFill>
                  <a:srgbClr val="4D4D4D"/>
                </a:solidFill>
                <a:latin typeface="SusaBold" pitchFamily="50" charset="0"/>
              </a:rPr>
              <a:t>To get started with mobile</a:t>
            </a:r>
          </a:p>
          <a:p>
            <a:pPr algn="ctr"/>
            <a:r>
              <a:rPr lang="en-PH" sz="4400" b="1" dirty="0" smtClean="0">
                <a:solidFill>
                  <a:srgbClr val="E5514B"/>
                </a:solidFill>
                <a:latin typeface="Myriad Pro" pitchFamily="34" charset="0"/>
              </a:rPr>
              <a:t>Call Us Today: 123-456-789</a:t>
            </a:r>
            <a:endParaRPr lang="en-PH" sz="3200" b="1" dirty="0">
              <a:solidFill>
                <a:srgbClr val="4D4D4D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13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-228600" y="742950"/>
            <a:ext cx="9525000" cy="45720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Rounded Rectangle 6"/>
          <p:cNvSpPr/>
          <p:nvPr/>
        </p:nvSpPr>
        <p:spPr>
          <a:xfrm>
            <a:off x="664941" y="514350"/>
            <a:ext cx="3602259" cy="457200"/>
          </a:xfrm>
          <a:custGeom>
            <a:avLst/>
            <a:gdLst>
              <a:gd name="connsiteX0" fmla="*/ 0 w 3505200"/>
              <a:gd name="connsiteY0" fmla="*/ 76202 h 457200"/>
              <a:gd name="connsiteX1" fmla="*/ 76202 w 3505200"/>
              <a:gd name="connsiteY1" fmla="*/ 0 h 457200"/>
              <a:gd name="connsiteX2" fmla="*/ 3428998 w 3505200"/>
              <a:gd name="connsiteY2" fmla="*/ 0 h 457200"/>
              <a:gd name="connsiteX3" fmla="*/ 3505200 w 3505200"/>
              <a:gd name="connsiteY3" fmla="*/ 76202 h 457200"/>
              <a:gd name="connsiteX4" fmla="*/ 3505200 w 3505200"/>
              <a:gd name="connsiteY4" fmla="*/ 380998 h 457200"/>
              <a:gd name="connsiteX5" fmla="*/ 3428998 w 3505200"/>
              <a:gd name="connsiteY5" fmla="*/ 457200 h 457200"/>
              <a:gd name="connsiteX6" fmla="*/ 76202 w 3505200"/>
              <a:gd name="connsiteY6" fmla="*/ 457200 h 457200"/>
              <a:gd name="connsiteX7" fmla="*/ 0 w 3505200"/>
              <a:gd name="connsiteY7" fmla="*/ 380998 h 457200"/>
              <a:gd name="connsiteX8" fmla="*/ 0 w 3505200"/>
              <a:gd name="connsiteY8" fmla="*/ 76202 h 457200"/>
              <a:gd name="connsiteX0" fmla="*/ 0 w 3602259"/>
              <a:gd name="connsiteY0" fmla="*/ 76202 h 457200"/>
              <a:gd name="connsiteX1" fmla="*/ 76202 w 3602259"/>
              <a:gd name="connsiteY1" fmla="*/ 0 h 457200"/>
              <a:gd name="connsiteX2" fmla="*/ 3428998 w 3602259"/>
              <a:gd name="connsiteY2" fmla="*/ 0 h 457200"/>
              <a:gd name="connsiteX3" fmla="*/ 3505200 w 3602259"/>
              <a:gd name="connsiteY3" fmla="*/ 76202 h 457200"/>
              <a:gd name="connsiteX4" fmla="*/ 3602182 w 3602259"/>
              <a:gd name="connsiteY4" fmla="*/ 221920 h 457200"/>
              <a:gd name="connsiteX5" fmla="*/ 3505200 w 3602259"/>
              <a:gd name="connsiteY5" fmla="*/ 380998 h 457200"/>
              <a:gd name="connsiteX6" fmla="*/ 3428998 w 3602259"/>
              <a:gd name="connsiteY6" fmla="*/ 457200 h 457200"/>
              <a:gd name="connsiteX7" fmla="*/ 76202 w 3602259"/>
              <a:gd name="connsiteY7" fmla="*/ 457200 h 457200"/>
              <a:gd name="connsiteX8" fmla="*/ 0 w 3602259"/>
              <a:gd name="connsiteY8" fmla="*/ 380998 h 457200"/>
              <a:gd name="connsiteX9" fmla="*/ 0 w 3602259"/>
              <a:gd name="connsiteY9" fmla="*/ 7620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2259" h="457200">
                <a:moveTo>
                  <a:pt x="0" y="76202"/>
                </a:moveTo>
                <a:cubicBezTo>
                  <a:pt x="0" y="34117"/>
                  <a:pt x="34117" y="0"/>
                  <a:pt x="76202" y="0"/>
                </a:cubicBezTo>
                <a:lnTo>
                  <a:pt x="3428998" y="0"/>
                </a:lnTo>
                <a:cubicBezTo>
                  <a:pt x="3471083" y="0"/>
                  <a:pt x="3505200" y="34117"/>
                  <a:pt x="3505200" y="76202"/>
                </a:cubicBezTo>
                <a:cubicBezTo>
                  <a:pt x="3501901" y="120816"/>
                  <a:pt x="3605481" y="177306"/>
                  <a:pt x="3602182" y="221920"/>
                </a:cubicBezTo>
                <a:cubicBezTo>
                  <a:pt x="3605481" y="278904"/>
                  <a:pt x="3501901" y="324014"/>
                  <a:pt x="3505200" y="380998"/>
                </a:cubicBezTo>
                <a:cubicBezTo>
                  <a:pt x="3505200" y="423083"/>
                  <a:pt x="3471083" y="457200"/>
                  <a:pt x="3428998" y="457200"/>
                </a:cubicBezTo>
                <a:lnTo>
                  <a:pt x="76202" y="457200"/>
                </a:lnTo>
                <a:cubicBezTo>
                  <a:pt x="34117" y="457200"/>
                  <a:pt x="0" y="423083"/>
                  <a:pt x="0" y="380998"/>
                </a:cubicBezTo>
                <a:lnTo>
                  <a:pt x="0" y="76202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000" dirty="0" smtClean="0">
                <a:solidFill>
                  <a:srgbClr val="F7EBC7"/>
                </a:solidFill>
                <a:latin typeface="Sierra Madre" pitchFamily="2" charset="0"/>
              </a:rPr>
              <a:t>MOBILE DATA TRAFFIC FORECAST</a:t>
            </a:r>
            <a:endParaRPr lang="en-PH" sz="2000" dirty="0">
              <a:solidFill>
                <a:srgbClr val="F7EBC7"/>
              </a:solidFill>
              <a:latin typeface="Sierra Madre" pitchFamily="2" charset="0"/>
            </a:endParaRPr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3547452709"/>
              </p:ext>
            </p:extLst>
          </p:nvPr>
        </p:nvGraphicFramePr>
        <p:xfrm>
          <a:off x="533400" y="1200150"/>
          <a:ext cx="4457700" cy="35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9600" y="1447621"/>
            <a:ext cx="3048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>
                <a:solidFill>
                  <a:srgbClr val="4D4D4D"/>
                </a:solidFill>
                <a:latin typeface="Myriad Pro" pitchFamily="34" charset="0"/>
              </a:rPr>
              <a:t>G</a:t>
            </a:r>
            <a:r>
              <a:rPr lang="en-PH" dirty="0" smtClean="0">
                <a:solidFill>
                  <a:srgbClr val="4D4D4D"/>
                </a:solidFill>
                <a:latin typeface="Myriad Pro" pitchFamily="34" charset="0"/>
              </a:rPr>
              <a:t>lobal mobile data traffic grew </a:t>
            </a:r>
            <a:r>
              <a:rPr lang="en-PH" sz="2800" dirty="0" smtClean="0">
                <a:solidFill>
                  <a:srgbClr val="E5514B"/>
                </a:solidFill>
                <a:latin typeface="SusaBold" pitchFamily="50" charset="0"/>
              </a:rPr>
              <a:t>2.3 fold </a:t>
            </a:r>
            <a:r>
              <a:rPr lang="en-PH" dirty="0" smtClean="0">
                <a:solidFill>
                  <a:srgbClr val="4D4D4D"/>
                </a:solidFill>
                <a:latin typeface="Myriad Pro" pitchFamily="34" charset="0"/>
              </a:rPr>
              <a:t>in </a:t>
            </a:r>
            <a:r>
              <a:rPr lang="en-PH" dirty="0">
                <a:solidFill>
                  <a:srgbClr val="4D4D4D"/>
                </a:solidFill>
                <a:latin typeface="Myriad Pro" pitchFamily="34" charset="0"/>
              </a:rPr>
              <a:t>2011, more than </a:t>
            </a:r>
            <a:r>
              <a:rPr lang="en-PH" dirty="0" smtClean="0">
                <a:solidFill>
                  <a:srgbClr val="4D4D4D"/>
                </a:solidFill>
                <a:latin typeface="Myriad Pro" pitchFamily="34" charset="0"/>
              </a:rPr>
              <a:t>doubling for </a:t>
            </a:r>
            <a:r>
              <a:rPr lang="en-PH" dirty="0">
                <a:solidFill>
                  <a:srgbClr val="4D4D4D"/>
                </a:solidFill>
                <a:latin typeface="Myriad Pro" pitchFamily="34" charset="0"/>
              </a:rPr>
              <a:t>the fourth year in a </a:t>
            </a:r>
            <a:r>
              <a:rPr lang="en-PH" dirty="0" smtClean="0">
                <a:solidFill>
                  <a:srgbClr val="4D4D4D"/>
                </a:solidFill>
                <a:latin typeface="Myriad Pro" pitchFamily="34" charset="0"/>
              </a:rPr>
              <a:t>row.</a:t>
            </a:r>
            <a:endParaRPr lang="en-PH" dirty="0">
              <a:solidFill>
                <a:srgbClr val="4D4D4D"/>
              </a:solidFill>
              <a:latin typeface="Myriad Pro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5181600" y="1141333"/>
            <a:ext cx="3379510" cy="1354217"/>
            <a:chOff x="5383490" y="1141333"/>
            <a:chExt cx="3379510" cy="1354217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3490" y="1276350"/>
              <a:ext cx="1017310" cy="1042244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6553200" y="1141333"/>
              <a:ext cx="2209800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dirty="0" smtClean="0">
                  <a:solidFill>
                    <a:srgbClr val="4D4D4D"/>
                  </a:solidFill>
                  <a:latin typeface="Myriad Pro" pitchFamily="34" charset="0"/>
                </a:rPr>
                <a:t>Mobile video traffic </a:t>
              </a:r>
              <a:r>
                <a:rPr lang="en-PH" sz="2800" dirty="0" smtClean="0">
                  <a:solidFill>
                    <a:srgbClr val="E5514B"/>
                  </a:solidFill>
                  <a:latin typeface="SusaBold" pitchFamily="50" charset="0"/>
                </a:rPr>
                <a:t>exceeded 50% </a:t>
              </a:r>
              <a:r>
                <a:rPr lang="en-PH" dirty="0" smtClean="0">
                  <a:solidFill>
                    <a:srgbClr val="4D4D4D"/>
                  </a:solidFill>
                  <a:latin typeface="Myriad Pro" pitchFamily="34" charset="0"/>
                </a:rPr>
                <a:t>of all video traffic for the first time in 2011</a:t>
              </a:r>
              <a:endParaRPr lang="en-PH" dirty="0">
                <a:solidFill>
                  <a:srgbClr val="4D4D4D"/>
                </a:solidFill>
                <a:latin typeface="Myriad Pro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284510" y="3046333"/>
            <a:ext cx="3276600" cy="1307266"/>
            <a:chOff x="5486400" y="1217533"/>
            <a:chExt cx="3276600" cy="1307266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6400" y="1217533"/>
              <a:ext cx="756837" cy="1307266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6553200" y="1352550"/>
              <a:ext cx="22098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dirty="0" smtClean="0">
                  <a:solidFill>
                    <a:srgbClr val="4D4D4D"/>
                  </a:solidFill>
                  <a:latin typeface="Myriad Pro" pitchFamily="34" charset="0"/>
                </a:rPr>
                <a:t>Average smart phone usage nearly  </a:t>
              </a:r>
              <a:r>
                <a:rPr lang="en-PH" sz="2800" dirty="0" smtClean="0">
                  <a:solidFill>
                    <a:srgbClr val="E5514B"/>
                  </a:solidFill>
                  <a:latin typeface="SusaBold" pitchFamily="50" charset="0"/>
                </a:rPr>
                <a:t>tripled </a:t>
              </a:r>
              <a:r>
                <a:rPr lang="en-PH" dirty="0" smtClean="0">
                  <a:solidFill>
                    <a:srgbClr val="4D4D4D"/>
                  </a:solidFill>
                  <a:latin typeface="Myriad Pro" pitchFamily="34" charset="0"/>
                </a:rPr>
                <a:t>in 2011.</a:t>
              </a:r>
              <a:endParaRPr lang="en-PH" dirty="0">
                <a:solidFill>
                  <a:srgbClr val="4D4D4D"/>
                </a:solidFill>
                <a:latin typeface="Myriad Pro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7543800" y="-8870"/>
            <a:ext cx="1295401" cy="490412"/>
            <a:chOff x="7848600" y="-8870"/>
            <a:chExt cx="990601" cy="490412"/>
          </a:xfrm>
        </p:grpSpPr>
        <p:sp>
          <p:nvSpPr>
            <p:cNvPr id="59" name="Round Same Side Corner Rectangle 4"/>
            <p:cNvSpPr/>
            <p:nvPr/>
          </p:nvSpPr>
          <p:spPr>
            <a:xfrm flipV="1">
              <a:off x="7848600" y="0"/>
              <a:ext cx="990601" cy="481542"/>
            </a:xfrm>
            <a:custGeom>
              <a:avLst/>
              <a:gdLst/>
              <a:ahLst/>
              <a:cxnLst/>
              <a:rect l="l" t="t" r="r" b="b"/>
              <a:pathLst>
                <a:path w="5676900" h="4931229">
                  <a:moveTo>
                    <a:pt x="0" y="4931229"/>
                  </a:moveTo>
                  <a:lnTo>
                    <a:pt x="5676900" y="4931229"/>
                  </a:lnTo>
                  <a:lnTo>
                    <a:pt x="5676900" y="1349211"/>
                  </a:lnTo>
                  <a:cubicBezTo>
                    <a:pt x="5676900" y="1025664"/>
                    <a:pt x="5414614" y="763378"/>
                    <a:pt x="5091067" y="763378"/>
                  </a:cubicBezTo>
                  <a:lnTo>
                    <a:pt x="4781330" y="763378"/>
                  </a:lnTo>
                  <a:cubicBezTo>
                    <a:pt x="4459438" y="314490"/>
                    <a:pt x="3710699" y="0"/>
                    <a:pt x="2838450" y="0"/>
                  </a:cubicBezTo>
                  <a:cubicBezTo>
                    <a:pt x="1966201" y="0"/>
                    <a:pt x="1217462" y="314490"/>
                    <a:pt x="895571" y="763378"/>
                  </a:cubicBezTo>
                  <a:lnTo>
                    <a:pt x="585833" y="763378"/>
                  </a:lnTo>
                  <a:cubicBezTo>
                    <a:pt x="262286" y="763378"/>
                    <a:pt x="0" y="1025664"/>
                    <a:pt x="0" y="1349211"/>
                  </a:cubicBezTo>
                  <a:close/>
                </a:path>
              </a:pathLst>
            </a:custGeom>
            <a:solidFill>
              <a:srgbClr val="E55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072257" y="-8870"/>
              <a:ext cx="5432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PH" sz="2400" b="1" dirty="0" smtClean="0">
                  <a:solidFill>
                    <a:srgbClr val="F7EBC7"/>
                  </a:solidFill>
                  <a:latin typeface="Sierra Madre" pitchFamily="2" charset="0"/>
                </a:rPr>
                <a:t>2011</a:t>
              </a:r>
              <a:endParaRPr lang="en-PH" sz="2400" b="1" dirty="0">
                <a:solidFill>
                  <a:srgbClr val="F7EBC7"/>
                </a:solidFill>
                <a:latin typeface="Sierra Madre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718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7" grpId="0" animBg="1"/>
      <p:bldGraphic spid="15" grpId="0">
        <p:bldAsOne/>
      </p:bldGraphic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-228600" y="742950"/>
            <a:ext cx="9525000" cy="45720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grpSp>
        <p:nvGrpSpPr>
          <p:cNvPr id="61" name="Group 60"/>
          <p:cNvGrpSpPr/>
          <p:nvPr/>
        </p:nvGrpSpPr>
        <p:grpSpPr>
          <a:xfrm>
            <a:off x="7543800" y="-8870"/>
            <a:ext cx="1295401" cy="490412"/>
            <a:chOff x="7848600" y="-8870"/>
            <a:chExt cx="990601" cy="490412"/>
          </a:xfrm>
        </p:grpSpPr>
        <p:sp>
          <p:nvSpPr>
            <p:cNvPr id="59" name="Round Same Side Corner Rectangle 4"/>
            <p:cNvSpPr/>
            <p:nvPr/>
          </p:nvSpPr>
          <p:spPr>
            <a:xfrm flipV="1">
              <a:off x="7848600" y="0"/>
              <a:ext cx="990601" cy="481542"/>
            </a:xfrm>
            <a:custGeom>
              <a:avLst/>
              <a:gdLst/>
              <a:ahLst/>
              <a:cxnLst/>
              <a:rect l="l" t="t" r="r" b="b"/>
              <a:pathLst>
                <a:path w="5676900" h="4931229">
                  <a:moveTo>
                    <a:pt x="0" y="4931229"/>
                  </a:moveTo>
                  <a:lnTo>
                    <a:pt x="5676900" y="4931229"/>
                  </a:lnTo>
                  <a:lnTo>
                    <a:pt x="5676900" y="1349211"/>
                  </a:lnTo>
                  <a:cubicBezTo>
                    <a:pt x="5676900" y="1025664"/>
                    <a:pt x="5414614" y="763378"/>
                    <a:pt x="5091067" y="763378"/>
                  </a:cubicBezTo>
                  <a:lnTo>
                    <a:pt x="4781330" y="763378"/>
                  </a:lnTo>
                  <a:cubicBezTo>
                    <a:pt x="4459438" y="314490"/>
                    <a:pt x="3710699" y="0"/>
                    <a:pt x="2838450" y="0"/>
                  </a:cubicBezTo>
                  <a:cubicBezTo>
                    <a:pt x="1966201" y="0"/>
                    <a:pt x="1217462" y="314490"/>
                    <a:pt x="895571" y="763378"/>
                  </a:cubicBezTo>
                  <a:lnTo>
                    <a:pt x="585833" y="763378"/>
                  </a:lnTo>
                  <a:cubicBezTo>
                    <a:pt x="262286" y="763378"/>
                    <a:pt x="0" y="1025664"/>
                    <a:pt x="0" y="1349211"/>
                  </a:cubicBezTo>
                  <a:close/>
                </a:path>
              </a:pathLst>
            </a:custGeom>
            <a:solidFill>
              <a:srgbClr val="E55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072257" y="-8870"/>
              <a:ext cx="5886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PH" sz="2400" b="1" dirty="0" smtClean="0">
                  <a:solidFill>
                    <a:srgbClr val="F7EBC7"/>
                  </a:solidFill>
                  <a:latin typeface="Sierra Madre" pitchFamily="2" charset="0"/>
                </a:rPr>
                <a:t>2012</a:t>
              </a:r>
              <a:endParaRPr lang="en-PH" sz="2400" b="1" dirty="0">
                <a:solidFill>
                  <a:srgbClr val="F7EBC7"/>
                </a:solidFill>
                <a:latin typeface="Sierra Madre" pitchFamily="2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0920">
            <a:off x="613872" y="1280621"/>
            <a:ext cx="3034195" cy="303419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191000" y="1733550"/>
            <a:ext cx="441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2400" dirty="0" smtClean="0">
                <a:solidFill>
                  <a:srgbClr val="4D4D4D"/>
                </a:solidFill>
                <a:latin typeface="Myriad Pro" pitchFamily="34" charset="0"/>
              </a:rPr>
              <a:t>By the end of 2012, the number of mobile connected devices will  </a:t>
            </a:r>
            <a:r>
              <a:rPr lang="en-PH" sz="3600" dirty="0" smtClean="0">
                <a:solidFill>
                  <a:srgbClr val="E5514B"/>
                </a:solidFill>
                <a:latin typeface="SusaBold" pitchFamily="50" charset="0"/>
              </a:rPr>
              <a:t>exceeded the number </a:t>
            </a:r>
            <a:r>
              <a:rPr lang="en-PH" sz="2400" dirty="0" smtClean="0">
                <a:solidFill>
                  <a:srgbClr val="4D4D4D"/>
                </a:solidFill>
                <a:latin typeface="Myriad Pro" pitchFamily="34" charset="0"/>
              </a:rPr>
              <a:t>of people on earth!</a:t>
            </a:r>
            <a:endParaRPr lang="en-PH" sz="2400" dirty="0">
              <a:solidFill>
                <a:srgbClr val="4D4D4D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22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-990600" y="742950"/>
            <a:ext cx="9906000" cy="45720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grpSp>
        <p:nvGrpSpPr>
          <p:cNvPr id="61" name="Group 60"/>
          <p:cNvGrpSpPr/>
          <p:nvPr/>
        </p:nvGrpSpPr>
        <p:grpSpPr>
          <a:xfrm>
            <a:off x="7543800" y="-8870"/>
            <a:ext cx="1295401" cy="490412"/>
            <a:chOff x="7848600" y="-8870"/>
            <a:chExt cx="990601" cy="490412"/>
          </a:xfrm>
        </p:grpSpPr>
        <p:sp>
          <p:nvSpPr>
            <p:cNvPr id="59" name="Round Same Side Corner Rectangle 4"/>
            <p:cNvSpPr/>
            <p:nvPr/>
          </p:nvSpPr>
          <p:spPr>
            <a:xfrm flipV="1">
              <a:off x="7848600" y="0"/>
              <a:ext cx="990601" cy="481542"/>
            </a:xfrm>
            <a:custGeom>
              <a:avLst/>
              <a:gdLst/>
              <a:ahLst/>
              <a:cxnLst/>
              <a:rect l="l" t="t" r="r" b="b"/>
              <a:pathLst>
                <a:path w="5676900" h="4931229">
                  <a:moveTo>
                    <a:pt x="0" y="4931229"/>
                  </a:moveTo>
                  <a:lnTo>
                    <a:pt x="5676900" y="4931229"/>
                  </a:lnTo>
                  <a:lnTo>
                    <a:pt x="5676900" y="1349211"/>
                  </a:lnTo>
                  <a:cubicBezTo>
                    <a:pt x="5676900" y="1025664"/>
                    <a:pt x="5414614" y="763378"/>
                    <a:pt x="5091067" y="763378"/>
                  </a:cubicBezTo>
                  <a:lnTo>
                    <a:pt x="4781330" y="763378"/>
                  </a:lnTo>
                  <a:cubicBezTo>
                    <a:pt x="4459438" y="314490"/>
                    <a:pt x="3710699" y="0"/>
                    <a:pt x="2838450" y="0"/>
                  </a:cubicBezTo>
                  <a:cubicBezTo>
                    <a:pt x="1966201" y="0"/>
                    <a:pt x="1217462" y="314490"/>
                    <a:pt x="895571" y="763378"/>
                  </a:cubicBezTo>
                  <a:lnTo>
                    <a:pt x="585833" y="763378"/>
                  </a:lnTo>
                  <a:cubicBezTo>
                    <a:pt x="262286" y="763378"/>
                    <a:pt x="0" y="1025664"/>
                    <a:pt x="0" y="1349211"/>
                  </a:cubicBezTo>
                  <a:close/>
                </a:path>
              </a:pathLst>
            </a:custGeom>
            <a:solidFill>
              <a:srgbClr val="E55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072257" y="-8870"/>
              <a:ext cx="6241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PH" sz="2400" b="1" dirty="0" smtClean="0">
                  <a:solidFill>
                    <a:srgbClr val="F7EBC7"/>
                  </a:solidFill>
                  <a:latin typeface="Sierra Madre" pitchFamily="2" charset="0"/>
                </a:rPr>
                <a:t>2016</a:t>
              </a:r>
              <a:endParaRPr lang="en-PH" sz="2400" b="1" dirty="0">
                <a:solidFill>
                  <a:srgbClr val="F7EBC7"/>
                </a:solidFill>
                <a:latin typeface="Sierra Madre" pitchFamily="2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66" y="1352550"/>
            <a:ext cx="8265869" cy="2362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943600" y="2038350"/>
            <a:ext cx="2590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>
                <a:solidFill>
                  <a:srgbClr val="4D4D4D"/>
                </a:solidFill>
                <a:latin typeface="Myriad Pro" pitchFamily="34" charset="0"/>
              </a:rPr>
              <a:t>And by 2016, there will be  </a:t>
            </a:r>
            <a:r>
              <a:rPr lang="en-PH" sz="2000" dirty="0" smtClean="0">
                <a:solidFill>
                  <a:srgbClr val="E5514B"/>
                </a:solidFill>
                <a:latin typeface="SusaBold" pitchFamily="50" charset="0"/>
              </a:rPr>
              <a:t>1.4 mobile devices per capita.</a:t>
            </a:r>
            <a:endParaRPr lang="en-PH" sz="1400" dirty="0">
              <a:solidFill>
                <a:srgbClr val="4D4D4D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10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95685"/>
            <a:ext cx="3681991" cy="317907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800600" y="1424285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1200" dirty="0" smtClean="0">
                <a:solidFill>
                  <a:srgbClr val="4D4D4D"/>
                </a:solidFill>
                <a:latin typeface="Myriad Pro" pitchFamily="34" charset="0"/>
              </a:rPr>
              <a:t>At the end of 2011, there were </a:t>
            </a:r>
            <a:r>
              <a:rPr lang="en-PH" dirty="0" smtClean="0">
                <a:solidFill>
                  <a:srgbClr val="E5514B"/>
                </a:solidFill>
                <a:latin typeface="SusaBold" pitchFamily="50" charset="0"/>
              </a:rPr>
              <a:t>more than 400 smartphone device types </a:t>
            </a:r>
            <a:r>
              <a:rPr lang="en-PH" sz="1200" dirty="0" smtClean="0">
                <a:solidFill>
                  <a:srgbClr val="4D4D4D"/>
                </a:solidFill>
                <a:latin typeface="Myriad Pro" pitchFamily="34" charset="0"/>
              </a:rPr>
              <a:t>on the market in the U.S., providing a wide range of options for the consumer.</a:t>
            </a:r>
            <a:endParaRPr lang="en-PH" sz="1200" dirty="0">
              <a:solidFill>
                <a:srgbClr val="4D4D4D"/>
              </a:solidFill>
              <a:latin typeface="Myriad Pro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876800" y="2567285"/>
            <a:ext cx="3352800" cy="0"/>
          </a:xfrm>
          <a:prstGeom prst="line">
            <a:avLst/>
          </a:prstGeom>
          <a:ln w="31750" cap="rnd">
            <a:solidFill>
              <a:srgbClr val="81796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800600" y="2719685"/>
            <a:ext cx="373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>
                <a:solidFill>
                  <a:srgbClr val="E5514B"/>
                </a:solidFill>
                <a:latin typeface="SusaBold" pitchFamily="50" charset="0"/>
              </a:rPr>
              <a:t>Android and Apple dominated</a:t>
            </a:r>
          </a:p>
          <a:p>
            <a:r>
              <a:rPr lang="en-PH" sz="1200" dirty="0">
                <a:solidFill>
                  <a:srgbClr val="4D4D4D"/>
                </a:solidFill>
                <a:latin typeface="Myriad Pro" pitchFamily="34" charset="0"/>
              </a:rPr>
              <a:t>t</a:t>
            </a:r>
            <a:r>
              <a:rPr lang="en-PH" sz="1200" dirty="0" smtClean="0">
                <a:solidFill>
                  <a:srgbClr val="4D4D4D"/>
                </a:solidFill>
                <a:latin typeface="Myriad Pro" pitchFamily="34" charset="0"/>
              </a:rPr>
              <a:t>he smartphone narrative in 2011, with a combined market share of more than 75% in December 2011.</a:t>
            </a:r>
            <a:endParaRPr lang="en-PH" sz="1200" dirty="0">
              <a:solidFill>
                <a:srgbClr val="4D4D4D"/>
              </a:solidFill>
              <a:latin typeface="Myriad Pro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876800" y="3634085"/>
            <a:ext cx="3352800" cy="0"/>
          </a:xfrm>
          <a:prstGeom prst="line">
            <a:avLst/>
          </a:prstGeom>
          <a:ln w="31750" cap="rnd">
            <a:solidFill>
              <a:srgbClr val="81796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Brace 18"/>
          <p:cNvSpPr/>
          <p:nvPr/>
        </p:nvSpPr>
        <p:spPr>
          <a:xfrm rot="5400000">
            <a:off x="2590800" y="3938885"/>
            <a:ext cx="228600" cy="1143000"/>
          </a:xfrm>
          <a:prstGeom prst="rightBrace">
            <a:avLst>
              <a:gd name="adj1" fmla="val 48631"/>
              <a:gd name="adj2" fmla="val 49496"/>
            </a:avLst>
          </a:prstGeom>
          <a:ln w="38100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0" name="TextBox 19"/>
          <p:cNvSpPr txBox="1"/>
          <p:nvPr/>
        </p:nvSpPr>
        <p:spPr>
          <a:xfrm>
            <a:off x="2362200" y="4548485"/>
            <a:ext cx="74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2400" dirty="0" smtClean="0">
                <a:solidFill>
                  <a:srgbClr val="4D4D4D"/>
                </a:solidFill>
                <a:latin typeface="SusaBold" pitchFamily="50" charset="0"/>
              </a:rPr>
              <a:t>75%</a:t>
            </a:r>
            <a:endParaRPr lang="en-PH" sz="2400" dirty="0">
              <a:solidFill>
                <a:srgbClr val="4D4D4D"/>
              </a:solidFill>
              <a:latin typeface="SusaBold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00600" y="3733621"/>
            <a:ext cx="373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1200" dirty="0" smtClean="0">
                <a:solidFill>
                  <a:srgbClr val="4D4D4D"/>
                </a:solidFill>
                <a:latin typeface="Myriad Pro" pitchFamily="34" charset="0"/>
              </a:rPr>
              <a:t>Apple accounted for </a:t>
            </a:r>
            <a:r>
              <a:rPr lang="en-PH" dirty="0">
                <a:solidFill>
                  <a:srgbClr val="E5514B"/>
                </a:solidFill>
                <a:latin typeface="SusaBold" pitchFamily="50" charset="0"/>
              </a:rPr>
              <a:t>29.6%</a:t>
            </a:r>
            <a:r>
              <a:rPr lang="en-PH" sz="1200" dirty="0" smtClean="0">
                <a:solidFill>
                  <a:srgbClr val="E5514B"/>
                </a:solidFill>
                <a:latin typeface="SusaBold" pitchFamily="50" charset="0"/>
              </a:rPr>
              <a:t> </a:t>
            </a:r>
            <a:r>
              <a:rPr lang="en-PH" sz="1200" dirty="0" smtClean="0">
                <a:solidFill>
                  <a:srgbClr val="4D4D4D"/>
                </a:solidFill>
                <a:latin typeface="Myriad Pro" pitchFamily="34" charset="0"/>
              </a:rPr>
              <a:t>of the smartphone market in December 2011</a:t>
            </a:r>
            <a:endParaRPr lang="en-PH" sz="1200" dirty="0" smtClean="0">
              <a:solidFill>
                <a:srgbClr val="E5514B"/>
              </a:solidFill>
              <a:latin typeface="SusaBold" pitchFamily="50" charset="0"/>
            </a:endParaRPr>
          </a:p>
          <a:p>
            <a:endParaRPr lang="en-PH" sz="1200" dirty="0">
              <a:solidFill>
                <a:srgbClr val="4D4D4D"/>
              </a:solidFill>
              <a:latin typeface="Myriad Pro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-990600" y="-704850"/>
            <a:ext cx="9906000" cy="14478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1" name="Rounded Rectangle 6"/>
          <p:cNvSpPr/>
          <p:nvPr/>
        </p:nvSpPr>
        <p:spPr>
          <a:xfrm flipH="1">
            <a:off x="5257800" y="514350"/>
            <a:ext cx="2764059" cy="457200"/>
          </a:xfrm>
          <a:custGeom>
            <a:avLst/>
            <a:gdLst>
              <a:gd name="connsiteX0" fmla="*/ 0 w 3505200"/>
              <a:gd name="connsiteY0" fmla="*/ 76202 h 457200"/>
              <a:gd name="connsiteX1" fmla="*/ 76202 w 3505200"/>
              <a:gd name="connsiteY1" fmla="*/ 0 h 457200"/>
              <a:gd name="connsiteX2" fmla="*/ 3428998 w 3505200"/>
              <a:gd name="connsiteY2" fmla="*/ 0 h 457200"/>
              <a:gd name="connsiteX3" fmla="*/ 3505200 w 3505200"/>
              <a:gd name="connsiteY3" fmla="*/ 76202 h 457200"/>
              <a:gd name="connsiteX4" fmla="*/ 3505200 w 3505200"/>
              <a:gd name="connsiteY4" fmla="*/ 380998 h 457200"/>
              <a:gd name="connsiteX5" fmla="*/ 3428998 w 3505200"/>
              <a:gd name="connsiteY5" fmla="*/ 457200 h 457200"/>
              <a:gd name="connsiteX6" fmla="*/ 76202 w 3505200"/>
              <a:gd name="connsiteY6" fmla="*/ 457200 h 457200"/>
              <a:gd name="connsiteX7" fmla="*/ 0 w 3505200"/>
              <a:gd name="connsiteY7" fmla="*/ 380998 h 457200"/>
              <a:gd name="connsiteX8" fmla="*/ 0 w 3505200"/>
              <a:gd name="connsiteY8" fmla="*/ 76202 h 457200"/>
              <a:gd name="connsiteX0" fmla="*/ 0 w 3602259"/>
              <a:gd name="connsiteY0" fmla="*/ 76202 h 457200"/>
              <a:gd name="connsiteX1" fmla="*/ 76202 w 3602259"/>
              <a:gd name="connsiteY1" fmla="*/ 0 h 457200"/>
              <a:gd name="connsiteX2" fmla="*/ 3428998 w 3602259"/>
              <a:gd name="connsiteY2" fmla="*/ 0 h 457200"/>
              <a:gd name="connsiteX3" fmla="*/ 3505200 w 3602259"/>
              <a:gd name="connsiteY3" fmla="*/ 76202 h 457200"/>
              <a:gd name="connsiteX4" fmla="*/ 3602182 w 3602259"/>
              <a:gd name="connsiteY4" fmla="*/ 221920 h 457200"/>
              <a:gd name="connsiteX5" fmla="*/ 3505200 w 3602259"/>
              <a:gd name="connsiteY5" fmla="*/ 380998 h 457200"/>
              <a:gd name="connsiteX6" fmla="*/ 3428998 w 3602259"/>
              <a:gd name="connsiteY6" fmla="*/ 457200 h 457200"/>
              <a:gd name="connsiteX7" fmla="*/ 76202 w 3602259"/>
              <a:gd name="connsiteY7" fmla="*/ 457200 h 457200"/>
              <a:gd name="connsiteX8" fmla="*/ 0 w 3602259"/>
              <a:gd name="connsiteY8" fmla="*/ 380998 h 457200"/>
              <a:gd name="connsiteX9" fmla="*/ 0 w 3602259"/>
              <a:gd name="connsiteY9" fmla="*/ 7620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2259" h="457200">
                <a:moveTo>
                  <a:pt x="0" y="76202"/>
                </a:moveTo>
                <a:cubicBezTo>
                  <a:pt x="0" y="34117"/>
                  <a:pt x="34117" y="0"/>
                  <a:pt x="76202" y="0"/>
                </a:cubicBezTo>
                <a:lnTo>
                  <a:pt x="3428998" y="0"/>
                </a:lnTo>
                <a:cubicBezTo>
                  <a:pt x="3471083" y="0"/>
                  <a:pt x="3505200" y="34117"/>
                  <a:pt x="3505200" y="76202"/>
                </a:cubicBezTo>
                <a:cubicBezTo>
                  <a:pt x="3501901" y="120816"/>
                  <a:pt x="3605481" y="177306"/>
                  <a:pt x="3602182" y="221920"/>
                </a:cubicBezTo>
                <a:cubicBezTo>
                  <a:pt x="3605481" y="278904"/>
                  <a:pt x="3501901" y="324014"/>
                  <a:pt x="3505200" y="380998"/>
                </a:cubicBezTo>
                <a:cubicBezTo>
                  <a:pt x="3505200" y="423083"/>
                  <a:pt x="3471083" y="457200"/>
                  <a:pt x="3428998" y="457200"/>
                </a:cubicBezTo>
                <a:lnTo>
                  <a:pt x="76202" y="457200"/>
                </a:lnTo>
                <a:cubicBezTo>
                  <a:pt x="34117" y="457200"/>
                  <a:pt x="0" y="423083"/>
                  <a:pt x="0" y="380998"/>
                </a:cubicBezTo>
                <a:lnTo>
                  <a:pt x="0" y="76202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000" dirty="0" smtClean="0">
                <a:solidFill>
                  <a:srgbClr val="F7EBC7"/>
                </a:solidFill>
                <a:latin typeface="Sierra Madre" pitchFamily="2" charset="0"/>
              </a:rPr>
              <a:t>MOBILE DEVICE TYPE</a:t>
            </a:r>
            <a:endParaRPr lang="en-PH" sz="2000" dirty="0">
              <a:solidFill>
                <a:srgbClr val="F7EBC7"/>
              </a:solidFill>
              <a:latin typeface="Sierra Madr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91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7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28600" y="742950"/>
            <a:ext cx="9906000" cy="48006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1" name="Rounded Rectangle 6"/>
          <p:cNvSpPr/>
          <p:nvPr/>
        </p:nvSpPr>
        <p:spPr>
          <a:xfrm flipH="1">
            <a:off x="4495799" y="514350"/>
            <a:ext cx="3526059" cy="457200"/>
          </a:xfrm>
          <a:custGeom>
            <a:avLst/>
            <a:gdLst>
              <a:gd name="connsiteX0" fmla="*/ 0 w 3505200"/>
              <a:gd name="connsiteY0" fmla="*/ 76202 h 457200"/>
              <a:gd name="connsiteX1" fmla="*/ 76202 w 3505200"/>
              <a:gd name="connsiteY1" fmla="*/ 0 h 457200"/>
              <a:gd name="connsiteX2" fmla="*/ 3428998 w 3505200"/>
              <a:gd name="connsiteY2" fmla="*/ 0 h 457200"/>
              <a:gd name="connsiteX3" fmla="*/ 3505200 w 3505200"/>
              <a:gd name="connsiteY3" fmla="*/ 76202 h 457200"/>
              <a:gd name="connsiteX4" fmla="*/ 3505200 w 3505200"/>
              <a:gd name="connsiteY4" fmla="*/ 380998 h 457200"/>
              <a:gd name="connsiteX5" fmla="*/ 3428998 w 3505200"/>
              <a:gd name="connsiteY5" fmla="*/ 457200 h 457200"/>
              <a:gd name="connsiteX6" fmla="*/ 76202 w 3505200"/>
              <a:gd name="connsiteY6" fmla="*/ 457200 h 457200"/>
              <a:gd name="connsiteX7" fmla="*/ 0 w 3505200"/>
              <a:gd name="connsiteY7" fmla="*/ 380998 h 457200"/>
              <a:gd name="connsiteX8" fmla="*/ 0 w 3505200"/>
              <a:gd name="connsiteY8" fmla="*/ 76202 h 457200"/>
              <a:gd name="connsiteX0" fmla="*/ 0 w 3602259"/>
              <a:gd name="connsiteY0" fmla="*/ 76202 h 457200"/>
              <a:gd name="connsiteX1" fmla="*/ 76202 w 3602259"/>
              <a:gd name="connsiteY1" fmla="*/ 0 h 457200"/>
              <a:gd name="connsiteX2" fmla="*/ 3428998 w 3602259"/>
              <a:gd name="connsiteY2" fmla="*/ 0 h 457200"/>
              <a:gd name="connsiteX3" fmla="*/ 3505200 w 3602259"/>
              <a:gd name="connsiteY3" fmla="*/ 76202 h 457200"/>
              <a:gd name="connsiteX4" fmla="*/ 3602182 w 3602259"/>
              <a:gd name="connsiteY4" fmla="*/ 221920 h 457200"/>
              <a:gd name="connsiteX5" fmla="*/ 3505200 w 3602259"/>
              <a:gd name="connsiteY5" fmla="*/ 380998 h 457200"/>
              <a:gd name="connsiteX6" fmla="*/ 3428998 w 3602259"/>
              <a:gd name="connsiteY6" fmla="*/ 457200 h 457200"/>
              <a:gd name="connsiteX7" fmla="*/ 76202 w 3602259"/>
              <a:gd name="connsiteY7" fmla="*/ 457200 h 457200"/>
              <a:gd name="connsiteX8" fmla="*/ 0 w 3602259"/>
              <a:gd name="connsiteY8" fmla="*/ 380998 h 457200"/>
              <a:gd name="connsiteX9" fmla="*/ 0 w 3602259"/>
              <a:gd name="connsiteY9" fmla="*/ 7620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2259" h="457200">
                <a:moveTo>
                  <a:pt x="0" y="76202"/>
                </a:moveTo>
                <a:cubicBezTo>
                  <a:pt x="0" y="34117"/>
                  <a:pt x="34117" y="0"/>
                  <a:pt x="76202" y="0"/>
                </a:cubicBezTo>
                <a:lnTo>
                  <a:pt x="3428998" y="0"/>
                </a:lnTo>
                <a:cubicBezTo>
                  <a:pt x="3471083" y="0"/>
                  <a:pt x="3505200" y="34117"/>
                  <a:pt x="3505200" y="76202"/>
                </a:cubicBezTo>
                <a:cubicBezTo>
                  <a:pt x="3501901" y="120816"/>
                  <a:pt x="3605481" y="177306"/>
                  <a:pt x="3602182" y="221920"/>
                </a:cubicBezTo>
                <a:cubicBezTo>
                  <a:pt x="3605481" y="278904"/>
                  <a:pt x="3501901" y="324014"/>
                  <a:pt x="3505200" y="380998"/>
                </a:cubicBezTo>
                <a:cubicBezTo>
                  <a:pt x="3505200" y="423083"/>
                  <a:pt x="3471083" y="457200"/>
                  <a:pt x="3428998" y="457200"/>
                </a:cubicBezTo>
                <a:lnTo>
                  <a:pt x="76202" y="457200"/>
                </a:lnTo>
                <a:cubicBezTo>
                  <a:pt x="34117" y="457200"/>
                  <a:pt x="0" y="423083"/>
                  <a:pt x="0" y="380998"/>
                </a:cubicBezTo>
                <a:lnTo>
                  <a:pt x="0" y="76202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000" dirty="0" smtClean="0">
                <a:solidFill>
                  <a:srgbClr val="F7EBC7"/>
                </a:solidFill>
                <a:latin typeface="Sierra Madre" pitchFamily="2" charset="0"/>
              </a:rPr>
              <a:t>PHONE AND TABLET OWNERSHIP</a:t>
            </a:r>
            <a:endParaRPr lang="en-PH" sz="2000" dirty="0">
              <a:solidFill>
                <a:srgbClr val="F7EBC7"/>
              </a:solidFill>
              <a:latin typeface="Sierra Madre" pitchFamily="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36" y="1477511"/>
            <a:ext cx="7775464" cy="3227839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838200" y="4434840"/>
            <a:ext cx="7239000" cy="0"/>
          </a:xfrm>
          <a:prstGeom prst="line">
            <a:avLst/>
          </a:prstGeom>
          <a:ln w="15875">
            <a:solidFill>
              <a:srgbClr val="ECCE7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57550"/>
            <a:ext cx="1728220" cy="57302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38200" y="1200150"/>
            <a:ext cx="3810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>
                <a:solidFill>
                  <a:srgbClr val="4D4D4D"/>
                </a:solidFill>
                <a:latin typeface="Myriad Pro" pitchFamily="34" charset="0"/>
              </a:rPr>
              <a:t>It took seven years to reach nearly </a:t>
            </a:r>
            <a:r>
              <a:rPr lang="en-PH" sz="2800" dirty="0" smtClean="0">
                <a:solidFill>
                  <a:srgbClr val="E5514B"/>
                </a:solidFill>
                <a:latin typeface="SusaBold" pitchFamily="50" charset="0"/>
              </a:rPr>
              <a:t>40 million smartphones </a:t>
            </a:r>
            <a:r>
              <a:rPr lang="en-PH" dirty="0" smtClean="0">
                <a:solidFill>
                  <a:srgbClr val="4D4D4D"/>
                </a:solidFill>
                <a:latin typeface="Myriad Pro" pitchFamily="34" charset="0"/>
              </a:rPr>
              <a:t>compared to less than two years to reach nearly 40 million tablet.</a:t>
            </a:r>
            <a:endParaRPr lang="en-PH" dirty="0">
              <a:solidFill>
                <a:srgbClr val="4D4D4D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70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28600" y="-323850"/>
            <a:ext cx="9906000" cy="58674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01" y="666750"/>
            <a:ext cx="7491999" cy="29230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800" y="3132588"/>
            <a:ext cx="21336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000" dirty="0" smtClean="0">
                <a:solidFill>
                  <a:srgbClr val="E5514B"/>
                </a:solidFill>
                <a:latin typeface="SusaBold" pitchFamily="50" charset="0"/>
              </a:rPr>
              <a:t>91.4 million </a:t>
            </a:r>
            <a:r>
              <a:rPr lang="en-PH" sz="1400" dirty="0" smtClean="0">
                <a:solidFill>
                  <a:srgbClr val="4D4D4D"/>
                </a:solidFill>
                <a:latin typeface="Myriad Pro" pitchFamily="34" charset="0"/>
              </a:rPr>
              <a:t>smartphones in the U.S.</a:t>
            </a:r>
            <a:endParaRPr lang="en-PH" sz="1400" dirty="0">
              <a:solidFill>
                <a:srgbClr val="4D4D4D"/>
              </a:solidFill>
              <a:latin typeface="Myriad Pro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2800" y="3818388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000" dirty="0" smtClean="0">
                <a:solidFill>
                  <a:srgbClr val="E5514B"/>
                </a:solidFill>
                <a:latin typeface="SusaBold" pitchFamily="50" charset="0"/>
              </a:rPr>
              <a:t>80% (5 billion) </a:t>
            </a:r>
            <a:r>
              <a:rPr lang="en-PH" sz="1400" dirty="0" smtClean="0">
                <a:solidFill>
                  <a:srgbClr val="4D4D4D"/>
                </a:solidFill>
                <a:latin typeface="Myriad Pro" pitchFamily="34" charset="0"/>
              </a:rPr>
              <a:t>of the world’s population now has a mobile phone</a:t>
            </a:r>
            <a:endParaRPr lang="en-PH" sz="1400" dirty="0">
              <a:solidFill>
                <a:srgbClr val="4D4D4D"/>
              </a:solidFill>
              <a:latin typeface="Myriad Pro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67400" y="3132588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000" dirty="0" smtClean="0">
                <a:solidFill>
                  <a:srgbClr val="E5514B"/>
                </a:solidFill>
                <a:latin typeface="SusaBold" pitchFamily="50" charset="0"/>
              </a:rPr>
              <a:t>62% of adults</a:t>
            </a:r>
          </a:p>
          <a:p>
            <a:pPr algn="ctr"/>
            <a:r>
              <a:rPr lang="en-PH" sz="2000" dirty="0" smtClean="0">
                <a:solidFill>
                  <a:srgbClr val="E5514B"/>
                </a:solidFill>
                <a:latin typeface="SusaBold" pitchFamily="50" charset="0"/>
              </a:rPr>
              <a:t> </a:t>
            </a:r>
            <a:r>
              <a:rPr lang="en-PH" sz="1400" dirty="0">
                <a:solidFill>
                  <a:srgbClr val="4D4D4D"/>
                </a:solidFill>
                <a:latin typeface="Myriad Pro" pitchFamily="34" charset="0"/>
              </a:rPr>
              <a:t>aged 25-34 own </a:t>
            </a:r>
            <a:r>
              <a:rPr lang="en-PH" sz="1400" dirty="0" smtClean="0">
                <a:solidFill>
                  <a:srgbClr val="4D4D4D"/>
                </a:solidFill>
                <a:latin typeface="Myriad Pro" pitchFamily="34" charset="0"/>
              </a:rPr>
              <a:t>smartphones</a:t>
            </a:r>
            <a:endParaRPr lang="en-PH" sz="1400" dirty="0">
              <a:solidFill>
                <a:srgbClr val="4D4D4D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67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80824" y="1733550"/>
            <a:ext cx="8082176" cy="3188213"/>
            <a:chOff x="457200" y="1733550"/>
            <a:chExt cx="8082176" cy="318821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1733550"/>
              <a:ext cx="8082176" cy="3188213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715000" y="2278618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b="1" dirty="0" smtClean="0">
                  <a:solidFill>
                    <a:srgbClr val="4D4D4D"/>
                  </a:solidFill>
                  <a:latin typeface="Myriad Pro" pitchFamily="34" charset="0"/>
                </a:rPr>
                <a:t>MOBILE APP</a:t>
              </a:r>
              <a:endParaRPr lang="en-PH" b="1" dirty="0">
                <a:solidFill>
                  <a:srgbClr val="4D4D4D"/>
                </a:solidFill>
                <a:latin typeface="Myriad Pro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9200" y="3116818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b="1" dirty="0" smtClean="0">
                  <a:solidFill>
                    <a:srgbClr val="4D4D4D"/>
                  </a:solidFill>
                  <a:latin typeface="Myriad Pro" pitchFamily="34" charset="0"/>
                </a:rPr>
                <a:t>BROWSER</a:t>
              </a:r>
              <a:endParaRPr lang="en-PH" b="1" dirty="0">
                <a:solidFill>
                  <a:srgbClr val="4D4D4D"/>
                </a:solidFill>
                <a:latin typeface="Myriad Pro" pitchFamily="34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228600" y="-323850"/>
            <a:ext cx="9906000" cy="58674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2" name="TextBox 11"/>
          <p:cNvSpPr txBox="1"/>
          <p:nvPr/>
        </p:nvSpPr>
        <p:spPr>
          <a:xfrm>
            <a:off x="457200" y="2190750"/>
            <a:ext cx="342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2400" dirty="0" smtClean="0">
                <a:solidFill>
                  <a:srgbClr val="E5514B"/>
                </a:solidFill>
                <a:latin typeface="SusaBold" pitchFamily="50" charset="0"/>
              </a:rPr>
              <a:t>Half of U.S. adult </a:t>
            </a:r>
            <a:r>
              <a:rPr lang="en-PH" sz="2400" dirty="0" err="1" smtClean="0">
                <a:solidFill>
                  <a:srgbClr val="E5514B"/>
                </a:solidFill>
                <a:latin typeface="SusaBold" pitchFamily="50" charset="0"/>
              </a:rPr>
              <a:t>cellphone</a:t>
            </a:r>
            <a:r>
              <a:rPr lang="en-PH" sz="2400" dirty="0" smtClean="0">
                <a:solidFill>
                  <a:srgbClr val="E5514B"/>
                </a:solidFill>
                <a:latin typeface="SusaBold" pitchFamily="50" charset="0"/>
              </a:rPr>
              <a:t> owners </a:t>
            </a:r>
            <a:r>
              <a:rPr lang="en-PH" sz="1600" dirty="0" smtClean="0">
                <a:solidFill>
                  <a:srgbClr val="4D4D4D"/>
                </a:solidFill>
                <a:latin typeface="Myriad Pro" pitchFamily="34" charset="0"/>
              </a:rPr>
              <a:t>(50%)</a:t>
            </a:r>
          </a:p>
          <a:p>
            <a:r>
              <a:rPr lang="en-PH" sz="1600" dirty="0" smtClean="0">
                <a:solidFill>
                  <a:srgbClr val="4D4D4D"/>
                </a:solidFill>
                <a:latin typeface="Myriad Pro" pitchFamily="34" charset="0"/>
              </a:rPr>
              <a:t>now have apps on their phones</a:t>
            </a:r>
            <a:endParaRPr lang="en-PH" sz="1600" dirty="0">
              <a:solidFill>
                <a:srgbClr val="4D4D4D"/>
              </a:solidFill>
              <a:latin typeface="Myriad Pro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90006"/>
            <a:ext cx="2286000" cy="142454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362200" y="3968175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1600" dirty="0" smtClean="0">
                <a:solidFill>
                  <a:srgbClr val="4D4D4D"/>
                </a:solidFill>
                <a:latin typeface="Myriad Pro" pitchFamily="34" charset="0"/>
              </a:rPr>
              <a:t>In the US and EU5, mobile app audience growth  exceeded  that of mobile browser growth </a:t>
            </a:r>
            <a:endParaRPr lang="en-PH" sz="1600" dirty="0">
              <a:solidFill>
                <a:srgbClr val="4D4D4D"/>
              </a:solidFill>
              <a:latin typeface="Myriad Pro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895600" y="666750"/>
            <a:ext cx="5791200" cy="1752600"/>
            <a:chOff x="2971800" y="361950"/>
            <a:chExt cx="5791200" cy="17526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361950"/>
              <a:ext cx="2618942" cy="17526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5562600" y="361950"/>
              <a:ext cx="32004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 smtClean="0">
                  <a:solidFill>
                    <a:srgbClr val="E5514B"/>
                  </a:solidFill>
                  <a:latin typeface="SusaBold" pitchFamily="50" charset="0"/>
                </a:rPr>
                <a:t>Facebook app </a:t>
              </a:r>
              <a:r>
                <a:rPr lang="en-PH" sz="1600" dirty="0" smtClean="0">
                  <a:solidFill>
                    <a:srgbClr val="4D4D4D"/>
                  </a:solidFill>
                  <a:latin typeface="Myriad Pro" pitchFamily="34" charset="0"/>
                </a:rPr>
                <a:t>ranks as #3 most popular app for iPhone and #4 for Android users</a:t>
              </a:r>
              <a:endParaRPr lang="en-PH" sz="1600" dirty="0">
                <a:solidFill>
                  <a:srgbClr val="4D4D4D"/>
                </a:solidFill>
                <a:latin typeface="Myriad Pr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154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28600" y="-323850"/>
            <a:ext cx="9906000" cy="990600"/>
          </a:xfrm>
          <a:prstGeom prst="rect">
            <a:avLst/>
          </a:prstGeom>
          <a:ln w="50800" cap="rnd">
            <a:solidFill>
              <a:srgbClr val="D7896F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04950"/>
            <a:ext cx="7680976" cy="267919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33400" y="895350"/>
            <a:ext cx="419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2400" dirty="0" smtClean="0">
                <a:solidFill>
                  <a:srgbClr val="E5514B"/>
                </a:solidFill>
                <a:latin typeface="SusaBold" pitchFamily="50" charset="0"/>
              </a:rPr>
              <a:t>19% of United States adults </a:t>
            </a:r>
            <a:r>
              <a:rPr lang="en-PH" sz="1600" dirty="0" smtClean="0">
                <a:solidFill>
                  <a:srgbClr val="4D4D4D"/>
                </a:solidFill>
                <a:latin typeface="Myriad Pro" pitchFamily="34" charset="0"/>
              </a:rPr>
              <a:t>own a tablet device and 29% own either a tablet or e-reader</a:t>
            </a:r>
            <a:endParaRPr lang="en-PH" sz="1600" dirty="0">
              <a:solidFill>
                <a:srgbClr val="4D4D4D"/>
              </a:solidFill>
              <a:latin typeface="Myriad Pro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67200" y="3333750"/>
            <a:ext cx="441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1600" dirty="0" smtClean="0">
                <a:solidFill>
                  <a:srgbClr val="4D4D4D"/>
                </a:solidFill>
                <a:latin typeface="Myriad Pro" pitchFamily="34" charset="0"/>
              </a:rPr>
              <a:t>Tablet and e-reader ownership </a:t>
            </a:r>
            <a:r>
              <a:rPr lang="en-PH" sz="2400" dirty="0" smtClean="0">
                <a:solidFill>
                  <a:srgbClr val="E5514B"/>
                </a:solidFill>
                <a:latin typeface="SusaBold" pitchFamily="50" charset="0"/>
              </a:rPr>
              <a:t>increased by nearly double </a:t>
            </a:r>
            <a:r>
              <a:rPr lang="en-PH" sz="1600" dirty="0" smtClean="0">
                <a:solidFill>
                  <a:srgbClr val="4D4D4D"/>
                </a:solidFill>
                <a:latin typeface="Myriad Pro" pitchFamily="34" charset="0"/>
              </a:rPr>
              <a:t>over the holidays, and more than 1 out of every 4 Americans now has one of the devices.</a:t>
            </a:r>
            <a:endParaRPr lang="en-PH" sz="1600" dirty="0">
              <a:solidFill>
                <a:srgbClr val="4D4D4D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1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6987</TotalTime>
  <Words>498</Words>
  <Application>Microsoft Office PowerPoint</Application>
  <PresentationFormat>On-screen Show (16:9)</PresentationFormat>
  <Paragraphs>69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chartiyjayne</dc:creator>
  <cp:lastModifiedBy>martin</cp:lastModifiedBy>
  <cp:revision>113</cp:revision>
  <dcterms:created xsi:type="dcterms:W3CDTF">2012-07-05T13:49:20Z</dcterms:created>
  <dcterms:modified xsi:type="dcterms:W3CDTF">2012-07-10T13:24:26Z</dcterms:modified>
</cp:coreProperties>
</file>