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75" r:id="rId18"/>
    <p:sldId id="278" r:id="rId19"/>
    <p:sldId id="277" r:id="rId20"/>
    <p:sldId id="276" r:id="rId21"/>
    <p:sldId id="282" r:id="rId22"/>
    <p:sldId id="279" r:id="rId23"/>
    <p:sldId id="271" r:id="rId24"/>
    <p:sldId id="281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Completely Unsatisfied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19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16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Unstatisfied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7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36</c:v>
                </c:pt>
                <c:pt idx="5">
                  <c:v>6</c:v>
                </c:pt>
                <c:pt idx="6">
                  <c:v>6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29</c:v>
                </c:pt>
                <c:pt idx="11">
                  <c:v>8</c:v>
                </c:pt>
                <c:pt idx="12">
                  <c:v>7</c:v>
                </c:pt>
                <c:pt idx="13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Satisfied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43</c:v>
                </c:pt>
                <c:pt idx="1">
                  <c:v>36</c:v>
                </c:pt>
                <c:pt idx="2">
                  <c:v>35</c:v>
                </c:pt>
                <c:pt idx="3">
                  <c:v>39</c:v>
                </c:pt>
                <c:pt idx="4">
                  <c:v>14</c:v>
                </c:pt>
                <c:pt idx="5">
                  <c:v>39</c:v>
                </c:pt>
                <c:pt idx="6">
                  <c:v>42</c:v>
                </c:pt>
                <c:pt idx="7">
                  <c:v>38</c:v>
                </c:pt>
                <c:pt idx="8">
                  <c:v>38</c:v>
                </c:pt>
                <c:pt idx="9">
                  <c:v>30</c:v>
                </c:pt>
                <c:pt idx="10">
                  <c:v>16</c:v>
                </c:pt>
                <c:pt idx="11">
                  <c:v>39</c:v>
                </c:pt>
                <c:pt idx="12">
                  <c:v>43</c:v>
                </c:pt>
                <c:pt idx="13">
                  <c:v>40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Completely Satisfied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18</c:v>
                </c:pt>
                <c:pt idx="1">
                  <c:v>17</c:v>
                </c:pt>
                <c:pt idx="2">
                  <c:v>15</c:v>
                </c:pt>
                <c:pt idx="3">
                  <c:v>15</c:v>
                </c:pt>
                <c:pt idx="4">
                  <c:v>3</c:v>
                </c:pt>
                <c:pt idx="5">
                  <c:v>22</c:v>
                </c:pt>
                <c:pt idx="6">
                  <c:v>19</c:v>
                </c:pt>
                <c:pt idx="7">
                  <c:v>22</c:v>
                </c:pt>
                <c:pt idx="8">
                  <c:v>21</c:v>
                </c:pt>
                <c:pt idx="9">
                  <c:v>25</c:v>
                </c:pt>
                <c:pt idx="10">
                  <c:v>2</c:v>
                </c:pt>
                <c:pt idx="11">
                  <c:v>23</c:v>
                </c:pt>
                <c:pt idx="12">
                  <c:v>19</c:v>
                </c:pt>
                <c:pt idx="1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65888"/>
        <c:axId val="34167424"/>
      </c:barChart>
      <c:catAx>
        <c:axId val="34165888"/>
        <c:scaling>
          <c:orientation val="minMax"/>
        </c:scaling>
        <c:delete val="0"/>
        <c:axPos val="b"/>
        <c:majorTickMark val="out"/>
        <c:minorTickMark val="none"/>
        <c:tickLblPos val="nextTo"/>
        <c:crossAx val="34167424"/>
        <c:crosses val="autoZero"/>
        <c:auto val="1"/>
        <c:lblAlgn val="ctr"/>
        <c:lblOffset val="100"/>
        <c:noMultiLvlLbl val="0"/>
      </c:catAx>
      <c:valAx>
        <c:axId val="34167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165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search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61</c:v>
                </c:pt>
                <c:pt idx="1">
                  <c:v>58</c:v>
                </c:pt>
                <c:pt idx="2">
                  <c:v>59</c:v>
                </c:pt>
                <c:pt idx="3">
                  <c:v>66</c:v>
                </c:pt>
                <c:pt idx="4">
                  <c:v>60</c:v>
                </c:pt>
                <c:pt idx="5">
                  <c:v>56</c:v>
                </c:pt>
                <c:pt idx="6">
                  <c:v>62</c:v>
                </c:pt>
                <c:pt idx="7">
                  <c:v>52</c:v>
                </c:pt>
                <c:pt idx="8">
                  <c:v>45</c:v>
                </c:pt>
                <c:pt idx="9">
                  <c:v>50</c:v>
                </c:pt>
                <c:pt idx="10">
                  <c:v>62</c:v>
                </c:pt>
                <c:pt idx="11">
                  <c:v>58</c:v>
                </c:pt>
                <c:pt idx="12">
                  <c:v>60</c:v>
                </c:pt>
                <c:pt idx="13">
                  <c:v>59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Purchased a product/service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31</c:v>
                </c:pt>
                <c:pt idx="1">
                  <c:v>24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26</c:v>
                </c:pt>
                <c:pt idx="6">
                  <c:v>32</c:v>
                </c:pt>
                <c:pt idx="7">
                  <c:v>20</c:v>
                </c:pt>
                <c:pt idx="8">
                  <c:v>32</c:v>
                </c:pt>
                <c:pt idx="9">
                  <c:v>37</c:v>
                </c:pt>
                <c:pt idx="10">
                  <c:v>29</c:v>
                </c:pt>
                <c:pt idx="11">
                  <c:v>35</c:v>
                </c:pt>
                <c:pt idx="12">
                  <c:v>29</c:v>
                </c:pt>
                <c:pt idx="13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General search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73</c:v>
                </c:pt>
                <c:pt idx="1">
                  <c:v>76</c:v>
                </c:pt>
                <c:pt idx="2">
                  <c:v>72</c:v>
                </c:pt>
                <c:pt idx="3">
                  <c:v>74</c:v>
                </c:pt>
                <c:pt idx="4">
                  <c:v>74</c:v>
                </c:pt>
                <c:pt idx="5">
                  <c:v>70</c:v>
                </c:pt>
                <c:pt idx="6">
                  <c:v>72</c:v>
                </c:pt>
                <c:pt idx="7">
                  <c:v>64</c:v>
                </c:pt>
                <c:pt idx="8">
                  <c:v>65</c:v>
                </c:pt>
                <c:pt idx="9">
                  <c:v>59</c:v>
                </c:pt>
                <c:pt idx="10">
                  <c:v>76</c:v>
                </c:pt>
                <c:pt idx="11">
                  <c:v>68</c:v>
                </c:pt>
                <c:pt idx="12">
                  <c:v>73</c:v>
                </c:pt>
                <c:pt idx="13">
                  <c:v>71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Used online/mobile shopping coupons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4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France</c:v>
                </c:pt>
                <c:pt idx="5">
                  <c:v>Germany</c:v>
                </c:pt>
                <c:pt idx="6">
                  <c:v>Ireland</c:v>
                </c:pt>
                <c:pt idx="7">
                  <c:v>Italy</c:v>
                </c:pt>
                <c:pt idx="8">
                  <c:v>Norway</c:v>
                </c:pt>
                <c:pt idx="9">
                  <c:v>Saudi Arabia</c:v>
                </c:pt>
                <c:pt idx="10">
                  <c:v>Sweden</c:v>
                </c:pt>
                <c:pt idx="11">
                  <c:v>UAE</c:v>
                </c:pt>
                <c:pt idx="12">
                  <c:v>UK</c:v>
                </c:pt>
                <c:pt idx="13">
                  <c:v>USA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16</c:v>
                </c:pt>
                <c:pt idx="1">
                  <c:v>10</c:v>
                </c:pt>
                <c:pt idx="2">
                  <c:v>18</c:v>
                </c:pt>
                <c:pt idx="3">
                  <c:v>8</c:v>
                </c:pt>
                <c:pt idx="4">
                  <c:v>10</c:v>
                </c:pt>
                <c:pt idx="5">
                  <c:v>17</c:v>
                </c:pt>
                <c:pt idx="6">
                  <c:v>17</c:v>
                </c:pt>
                <c:pt idx="7">
                  <c:v>12</c:v>
                </c:pt>
                <c:pt idx="8">
                  <c:v>16</c:v>
                </c:pt>
                <c:pt idx="9">
                  <c:v>31</c:v>
                </c:pt>
                <c:pt idx="10">
                  <c:v>15</c:v>
                </c:pt>
                <c:pt idx="11">
                  <c:v>22</c:v>
                </c:pt>
                <c:pt idx="12">
                  <c:v>18</c:v>
                </c:pt>
                <c:pt idx="13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48352"/>
        <c:axId val="34550144"/>
      </c:barChart>
      <c:catAx>
        <c:axId val="34548352"/>
        <c:scaling>
          <c:orientation val="minMax"/>
        </c:scaling>
        <c:delete val="0"/>
        <c:axPos val="b"/>
        <c:majorTickMark val="out"/>
        <c:minorTickMark val="none"/>
        <c:tickLblPos val="nextTo"/>
        <c:crossAx val="34550144"/>
        <c:crosses val="autoZero"/>
        <c:auto val="1"/>
        <c:lblAlgn val="ctr"/>
        <c:lblOffset val="100"/>
        <c:noMultiLvlLbl val="0"/>
      </c:catAx>
      <c:valAx>
        <c:axId val="34550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548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84F67-2198-4477-A85F-AE940D06950E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A7DA5-EF91-4DB3-B9CB-04DA4B579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3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nkwithgoogle.com/mobileplanet/en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inkwithgoogle.com/insights/library/infographics/mobile-movement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r.web.com/releasedetail.cfm?ReleaseID=670104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networksolutions.com/smallbusiness/smbmobileinfographic/?channelid=P99C425S627N0B142A1D38E0000V100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r.web.com/releasedetail.cfm?ReleaseID=67010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apost.com/publications/article/177740/deloitte-smartphones-helping-not-hurting-retail.html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http://www.thinkwithgoogle.com/mobileplanet/en/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http://www.thinkwithgoogle.com/insights/library/infographics/mobile-movement/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http://ir.web.com/releasedetail.cfm?ReleaseID=670104</a:t>
            </a:r>
            <a:endParaRPr lang="en-US" dirty="0" smtClean="0"/>
          </a:p>
          <a:p>
            <a:r>
              <a:rPr lang="en-US" smtClean="0">
                <a:hlinkClick r:id="rId4"/>
              </a:rPr>
              <a:t>http://www.networksolutions.com/smallbusiness/smbmobileinfographic/?channelid=P99C425S627N0B142A1D38E0000V100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http://ir.web.com/releasedetail.cfm?ReleaseID=670104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http://royal.pingdom.com/2012/05/08/mobile-web-traffic-asia-tripled/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http://royal.pingdom.com/2012/05/08/mobile-web-traffic-asia-tripled/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http://www.informationweek.com/news/mobility/smart_phones/240000155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http://www.mobilemarketer.com/cms/resources/case-studies/7900.html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http://www.internetretailer.com/2012/02/23/five-fold-increase-mobile-traffic-spurs-retailer-act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http://www.mobilemarketer.com/cms/news/commerce/11224.html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http://www.mediapost.com/publications/article/177740/deloitte-smartphones-helping-not-hurting-retail.html#ixzz1zwv6TKVY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7DA5-EF91-4DB3-B9CB-04DA4B579D55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A0BD3C-D877-4858-80E2-52B876901607}" type="datetimeFigureOut">
              <a:rPr lang="en-US" smtClean="0"/>
              <a:t>7/10/2012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D4410B8-0969-46C1-805C-9371F125391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Marketing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Smartphone Penetration</a:t>
            </a:r>
            <a:endParaRPr lang="en-US" dirty="0"/>
          </a:p>
        </p:txBody>
      </p:sp>
      <p:pic>
        <p:nvPicPr>
          <p:cNvPr id="1028" name="Picture 4" descr="C:\Users\devan\Downloads\ourmobileplanet.com_chart_8ec54a28.png"/>
          <p:cNvPicPr>
            <a:picLocks noChangeAspect="1" noChangeArrowheads="1"/>
          </p:cNvPicPr>
          <p:nvPr/>
        </p:nvPicPr>
        <p:blipFill>
          <a:blip r:embed="rId3"/>
          <a:srcRect l="4571" t="14521" r="15238" b="25815"/>
          <a:stretch>
            <a:fillRect/>
          </a:stretch>
        </p:blipFill>
        <p:spPr bwMode="auto">
          <a:xfrm>
            <a:off x="1143000" y="1371600"/>
            <a:ext cx="6934200" cy="4872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Smartphone Penetration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Australia, UK, </a:t>
            </a:r>
            <a:r>
              <a:rPr lang="en-US" dirty="0"/>
              <a:t>Sweden, Norway, Saudi Arabia and UAE each have more than 50 percent of their population on </a:t>
            </a:r>
            <a:r>
              <a:rPr lang="en-US" dirty="0" err="1"/>
              <a:t>smartphones</a:t>
            </a:r>
            <a:r>
              <a:rPr lang="en-US" dirty="0" smtClean="0"/>
              <a:t>.</a:t>
            </a:r>
          </a:p>
          <a:p>
            <a:r>
              <a:rPr lang="en-US" dirty="0"/>
              <a:t>An additional seven countries—U.S., New Zealand, Denmark, Ireland, Netherlands, Spain and Switzerland—now have greater than 40 percent </a:t>
            </a:r>
            <a:r>
              <a:rPr lang="en-US" dirty="0" err="1"/>
              <a:t>smartphone</a:t>
            </a:r>
            <a:r>
              <a:rPr lang="en-US" dirty="0"/>
              <a:t> penetration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the U.S., 80 percent of </a:t>
            </a:r>
            <a:r>
              <a:rPr lang="en-US" dirty="0" err="1"/>
              <a:t>smartphone</a:t>
            </a:r>
            <a:r>
              <a:rPr lang="en-US" dirty="0"/>
              <a:t> owners say they don’t leave home without their device—and one in three would even give up their TV before their mobile devices!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Usage on Smartphone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571" t="6454" r="13714" b="25815"/>
          <a:stretch>
            <a:fillRect/>
          </a:stretch>
        </p:blipFill>
        <p:spPr bwMode="auto">
          <a:xfrm>
            <a:off x="1066800" y="1219200"/>
            <a:ext cx="6507514" cy="5094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Usage on Smartphone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than 60% of </a:t>
            </a:r>
            <a:r>
              <a:rPr lang="en-US" dirty="0" err="1" smtClean="0"/>
              <a:t>smartphone</a:t>
            </a:r>
            <a:r>
              <a:rPr lang="en-US" dirty="0" smtClean="0"/>
              <a:t> users in Denmark, UAE and Sweden access internet multiple times a day.</a:t>
            </a:r>
          </a:p>
          <a:p>
            <a:r>
              <a:rPr lang="en-US" dirty="0" smtClean="0"/>
              <a:t>More than 50% Smartphone users in Australia, Austria, Canada, Ireland, Netherlands, Saudi Arabia, UK and US access internet multiple times in a day.</a:t>
            </a:r>
          </a:p>
          <a:p>
            <a:r>
              <a:rPr lang="en-US" dirty="0" smtClean="0"/>
              <a:t>All of the shown countries are above 40% mark which means </a:t>
            </a:r>
            <a:r>
              <a:rPr lang="en-US" dirty="0" err="1" smtClean="0"/>
              <a:t>atleast</a:t>
            </a:r>
            <a:r>
              <a:rPr lang="en-US" dirty="0" smtClean="0"/>
              <a:t> 40% of users access internet multiple times a day on their phones.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Internet Usage – Smartphone v/s Computers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4571" t="8067" r="15238" b="25815"/>
          <a:stretch>
            <a:fillRect/>
          </a:stretch>
        </p:blipFill>
        <p:spPr bwMode="auto">
          <a:xfrm>
            <a:off x="1066800" y="1676400"/>
            <a:ext cx="5834654" cy="454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Internet Usage – Smartphone v/s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Although for most of the countries, more than 60% users use their computers to access internet multiple times a day but this number is just a little ahead of the </a:t>
            </a:r>
            <a:r>
              <a:rPr lang="en-US" dirty="0" err="1" smtClean="0"/>
              <a:t>smartphone</a:t>
            </a:r>
            <a:r>
              <a:rPr lang="en-US" dirty="0" smtClean="0"/>
              <a:t> usage to access the internet</a:t>
            </a:r>
          </a:p>
          <a:p>
            <a:r>
              <a:rPr lang="en-US" dirty="0" smtClean="0"/>
              <a:t>Moreover, in some countries like UK and Saudi Arabia, internet access on </a:t>
            </a:r>
            <a:r>
              <a:rPr lang="en-US" dirty="0" err="1" smtClean="0"/>
              <a:t>smartphone</a:t>
            </a:r>
            <a:r>
              <a:rPr lang="en-US" dirty="0" smtClean="0"/>
              <a:t> has become more as compared to internet access through computers.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Future Expected Internet Usage On Smartphone</a:t>
            </a:r>
            <a:endParaRPr lang="en-US" dirty="0"/>
          </a:p>
        </p:txBody>
      </p:sp>
      <p:pic>
        <p:nvPicPr>
          <p:cNvPr id="4098" name="Picture 2" descr="C:\Users\devan\Downloads\ourmobileplanet.com_chart_1e7f7f1f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4571" t="12288" r="12190" b="29184"/>
          <a:stretch>
            <a:fillRect/>
          </a:stretch>
        </p:blipFill>
        <p:spPr bwMode="auto">
          <a:xfrm>
            <a:off x="1828800" y="1295400"/>
            <a:ext cx="5410200" cy="3773929"/>
          </a:xfrm>
          <a:prstGeom prst="rect">
            <a:avLst/>
          </a:prstGeom>
          <a:noFill/>
        </p:spPr>
      </p:pic>
      <p:pic>
        <p:nvPicPr>
          <p:cNvPr id="4099" name="Picture 3" descr="C:\Users\devan\Downloads\ourmobileplanet.com_chart_1e7f7f1f.png"/>
          <p:cNvPicPr>
            <a:picLocks noChangeAspect="1" noChangeArrowheads="1"/>
          </p:cNvPicPr>
          <p:nvPr/>
        </p:nvPicPr>
        <p:blipFill>
          <a:blip r:embed="rId2"/>
          <a:srcRect l="6095" t="76800" r="3048"/>
          <a:stretch>
            <a:fillRect/>
          </a:stretch>
        </p:blipFill>
        <p:spPr bwMode="auto">
          <a:xfrm>
            <a:off x="1981200" y="5029200"/>
            <a:ext cx="5452106" cy="1381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Expected Internet Usage On Smartphone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most of the countries, more than 25% users expect to increase their internet usage on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Whereas in most of the countries, only less than 10% users expect to lessen their internet usage on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Browsing Satisfaction on </a:t>
            </a:r>
            <a:r>
              <a:rPr lang="en-US" dirty="0" err="1" smtClean="0"/>
              <a:t>Smartphones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Browsing Satisfaction on </a:t>
            </a:r>
            <a:r>
              <a:rPr lang="en-US" dirty="0" err="1" smtClean="0"/>
              <a:t>Smartphones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than 35% users in most countries are satisfied with browsing on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Whereas only less than 10% users in most countries are dissatisfied with browsing on </a:t>
            </a:r>
            <a:r>
              <a:rPr lang="en-US" dirty="0" err="1" smtClean="0"/>
              <a:t>smartphones</a:t>
            </a:r>
            <a:r>
              <a:rPr lang="en-US" dirty="0" smtClean="0"/>
              <a:t>. Only Sweden and France seem to have high dissatisfaction rates.</a:t>
            </a:r>
          </a:p>
          <a:p>
            <a:r>
              <a:rPr lang="en-US" dirty="0" smtClean="0"/>
              <a:t>15 – 30% users are completely satisfied with their browsing experience on the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Whereas only less than 5% users are completely dissatisfied in most of the cases.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Smartphone Activities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Smartphone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More than 50% of users in almost all countries do a product search on their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25% - 35% of users make a purchase through their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65% - 75% percent users make general searches on their </a:t>
            </a:r>
            <a:r>
              <a:rPr lang="en-US" dirty="0" err="1" smtClean="0"/>
              <a:t>smartphones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Nearly 8 – 30% users make use of online/mobile coupons.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Survey By Web.com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 b="6368"/>
          <a:stretch>
            <a:fillRect/>
          </a:stretch>
        </p:blipFill>
        <p:spPr bwMode="auto">
          <a:xfrm>
            <a:off x="685800" y="1524000"/>
            <a:ext cx="462681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638800" y="1371601"/>
            <a:ext cx="3352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Web.com released the results of its small business mobile survey in May 2012.</a:t>
            </a:r>
          </a:p>
          <a:p>
            <a:r>
              <a:rPr lang="en-US" dirty="0" smtClean="0"/>
              <a:t>This survey was conducted among 500 small business owners.</a:t>
            </a:r>
          </a:p>
          <a:p>
            <a:endParaRPr lang="en-US" dirty="0"/>
          </a:p>
          <a:p>
            <a:r>
              <a:rPr lang="en-US" dirty="0"/>
              <a:t>While 60% of small businesses surveyed have a website, only </a:t>
            </a:r>
            <a:r>
              <a:rPr lang="en-US" b="1" dirty="0"/>
              <a:t>26% have a mobile-friendly website</a:t>
            </a:r>
            <a:r>
              <a:rPr lang="en-US" dirty="0"/>
              <a:t> (same layout/content as standard site adjusted to suit your </a:t>
            </a:r>
            <a:r>
              <a:rPr lang="en-US" dirty="0" err="1"/>
              <a:t>smartphone</a:t>
            </a:r>
            <a:r>
              <a:rPr lang="en-US" dirty="0"/>
              <a:t> screen) while an even smaller percentage </a:t>
            </a:r>
            <a:r>
              <a:rPr lang="en-US" b="1" dirty="0" smtClean="0"/>
              <a:t>- 14</a:t>
            </a:r>
            <a:r>
              <a:rPr lang="en-US" b="1" dirty="0"/>
              <a:t>% of small business owners have a stand-alone mobile website </a:t>
            </a:r>
            <a:r>
              <a:rPr lang="en-US" dirty="0"/>
              <a:t>(content/layout designed specifically for mobile purposes)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Motivations to Invest in Mobile Marketing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4627563" cy="415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562600" y="1524000"/>
            <a:ext cx="34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Small business owners indicated the following as their top three motivations to invest in mobile marketing: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Provide better service to existing customers (38%)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Attract more local customers (36%)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Gain competitive advantage (34%)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Hurdles in Implementing Mobile Marketing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524000"/>
            <a:ext cx="384048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00200"/>
            <a:ext cx="3995644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876800" y="28956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Time and resource limitations prevent small businesses from entertaining new solutions to market themselves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64% of small business owners surveyed expressed an intention to increase their mobile investments this year, with only 33% indicating that their mobile spend this year will remain the same as last year.  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Mobile Search Leads to Purchase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447800"/>
            <a:ext cx="2667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 of the 500 small business owners surveyed, 14% have a stand-alone mobile website, of which </a:t>
            </a:r>
            <a:r>
              <a:rPr lang="en-US" b="1" dirty="0" smtClean="0"/>
              <a:t>84%   indicated that they have seen an increase in new business activity</a:t>
            </a:r>
            <a:r>
              <a:rPr lang="en-US" dirty="0" smtClean="0"/>
              <a:t> due to their mobile marketing efforts.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1447800"/>
            <a:ext cx="509587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Increasing Share of Mobile Devices In Web Traffic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1371600"/>
            <a:ext cx="7620000" cy="478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Increasing Share of Mobile Devices In Web Traffic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847797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Increasing Share of Mobile Devices In Web Traffic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U.S., 7.96% of all Web traffic comes from mobile devices, according to data from </a:t>
            </a:r>
            <a:r>
              <a:rPr lang="en-US" dirty="0" err="1" smtClean="0"/>
              <a:t>StatCounter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Asia mobile traffic climbed from 6.1% to 17.84% between 2010 and 2012, an increase of 192%.</a:t>
            </a:r>
          </a:p>
          <a:p>
            <a:r>
              <a:rPr lang="en-US" dirty="0" smtClean="0"/>
              <a:t>The percentage of mobile Web traffic in Africa climbed from 5.81% to 14.85% between 2010 and 2012, an increase of 156%. </a:t>
            </a:r>
          </a:p>
          <a:p>
            <a:r>
              <a:rPr lang="en-US" dirty="0" smtClean="0"/>
              <a:t>Every region saw increased mobile traffic, with South America falling in last place with 2.86%. </a:t>
            </a:r>
          </a:p>
          <a:p>
            <a:r>
              <a:rPr lang="en-US" dirty="0" smtClean="0"/>
              <a:t>Some countries have already passed 50% of web traffic coming from mobiles.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– The Los Angeles County Fair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86200" y="1219200"/>
            <a:ext cx="4800600" cy="49377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266" name="Picture 2" descr="Case study - The Los Angeles County Fa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00200"/>
            <a:ext cx="1762125" cy="1762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– Why Heals.co.uk Switched to a Mobile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Heals.co.uk is a furniture and interiors ecommerce store.</a:t>
            </a:r>
          </a:p>
          <a:p>
            <a:r>
              <a:rPr lang="en-US" dirty="0" smtClean="0"/>
              <a:t>Heals.co.uk was experiencing an increased mobile traffic to their website.</a:t>
            </a:r>
          </a:p>
          <a:p>
            <a:r>
              <a:rPr lang="en-US" dirty="0" smtClean="0"/>
              <a:t>About 15% of their traffic was coming from mobile devices</a:t>
            </a:r>
          </a:p>
          <a:p>
            <a:r>
              <a:rPr lang="en-US" dirty="0" smtClean="0"/>
              <a:t>So they decided to switch to a mobile-optimized web site as they felt it important to give their customers using </a:t>
            </a:r>
            <a:r>
              <a:rPr lang="en-US" dirty="0" err="1" smtClean="0"/>
              <a:t>smartphones</a:t>
            </a:r>
            <a:r>
              <a:rPr lang="en-US" dirty="0" smtClean="0"/>
              <a:t> a better, faster and easier shopping experience.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– New Look Increased Sales by 45% After Launching a Mobile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New Look is a fashion retailer who launched their mobile website in April 2011</a:t>
            </a:r>
          </a:p>
          <a:p>
            <a:r>
              <a:rPr lang="en-US" dirty="0" smtClean="0"/>
              <a:t>The retailer claimed mobile sales increased 500% year-on-year, with a 60% increase in orders and 45% increase in sales between April and July 2011.</a:t>
            </a:r>
          </a:p>
          <a:p>
            <a:r>
              <a:rPr lang="en-US" dirty="0" smtClean="0"/>
              <a:t>"</a:t>
            </a:r>
            <a:r>
              <a:rPr lang="en-US" i="1" dirty="0" smtClean="0"/>
              <a:t>We've seen some incredible results since going live with our mobile internet site in April, totally exceeding initial key performance indicators (KPIs)</a:t>
            </a:r>
            <a:r>
              <a:rPr lang="en-US" dirty="0" smtClean="0"/>
              <a:t>," said Dom </a:t>
            </a:r>
            <a:r>
              <a:rPr lang="en-US" dirty="0" err="1" smtClean="0"/>
              <a:t>McBrien</a:t>
            </a:r>
            <a:r>
              <a:rPr lang="en-US" dirty="0" smtClean="0"/>
              <a:t>, multi-channel director at New Look.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– Gap Triples Online Conversions With Mobile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Specialty retailer Gap Inc. claims that the increase in shopping on its mobile site is one of the major reasons why it has tripled its online conversions.</a:t>
            </a:r>
          </a:p>
          <a:p>
            <a:r>
              <a:rPr lang="en-US" dirty="0" smtClean="0"/>
              <a:t>Gap pointed out that online conversion rate lifts can also be attributed to the company’s new mobile commerce platform.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dirty="0" smtClean="0"/>
              <a:t>Mobile is Growing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According to Deloitte - Mobile influence factor” (or effect of </a:t>
            </a:r>
            <a:r>
              <a:rPr lang="en-US" dirty="0" err="1" smtClean="0"/>
              <a:t>smartphones</a:t>
            </a:r>
            <a:r>
              <a:rPr lang="en-US" dirty="0" smtClean="0"/>
              <a:t> on in-store sales) on retail purchases will increase to $689 billion (or 19% of total store sales) by 2016, up from the current influence factor of $159 billion (or 5.1% of sales).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783</TotalTime>
  <Words>1124</Words>
  <Application>Microsoft Office PowerPoint</Application>
  <PresentationFormat>On-screen Show (4:3)</PresentationFormat>
  <Paragraphs>91</Paragraphs>
  <Slides>25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Origin</vt:lpstr>
      <vt:lpstr>Mobile Marketing</vt:lpstr>
      <vt:lpstr>Smartphone Penetration</vt:lpstr>
      <vt:lpstr>Smartphone Penetration</vt:lpstr>
      <vt:lpstr>Internet Usage on Smartphone</vt:lpstr>
      <vt:lpstr>Internet Usage on Smartphone</vt:lpstr>
      <vt:lpstr>Internet Usage – Smartphone v/s Computers</vt:lpstr>
      <vt:lpstr>Internet Usage – Smartphone v/s Computers</vt:lpstr>
      <vt:lpstr>Future Expected Internet Usage On Smartphone</vt:lpstr>
      <vt:lpstr>Future Expected Internet Usage On Smartphone</vt:lpstr>
      <vt:lpstr>Browsing Satisfaction on Smartphones</vt:lpstr>
      <vt:lpstr>Browsing Satisfaction on Smartphones</vt:lpstr>
      <vt:lpstr>General Smartphone Activities</vt:lpstr>
      <vt:lpstr>General Smartphone Activities</vt:lpstr>
      <vt:lpstr>A Survey By Web.com</vt:lpstr>
      <vt:lpstr>Motivations to Invest in Mobile Marketing</vt:lpstr>
      <vt:lpstr>Hurdles in Implementing Mobile Marketing</vt:lpstr>
      <vt:lpstr>Mobile Search Leads to Purchase</vt:lpstr>
      <vt:lpstr>Increasing Share of Mobile Devices In Web Traffic</vt:lpstr>
      <vt:lpstr>Increasing Share of Mobile Devices In Web Traffic</vt:lpstr>
      <vt:lpstr>Increasing Share of Mobile Devices In Web Traffic</vt:lpstr>
      <vt:lpstr>Case Study – The Los Angeles County Fair</vt:lpstr>
      <vt:lpstr>Case Study – Why Heals.co.uk Switched to a Mobile Website</vt:lpstr>
      <vt:lpstr>Case Study – New Look Increased Sales by 45% After Launching a Mobile Site</vt:lpstr>
      <vt:lpstr>Case Study – Gap Triples Online Conversions With Mobile</vt:lpstr>
      <vt:lpstr>Mobile is Growing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devan</dc:creator>
  <cp:lastModifiedBy>martin</cp:lastModifiedBy>
  <cp:revision>30</cp:revision>
  <dcterms:created xsi:type="dcterms:W3CDTF">2012-07-07T02:19:20Z</dcterms:created>
  <dcterms:modified xsi:type="dcterms:W3CDTF">2012-07-10T09:46:21Z</dcterms:modified>
</cp:coreProperties>
</file>