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Canva Sans Bold" panose="020B0604020202020204" charset="0"/>
      <p:regular r:id="rId27"/>
    </p:embeddedFont>
    <p:embeddedFont>
      <p:font typeface="League Spartan" panose="020B0604020202020204" charset="0"/>
      <p:regular r:id="rId28"/>
    </p:embeddedFont>
    <p:embeddedFont>
      <p:font typeface="Poppins" panose="00000500000000000000" pitchFamily="2" charset="0"/>
      <p:regular r:id="rId29"/>
    </p:embeddedFont>
    <p:embeddedFont>
      <p:font typeface="Poppins Light" panose="00000400000000000000" pitchFamily="2" charset="0"/>
      <p:regular r:id="rId30"/>
    </p:embeddedFont>
    <p:embeddedFont>
      <p:font typeface="Roboto Slab Bold" panose="020B0604020202020204" charset="0"/>
      <p:regular r:id="rId31"/>
    </p:embeddedFont>
    <p:embeddedFont>
      <p:font typeface="Source Sans Pro" panose="020B0503030403020204" pitchFamily="34" charset="0"/>
      <p:regular r:id="rId32"/>
    </p:embeddedFont>
    <p:embeddedFont>
      <p:font typeface="Source Sans Pro Bold" panose="020B0703030403020204" charset="0"/>
      <p:regular r:id="rId33"/>
    </p:embeddedFont>
    <p:embeddedFont>
      <p:font typeface="Source Sans Pro Bold Italics" panose="020B0604020202020204" charset="0"/>
      <p:regular r:id="rId34"/>
    </p:embeddedFont>
    <p:embeddedFont>
      <p:font typeface="Source Sans Pro Italics" panose="020B0604020202020204" charset="0"/>
      <p:regular r:id="rId35"/>
    </p:embeddedFont>
    <p:embeddedFont>
      <p:font typeface="Source Sans Pro Light" panose="020B0403030403020204" pitchFamily="34" charset="0"/>
      <p:regular r:id="rId36"/>
    </p:embeddedFont>
    <p:embeddedFont>
      <p:font typeface="Source Sans Pro Light Italics" panose="020B0604020202020204" charset="0"/>
      <p:regular r:id="rId37"/>
    </p:embeddedFont>
    <p:embeddedFont>
      <p:font typeface="TT Fors" panose="020B0604020202020204" charset="0"/>
      <p:regular r:id="rId38"/>
    </p:embeddedFont>
    <p:embeddedFont>
      <p:font typeface="TT Fors Bold" panose="020B0604020202020204"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10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18.08.2026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390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320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it.unt.edu/helpdesk/chatsupport" TargetMode="External"/><Relationship Id="rId2" Type="http://schemas.openxmlformats.org/officeDocument/2006/relationships/hyperlink" Target="mailto:helpdesk@unt.edu" TargetMode="Externa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hyperlink" Target="https://community.canvaslms.com/docs/DOC-10554-4212710328" TargetMode="External"/><Relationship Id="rId4" Type="http://schemas.openxmlformats.org/officeDocument/2006/relationships/hyperlink" Target="https://it.unt.edu/helpdesk"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policy.unt.edu/policy/06-039" TargetMode="External"/><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ebmail.unt.edu/owa/redir.aspx?C=K33g2kFKbUOeWI5DVP3AwmGCPcBPoM8I9DnsHqfgr-3zAO2Ya9BmIJN-wg9A73seG2jrTRIkPy0.&amp;URL=http://www.unt.edu/oda" TargetMode="External"/><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disability.unt.edu/"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my.unt.edu/" TargetMode="External"/><Relationship Id="rId2" Type="http://schemas.openxmlformats.org/officeDocument/2006/relationships/hyperlink" Target="https://deanofstudents.unt.edu/conduct" TargetMode="External"/><Relationship Id="rId1" Type="http://schemas.openxmlformats.org/officeDocument/2006/relationships/slideLayout" Target="../slideLayouts/slideLayout7.xml"/><Relationship Id="rId6" Type="http://schemas.openxmlformats.org/officeDocument/2006/relationships/hyperlink" Target="mailto:SurvivorAdvocate@unt.edu" TargetMode="External"/><Relationship Id="rId5" Type="http://schemas.openxmlformats.org/officeDocument/2006/relationships/hyperlink" Target="http://spot.unt.edu/" TargetMode="External"/><Relationship Id="rId4" Type="http://schemas.openxmlformats.org/officeDocument/2006/relationships/hyperlink" Target="https://it.unt.edu/eagleconnect"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sfs.unt.edu/idcards" TargetMode="External"/><Relationship Id="rId3" Type="http://schemas.openxmlformats.org/officeDocument/2006/relationships/hyperlink" Target="https://studentaffairs.unt.edu/counseling-and-testing-services" TargetMode="External"/><Relationship Id="rId7" Type="http://schemas.openxmlformats.org/officeDocument/2006/relationships/hyperlink" Target="https://registrar.unt.edu/transcripts-and-records/update-your-personal-information" TargetMode="External"/><Relationship Id="rId2" Type="http://schemas.openxmlformats.org/officeDocument/2006/relationships/hyperlink" Target="https://studentaffairs.unt.edu/student-health-and-wellness-center"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services/individual-counseling" TargetMode="External"/><Relationship Id="rId5" Type="http://schemas.openxmlformats.org/officeDocument/2006/relationships/hyperlink" Target="https://studentaffairs.unt.edu/student-health-and-wellness-center/services/psychiatry" TargetMode="External"/><Relationship Id="rId10" Type="http://schemas.openxmlformats.org/officeDocument/2006/relationships/hyperlink" Target="https://studentaffairs.unt.edu/student-legal-services" TargetMode="External"/><Relationship Id="rId4" Type="http://schemas.openxmlformats.org/officeDocument/2006/relationships/hyperlink" Target="https://studentaffairs.unt.edu/care" TargetMode="External"/><Relationship Id="rId9" Type="http://schemas.openxmlformats.org/officeDocument/2006/relationships/hyperlink" Target="https://sso.unt.edu/idp/profile/SAML2/Redirect/SSO;jsessionid=E4DCA43DF85E3B74B3E496CAB99D8FC6?execution=e1s1"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deanofstudents.unt.edu/resources/food-pantry" TargetMode="External"/><Relationship Id="rId3" Type="http://schemas.openxmlformats.org/officeDocument/2006/relationships/hyperlink" Target="https://studentaffairs.unt.edu/student-legal-services" TargetMode="External"/><Relationship Id="rId7" Type="http://schemas.openxmlformats.org/officeDocument/2006/relationships/hyperlink" Target="https://edo.unt.edu/pridealliance" TargetMode="External"/><Relationship Id="rId12" Type="http://schemas.openxmlformats.org/officeDocument/2006/relationships/hyperlink" Target="http://writingcenter.unt.edu/" TargetMode="External"/><Relationship Id="rId2" Type="http://schemas.openxmlformats.org/officeDocument/2006/relationships/hyperlink" Target="https://financialaid.unt.edu/" TargetMode="External"/><Relationship Id="rId1" Type="http://schemas.openxmlformats.org/officeDocument/2006/relationships/slideLayout" Target="../slideLayouts/slideLayout7.xml"/><Relationship Id="rId6" Type="http://schemas.openxmlformats.org/officeDocument/2006/relationships/hyperlink" Target="https://studentaffairs.unt.edu/counseling-and-testing-services" TargetMode="External"/><Relationship Id="rId11" Type="http://schemas.openxmlformats.org/officeDocument/2006/relationships/hyperlink" Target="https://library.unt.edu/" TargetMode="External"/><Relationship Id="rId5" Type="http://schemas.openxmlformats.org/officeDocument/2006/relationships/hyperlink" Target="https://edo.unt.edu/multicultural-center" TargetMode="External"/><Relationship Id="rId10" Type="http://schemas.openxmlformats.org/officeDocument/2006/relationships/hyperlink" Target="https://success.unt.edu/asc" TargetMode="External"/><Relationship Id="rId4" Type="http://schemas.openxmlformats.org/officeDocument/2006/relationships/hyperlink" Target="https://studentaffairs.unt.edu/career-center" TargetMode="External"/><Relationship Id="rId9" Type="http://schemas.openxmlformats.org/officeDocument/2006/relationships/hyperlink" Target="https://clear.unt.edu/canvas/student-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GB"/>
          </a:p>
        </p:txBody>
      </p:sp>
      <p:grpSp>
        <p:nvGrpSpPr>
          <p:cNvPr id="3" name="Group 3"/>
          <p:cNvGrpSpPr/>
          <p:nvPr/>
        </p:nvGrpSpPr>
        <p:grpSpPr>
          <a:xfrm>
            <a:off x="2431314" y="1124502"/>
            <a:ext cx="13425372" cy="2371258"/>
            <a:chOff x="0" y="0"/>
            <a:chExt cx="3535900" cy="624529"/>
          </a:xfrm>
        </p:grpSpPr>
        <p:sp>
          <p:nvSpPr>
            <p:cNvPr id="4" name="Freeform 4"/>
            <p:cNvSpPr/>
            <p:nvPr/>
          </p:nvSpPr>
          <p:spPr>
            <a:xfrm>
              <a:off x="0" y="0"/>
              <a:ext cx="3535900" cy="624529"/>
            </a:xfrm>
            <a:custGeom>
              <a:avLst/>
              <a:gdLst/>
              <a:ahLst/>
              <a:cxnLst/>
              <a:rect l="l" t="t" r="r" b="b"/>
              <a:pathLst>
                <a:path w="3535900" h="624529">
                  <a:moveTo>
                    <a:pt x="9803" y="0"/>
                  </a:moveTo>
                  <a:lnTo>
                    <a:pt x="3526097" y="0"/>
                  </a:lnTo>
                  <a:cubicBezTo>
                    <a:pt x="3528697" y="0"/>
                    <a:pt x="3531191" y="1033"/>
                    <a:pt x="3533029" y="2871"/>
                  </a:cubicBezTo>
                  <a:cubicBezTo>
                    <a:pt x="3534868" y="4710"/>
                    <a:pt x="3535900" y="7203"/>
                    <a:pt x="3535900" y="9803"/>
                  </a:cubicBezTo>
                  <a:lnTo>
                    <a:pt x="3535900" y="614725"/>
                  </a:lnTo>
                  <a:cubicBezTo>
                    <a:pt x="3535900" y="617325"/>
                    <a:pt x="3534868" y="619819"/>
                    <a:pt x="3533029" y="621657"/>
                  </a:cubicBezTo>
                  <a:cubicBezTo>
                    <a:pt x="3531191" y="623496"/>
                    <a:pt x="3528697" y="624529"/>
                    <a:pt x="3526097" y="624529"/>
                  </a:cubicBezTo>
                  <a:lnTo>
                    <a:pt x="9803" y="624529"/>
                  </a:lnTo>
                  <a:cubicBezTo>
                    <a:pt x="7203" y="624529"/>
                    <a:pt x="4710" y="623496"/>
                    <a:pt x="2871" y="621657"/>
                  </a:cubicBezTo>
                  <a:cubicBezTo>
                    <a:pt x="1033" y="619819"/>
                    <a:pt x="0" y="617325"/>
                    <a:pt x="0" y="614725"/>
                  </a:cubicBezTo>
                  <a:lnTo>
                    <a:pt x="0" y="9803"/>
                  </a:lnTo>
                  <a:cubicBezTo>
                    <a:pt x="0" y="7203"/>
                    <a:pt x="1033" y="4710"/>
                    <a:pt x="2871" y="2871"/>
                  </a:cubicBezTo>
                  <a:cubicBezTo>
                    <a:pt x="4710" y="1033"/>
                    <a:pt x="7203" y="0"/>
                    <a:pt x="9803" y="0"/>
                  </a:cubicBezTo>
                  <a:close/>
                </a:path>
              </a:pathLst>
            </a:custGeom>
            <a:solidFill>
              <a:srgbClr val="D0DCE8">
                <a:alpha val="74902"/>
              </a:srgbClr>
            </a:solidFill>
          </p:spPr>
          <p:txBody>
            <a:bodyPr/>
            <a:lstStyle/>
            <a:p>
              <a:endParaRPr lang="en-GB"/>
            </a:p>
          </p:txBody>
        </p:sp>
        <p:sp>
          <p:nvSpPr>
            <p:cNvPr id="5" name="TextBox 5"/>
            <p:cNvSpPr txBox="1"/>
            <p:nvPr/>
          </p:nvSpPr>
          <p:spPr>
            <a:xfrm>
              <a:off x="0" y="19050"/>
              <a:ext cx="3535900" cy="6054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466" y="7945387"/>
            <a:ext cx="2122454" cy="2122454"/>
          </a:xfrm>
          <a:custGeom>
            <a:avLst/>
            <a:gdLst/>
            <a:ahLst/>
            <a:cxnLst/>
            <a:rect l="l" t="t" r="r" b="b"/>
            <a:pathLst>
              <a:path w="2122454" h="2122454">
                <a:moveTo>
                  <a:pt x="0" y="0"/>
                </a:moveTo>
                <a:lnTo>
                  <a:pt x="2122454" y="0"/>
                </a:lnTo>
                <a:lnTo>
                  <a:pt x="2122454" y="2122454"/>
                </a:lnTo>
                <a:lnTo>
                  <a:pt x="0" y="2122454"/>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7685484" y="2405296"/>
            <a:ext cx="2917031" cy="887095"/>
          </a:xfrm>
          <a:prstGeom prst="rect">
            <a:avLst/>
          </a:prstGeom>
        </p:spPr>
        <p:txBody>
          <a:bodyPr lIns="0" tIns="0" rIns="0" bIns="0" rtlCol="0" anchor="t">
            <a:spAutoFit/>
          </a:bodyPr>
          <a:lstStyle/>
          <a:p>
            <a:pPr algn="ctr">
              <a:lnSpc>
                <a:spcPts val="7279"/>
              </a:lnSpc>
            </a:pPr>
            <a:r>
              <a:rPr lang="en-US" sz="5199" b="1">
                <a:solidFill>
                  <a:srgbClr val="000000"/>
                </a:solidFill>
                <a:latin typeface="Canva Sans Bold"/>
                <a:ea typeface="Canva Sans Bold"/>
                <a:cs typeface="Canva Sans Bold"/>
                <a:sym typeface="Canva Sans Bold"/>
              </a:rPr>
              <a:t>Fall 2026</a:t>
            </a:r>
          </a:p>
        </p:txBody>
      </p:sp>
      <p:sp>
        <p:nvSpPr>
          <p:cNvPr id="8" name="TextBox 8"/>
          <p:cNvSpPr txBox="1"/>
          <p:nvPr/>
        </p:nvSpPr>
        <p:spPr>
          <a:xfrm>
            <a:off x="2085597" y="934002"/>
            <a:ext cx="14116805" cy="1566544"/>
          </a:xfrm>
          <a:prstGeom prst="rect">
            <a:avLst/>
          </a:prstGeom>
        </p:spPr>
        <p:txBody>
          <a:bodyPr lIns="0" tIns="0" rIns="0" bIns="0" rtlCol="0" anchor="t">
            <a:spAutoFit/>
          </a:bodyPr>
          <a:lstStyle/>
          <a:p>
            <a:pPr algn="ctr">
              <a:lnSpc>
                <a:spcPts val="12880"/>
              </a:lnSpc>
            </a:pPr>
            <a:r>
              <a:rPr lang="en-US" sz="9200" b="1">
                <a:solidFill>
                  <a:srgbClr val="000000"/>
                </a:solidFill>
                <a:latin typeface="Canva Sans Bold"/>
                <a:ea typeface="Canva Sans Bold"/>
                <a:cs typeface="Canva Sans Bold"/>
                <a:sym typeface="Canva Sans Bold"/>
              </a:rPr>
              <a:t>BIOL 1132 Lab Syllabus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8391" y="20606"/>
            <a:ext cx="18011218" cy="10266394"/>
          </a:xfrm>
          <a:custGeom>
            <a:avLst/>
            <a:gdLst/>
            <a:ahLst/>
            <a:cxnLst/>
            <a:rect l="l" t="t" r="r" b="b"/>
            <a:pathLst>
              <a:path w="18011218" h="10266394">
                <a:moveTo>
                  <a:pt x="0" y="0"/>
                </a:moveTo>
                <a:lnTo>
                  <a:pt x="18011218" y="0"/>
                </a:lnTo>
                <a:lnTo>
                  <a:pt x="18011218" y="10266394"/>
                </a:lnTo>
                <a:lnTo>
                  <a:pt x="0" y="10266394"/>
                </a:lnTo>
                <a:lnTo>
                  <a:pt x="0" y="0"/>
                </a:lnTo>
                <a:close/>
              </a:path>
            </a:pathLst>
          </a:custGeom>
          <a:blipFill>
            <a:blip r:embed="rId2"/>
            <a:stretch>
              <a:fillRect/>
            </a:stretch>
          </a:blipFill>
        </p:spPr>
        <p:txBody>
          <a:bodyPr/>
          <a:lstStyle/>
          <a:p>
            <a:endParaRPr lang="en-GB"/>
          </a:p>
        </p:txBody>
      </p:sp>
      <p:sp>
        <p:nvSpPr>
          <p:cNvPr id="3" name="Freeform 3"/>
          <p:cNvSpPr/>
          <p:nvPr/>
        </p:nvSpPr>
        <p:spPr>
          <a:xfrm>
            <a:off x="1028700" y="7662608"/>
            <a:ext cx="2405233" cy="2405233"/>
          </a:xfrm>
          <a:custGeom>
            <a:avLst/>
            <a:gdLst/>
            <a:ahLst/>
            <a:cxnLst/>
            <a:rect l="l" t="t" r="r" b="b"/>
            <a:pathLst>
              <a:path w="2405233" h="2405233">
                <a:moveTo>
                  <a:pt x="0" y="0"/>
                </a:moveTo>
                <a:lnTo>
                  <a:pt x="2405233" y="0"/>
                </a:lnTo>
                <a:lnTo>
                  <a:pt x="2405233" y="2405233"/>
                </a:lnTo>
                <a:lnTo>
                  <a:pt x="0" y="2405233"/>
                </a:lnTo>
                <a:lnTo>
                  <a:pt x="0" y="0"/>
                </a:lnTo>
                <a:close/>
              </a:path>
            </a:pathLst>
          </a:custGeom>
          <a:blipFill>
            <a:blip r:embed="rId3"/>
            <a:stretch>
              <a:fillRect/>
            </a:stretch>
          </a:blipFill>
        </p:spPr>
        <p:txBody>
          <a:bodyPr/>
          <a:lstStyle/>
          <a:p>
            <a:endParaRPr lang="en-GB"/>
          </a:p>
        </p:txBody>
      </p:sp>
      <p:sp>
        <p:nvSpPr>
          <p:cNvPr id="4" name="TextBox 4"/>
          <p:cNvSpPr txBox="1"/>
          <p:nvPr/>
        </p:nvSpPr>
        <p:spPr>
          <a:xfrm>
            <a:off x="1076325" y="1307695"/>
            <a:ext cx="15616114" cy="4873521"/>
          </a:xfrm>
          <a:prstGeom prst="rect">
            <a:avLst/>
          </a:prstGeom>
        </p:spPr>
        <p:txBody>
          <a:bodyPr lIns="0" tIns="0" rIns="0" bIns="0" rtlCol="0" anchor="t">
            <a:spAutoFit/>
          </a:bodyPr>
          <a:lstStyle/>
          <a:p>
            <a:pPr algn="l">
              <a:lnSpc>
                <a:spcPts val="12145"/>
              </a:lnSpc>
            </a:pPr>
            <a:r>
              <a:rPr lang="en-US" sz="16868" spc="-843">
                <a:solidFill>
                  <a:srgbClr val="FFFFFF"/>
                </a:solidFill>
                <a:latin typeface="League Spartan"/>
                <a:ea typeface="League Spartan"/>
                <a:cs typeface="League Spartan"/>
                <a:sym typeface="League Spartan"/>
              </a:rPr>
              <a:t>environmental</a:t>
            </a:r>
          </a:p>
          <a:p>
            <a:pPr algn="l">
              <a:lnSpc>
                <a:spcPts val="12145"/>
              </a:lnSpc>
            </a:pPr>
            <a:r>
              <a:rPr lang="en-US" sz="16868" spc="-843">
                <a:solidFill>
                  <a:srgbClr val="FFFFFF"/>
                </a:solidFill>
                <a:latin typeface="League Spartan"/>
                <a:ea typeface="League Spartan"/>
                <a:cs typeface="League Spartan"/>
                <a:sym typeface="League Spartan"/>
              </a:rPr>
              <a:t>science </a:t>
            </a:r>
          </a:p>
          <a:p>
            <a:pPr marL="0" lvl="0" indent="0" algn="l">
              <a:lnSpc>
                <a:spcPts val="12145"/>
              </a:lnSpc>
            </a:pPr>
            <a:r>
              <a:rPr lang="en-US" sz="16868" spc="-843">
                <a:solidFill>
                  <a:srgbClr val="FFFFFF"/>
                </a:solidFill>
                <a:latin typeface="League Spartan"/>
                <a:ea typeface="League Spartan"/>
                <a:cs typeface="League Spartan"/>
                <a:sym typeface="League Spartan"/>
              </a:rPr>
              <a:t>lab</a:t>
            </a:r>
          </a:p>
        </p:txBody>
      </p:sp>
      <p:sp>
        <p:nvSpPr>
          <p:cNvPr id="5" name="TextBox 5"/>
          <p:cNvSpPr txBox="1"/>
          <p:nvPr/>
        </p:nvSpPr>
        <p:spPr>
          <a:xfrm>
            <a:off x="5700808" y="5607165"/>
            <a:ext cx="12448802" cy="3977820"/>
          </a:xfrm>
          <a:prstGeom prst="rect">
            <a:avLst/>
          </a:prstGeom>
        </p:spPr>
        <p:txBody>
          <a:bodyPr lIns="0" tIns="0" rIns="0" bIns="0" rtlCol="0" anchor="t">
            <a:spAutoFit/>
          </a:bodyPr>
          <a:lstStyle/>
          <a:p>
            <a:pPr algn="l">
              <a:lnSpc>
                <a:spcPts val="5221"/>
              </a:lnSpc>
            </a:pPr>
            <a:r>
              <a:rPr lang="en-US" sz="3729" spc="186" dirty="0">
                <a:solidFill>
                  <a:srgbClr val="FFFFFF"/>
                </a:solidFill>
                <a:latin typeface="TT Fors"/>
                <a:ea typeface="TT Fors"/>
                <a:cs typeface="TT Fors"/>
                <a:sym typeface="TT Fors"/>
              </a:rPr>
              <a:t>SECTION:</a:t>
            </a:r>
            <a:r>
              <a:rPr lang="en-US" sz="3729" b="1" spc="186" dirty="0">
                <a:solidFill>
                  <a:srgbClr val="FFFFFF"/>
                </a:solidFill>
                <a:latin typeface="TT Fors Bold"/>
                <a:ea typeface="TT Fors Bold"/>
                <a:cs typeface="TT Fors Bold"/>
                <a:sym typeface="TT Fors Bold"/>
              </a:rPr>
              <a:t> 309</a:t>
            </a:r>
          </a:p>
          <a:p>
            <a:pPr algn="l">
              <a:lnSpc>
                <a:spcPts val="5221"/>
              </a:lnSpc>
            </a:pPr>
            <a:r>
              <a:rPr lang="en-US" sz="3729" spc="186" dirty="0">
                <a:solidFill>
                  <a:srgbClr val="FFFFFF"/>
                </a:solidFill>
                <a:latin typeface="TT Fors"/>
                <a:ea typeface="TT Fors"/>
                <a:cs typeface="TT Fors"/>
                <a:sym typeface="TT Fors"/>
              </a:rPr>
              <a:t>LAB TIME:</a:t>
            </a:r>
            <a:r>
              <a:rPr lang="en-US" sz="3729" b="1" spc="186" dirty="0">
                <a:solidFill>
                  <a:srgbClr val="FFFFFF"/>
                </a:solidFill>
                <a:latin typeface="TT Fors Bold"/>
                <a:ea typeface="TT Fors Bold"/>
                <a:cs typeface="TT Fors Bold"/>
                <a:sym typeface="TT Fors Bold"/>
              </a:rPr>
              <a:t> TUESDAY 6:20-8:10PM</a:t>
            </a:r>
          </a:p>
          <a:p>
            <a:pPr algn="l">
              <a:lnSpc>
                <a:spcPts val="5221"/>
              </a:lnSpc>
            </a:pPr>
            <a:r>
              <a:rPr lang="en-US" sz="3729" spc="186" dirty="0">
                <a:solidFill>
                  <a:srgbClr val="FFFFFF"/>
                </a:solidFill>
                <a:latin typeface="TT Fors"/>
                <a:ea typeface="TT Fors"/>
                <a:cs typeface="TT Fors"/>
                <a:sym typeface="TT Fors"/>
              </a:rPr>
              <a:t>INSTRUCTOR:</a:t>
            </a:r>
            <a:r>
              <a:rPr lang="en-US" sz="3729" b="1" spc="186" dirty="0">
                <a:solidFill>
                  <a:srgbClr val="FFFFFF"/>
                </a:solidFill>
                <a:latin typeface="TT Fors Bold"/>
                <a:ea typeface="TT Fors Bold"/>
                <a:cs typeface="TT Fors Bold"/>
                <a:sym typeface="TT Fors Bold"/>
              </a:rPr>
              <a:t> IMOGEN BROWN, MS</a:t>
            </a:r>
          </a:p>
          <a:p>
            <a:pPr algn="l">
              <a:lnSpc>
                <a:spcPts val="5221"/>
              </a:lnSpc>
            </a:pPr>
            <a:r>
              <a:rPr lang="en-US" sz="3729" spc="186" dirty="0">
                <a:solidFill>
                  <a:srgbClr val="FFFFFF"/>
                </a:solidFill>
                <a:latin typeface="TT Fors"/>
                <a:ea typeface="TT Fors"/>
                <a:cs typeface="TT Fors"/>
                <a:sym typeface="TT Fors"/>
              </a:rPr>
              <a:t>EMAIL:</a:t>
            </a:r>
            <a:r>
              <a:rPr lang="en-US" sz="3729" b="1" spc="186" dirty="0">
                <a:solidFill>
                  <a:srgbClr val="FFFFFF"/>
                </a:solidFill>
                <a:latin typeface="TT Fors Bold"/>
                <a:ea typeface="TT Fors Bold"/>
                <a:cs typeface="TT Fors Bold"/>
                <a:sym typeface="TT Fors Bold"/>
              </a:rPr>
              <a:t> IMOGENBROWN@MY.UNT.EDU</a:t>
            </a:r>
          </a:p>
          <a:p>
            <a:pPr algn="l">
              <a:lnSpc>
                <a:spcPts val="5221"/>
              </a:lnSpc>
            </a:pPr>
            <a:r>
              <a:rPr lang="en-US" sz="3729" spc="186" dirty="0">
                <a:solidFill>
                  <a:srgbClr val="FFFFFF"/>
                </a:solidFill>
                <a:latin typeface="TT Fors"/>
                <a:ea typeface="TT Fors"/>
                <a:cs typeface="TT Fors"/>
                <a:sym typeface="TT Fors"/>
              </a:rPr>
              <a:t>OFFICE</a:t>
            </a:r>
            <a:r>
              <a:rPr lang="en-US" sz="3729" spc="186">
                <a:solidFill>
                  <a:srgbClr val="FFFFFF"/>
                </a:solidFill>
                <a:latin typeface="TT Fors"/>
                <a:ea typeface="TT Fors"/>
                <a:cs typeface="TT Fors"/>
                <a:sym typeface="TT Fors"/>
              </a:rPr>
              <a:t>:</a:t>
            </a:r>
            <a:r>
              <a:rPr lang="en-US" sz="3729" b="1" spc="186">
                <a:solidFill>
                  <a:srgbClr val="FFFFFF"/>
                </a:solidFill>
                <a:latin typeface="TT Fors Bold"/>
                <a:ea typeface="TT Fors Bold"/>
                <a:cs typeface="TT Fors Bold"/>
                <a:sym typeface="TT Fors Bold"/>
              </a:rPr>
              <a:t> LSCB </a:t>
            </a:r>
            <a:r>
              <a:rPr lang="en-US" sz="3729" b="1" spc="186" dirty="0">
                <a:solidFill>
                  <a:srgbClr val="FFFFFF"/>
                </a:solidFill>
                <a:latin typeface="TT Fors Bold"/>
                <a:ea typeface="TT Fors Bold"/>
                <a:cs typeface="TT Fors Bold"/>
                <a:sym typeface="TT Fors Bold"/>
              </a:rPr>
              <a:t>230</a:t>
            </a:r>
          </a:p>
          <a:p>
            <a:pPr marL="0" lvl="0" indent="0" algn="l">
              <a:lnSpc>
                <a:spcPts val="5221"/>
              </a:lnSpc>
            </a:pPr>
            <a:r>
              <a:rPr lang="en-US" sz="3729" spc="186" dirty="0">
                <a:solidFill>
                  <a:srgbClr val="FFFFFF"/>
                </a:solidFill>
                <a:latin typeface="TT Fors"/>
                <a:ea typeface="TT Fors"/>
                <a:cs typeface="TT Fors"/>
                <a:sym typeface="TT Fors"/>
              </a:rPr>
              <a:t>OFFICE HOURS:</a:t>
            </a:r>
            <a:r>
              <a:rPr lang="en-US" sz="3729" b="1" spc="186" dirty="0">
                <a:solidFill>
                  <a:srgbClr val="FFFFFF"/>
                </a:solidFill>
                <a:latin typeface="TT Fors Bold"/>
                <a:ea typeface="TT Fors Bold"/>
                <a:cs typeface="TT Fors Bold"/>
                <a:sym typeface="TT Fors Bold"/>
              </a:rPr>
              <a:t> BY APPOINTMENT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038816" y="3137740"/>
            <a:ext cx="5659440" cy="4952010"/>
          </a:xfrm>
          <a:custGeom>
            <a:avLst/>
            <a:gdLst/>
            <a:ahLst/>
            <a:cxnLst/>
            <a:rect l="l" t="t" r="r" b="b"/>
            <a:pathLst>
              <a:path w="5659440" h="4952010">
                <a:moveTo>
                  <a:pt x="0" y="0"/>
                </a:moveTo>
                <a:lnTo>
                  <a:pt x="5659440" y="0"/>
                </a:lnTo>
                <a:lnTo>
                  <a:pt x="5659440" y="4952010"/>
                </a:lnTo>
                <a:lnTo>
                  <a:pt x="0" y="4952010"/>
                </a:lnTo>
                <a:lnTo>
                  <a:pt x="0" y="0"/>
                </a:lnTo>
                <a:close/>
              </a:path>
            </a:pathLst>
          </a:custGeom>
          <a:blipFill>
            <a:blip r:embed="rId2"/>
            <a:stretch>
              <a:fillRect/>
            </a:stretch>
          </a:blipFill>
          <a:ln w="38100" cap="sq">
            <a:solidFill>
              <a:srgbClr val="2B2812"/>
            </a:solidFill>
            <a:prstDash val="solid"/>
            <a:miter/>
          </a:ln>
        </p:spPr>
        <p:txBody>
          <a:bodyPr/>
          <a:lstStyle/>
          <a:p>
            <a:endParaRPr lang="en-GB"/>
          </a:p>
        </p:txBody>
      </p:sp>
      <p:sp>
        <p:nvSpPr>
          <p:cNvPr id="3" name="TextBox 3"/>
          <p:cNvSpPr txBox="1"/>
          <p:nvPr/>
        </p:nvSpPr>
        <p:spPr>
          <a:xfrm>
            <a:off x="559250" y="2530942"/>
            <a:ext cx="11031140" cy="5810250"/>
          </a:xfrm>
          <a:prstGeom prst="rect">
            <a:avLst/>
          </a:prstGeom>
        </p:spPr>
        <p:txBody>
          <a:bodyPr lIns="0" tIns="0" rIns="0" bIns="0" rtlCol="0" anchor="t">
            <a:spAutoFit/>
          </a:bodyPr>
          <a:lstStyle/>
          <a:p>
            <a:pPr algn="l">
              <a:lnSpc>
                <a:spcPts val="3599"/>
              </a:lnSpc>
            </a:pPr>
            <a:r>
              <a:rPr lang="en-US" sz="2999" b="1" spc="-17">
                <a:solidFill>
                  <a:srgbClr val="262523"/>
                </a:solidFill>
                <a:latin typeface="Source Sans Pro Bold"/>
                <a:ea typeface="Source Sans Pro Bold"/>
                <a:cs typeface="Source Sans Pro Bold"/>
                <a:sym typeface="Source Sans Pro Bold"/>
              </a:rPr>
              <a:t>1) Are BIOL1132 lecture and a lab the same class?</a:t>
            </a:r>
          </a:p>
          <a:p>
            <a:pPr algn="l">
              <a:lnSpc>
                <a:spcPts val="3599"/>
              </a:lnSpc>
            </a:pPr>
            <a:r>
              <a:rPr lang="en-US" sz="2999" b="1" spc="-18">
                <a:solidFill>
                  <a:srgbClr val="262523"/>
                </a:solidFill>
                <a:latin typeface="Source Sans Pro Bold"/>
                <a:ea typeface="Source Sans Pro Bold"/>
                <a:cs typeface="Source Sans Pro Bold"/>
                <a:sym typeface="Source Sans Pro Bold"/>
              </a:rPr>
              <a:t>     No, but they are the same course.</a:t>
            </a:r>
            <a:r>
              <a:rPr lang="en-US" sz="2999" spc="-18">
                <a:solidFill>
                  <a:srgbClr val="262523"/>
                </a:solidFill>
                <a:latin typeface="Source Sans Pro"/>
                <a:ea typeface="Source Sans Pro"/>
                <a:cs typeface="Source Sans Pro"/>
                <a:sym typeface="Source Sans Pro"/>
              </a:rPr>
              <a:t> The lecture and the lab are </a:t>
            </a:r>
            <a:r>
              <a:rPr lang="en-US" sz="2999" u="sng" spc="-18">
                <a:solidFill>
                  <a:srgbClr val="262523"/>
                </a:solidFill>
                <a:latin typeface="Source Sans Pro"/>
                <a:ea typeface="Source Sans Pro"/>
                <a:cs typeface="Source Sans Pro"/>
                <a:sym typeface="Source Sans Pro"/>
              </a:rPr>
              <a:t>separate classes</a:t>
            </a:r>
            <a:r>
              <a:rPr lang="en-US" sz="2999" spc="-18">
                <a:solidFill>
                  <a:srgbClr val="262523"/>
                </a:solidFill>
                <a:latin typeface="Source Sans Pro"/>
                <a:ea typeface="Source Sans Pro"/>
                <a:cs typeface="Source Sans Pro"/>
                <a:sym typeface="Source Sans Pro"/>
              </a:rPr>
              <a:t>, each with a unique professor/TA, meeting time, and location. </a:t>
            </a:r>
            <a:r>
              <a:rPr lang="en-US" sz="2999" u="sng" spc="-18">
                <a:solidFill>
                  <a:srgbClr val="262523"/>
                </a:solidFill>
                <a:latin typeface="Source Sans Pro"/>
                <a:ea typeface="Source Sans Pro"/>
                <a:cs typeface="Source Sans Pro"/>
                <a:sym typeface="Source Sans Pro"/>
              </a:rPr>
              <a:t>See your lecture professor for lecture information.</a:t>
            </a:r>
          </a:p>
          <a:p>
            <a:pPr marL="1166374" lvl="2" indent="-388791" algn="l">
              <a:lnSpc>
                <a:spcPts val="3599"/>
              </a:lnSpc>
            </a:pPr>
            <a:endParaRPr lang="en-US" sz="2999" u="sng"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2) Is lab attendance mandatory?</a:t>
            </a:r>
          </a:p>
          <a:p>
            <a:pPr algn="l">
              <a:lnSpc>
                <a:spcPts val="3599"/>
              </a:lnSpc>
            </a:pPr>
            <a:r>
              <a:rPr lang="en-US" sz="2999" b="1" spc="-18">
                <a:solidFill>
                  <a:srgbClr val="262523"/>
                </a:solidFill>
                <a:latin typeface="Source Sans Pro Bold"/>
                <a:ea typeface="Source Sans Pro Bold"/>
                <a:cs typeface="Source Sans Pro Bold"/>
                <a:sym typeface="Source Sans Pro Bold"/>
              </a:rPr>
              <a:t>     Yes!</a:t>
            </a:r>
            <a:r>
              <a:rPr lang="en-US" sz="2999" spc="-18">
                <a:solidFill>
                  <a:srgbClr val="262523"/>
                </a:solidFill>
                <a:latin typeface="Source Sans Pro"/>
                <a:ea typeface="Source Sans Pro"/>
                <a:cs typeface="Source Sans Pro"/>
                <a:sym typeface="Source Sans Pro"/>
              </a:rPr>
              <a:t> You must be present, on time, and active in lab to earn participating points. However, </a:t>
            </a:r>
            <a:r>
              <a:rPr lang="en-US" sz="2999" u="sng" spc="-18">
                <a:solidFill>
                  <a:srgbClr val="262523"/>
                </a:solidFill>
                <a:latin typeface="Source Sans Pro"/>
                <a:ea typeface="Source Sans Pro"/>
                <a:cs typeface="Source Sans Pro"/>
                <a:sym typeface="Source Sans Pro"/>
              </a:rPr>
              <a:t>if you are ill, do not come to lab, but contact your TA immediately to arrange for a make-up lab</a:t>
            </a:r>
            <a:r>
              <a:rPr lang="en-US" sz="2999" spc="-18">
                <a:solidFill>
                  <a:srgbClr val="262523"/>
                </a:solidFill>
                <a:latin typeface="Source Sans Pro"/>
                <a:ea typeface="Source Sans Pro"/>
                <a:cs typeface="Source Sans Pro"/>
                <a:sym typeface="Source Sans Pro"/>
              </a:rPr>
              <a:t>. </a:t>
            </a:r>
          </a:p>
          <a:p>
            <a:pPr marL="1166374" lvl="2" indent="-388791" algn="l">
              <a:lnSpc>
                <a:spcPts val="3599"/>
              </a:lnSpc>
              <a:buFont typeface="Arial"/>
              <a:buChar char="⚬"/>
            </a:pPr>
            <a:endParaRPr lang="en-US" sz="2999" spc="-18">
              <a:solidFill>
                <a:srgbClr val="262523"/>
              </a:solidFill>
              <a:latin typeface="Source Sans Pro"/>
              <a:ea typeface="Source Sans Pro"/>
              <a:cs typeface="Source Sans Pro"/>
              <a:sym typeface="Source Sans Pro"/>
            </a:endParaRPr>
          </a:p>
          <a:p>
            <a:pPr algn="l">
              <a:lnSpc>
                <a:spcPts val="3599"/>
              </a:lnSpc>
            </a:pPr>
            <a:r>
              <a:rPr lang="en-US" sz="2999" b="1" spc="-17">
                <a:solidFill>
                  <a:srgbClr val="262523"/>
                </a:solidFill>
                <a:latin typeface="Source Sans Pro Bold"/>
                <a:ea typeface="Source Sans Pro Bold"/>
                <a:cs typeface="Source Sans Pro Bold"/>
                <a:sym typeface="Source Sans Pro Bold"/>
              </a:rPr>
              <a:t>3) Do I need to purchase a NEW lab manual?</a:t>
            </a:r>
          </a:p>
          <a:p>
            <a:pPr algn="l">
              <a:lnSpc>
                <a:spcPts val="3599"/>
              </a:lnSpc>
            </a:pPr>
            <a:r>
              <a:rPr lang="en-US" sz="2999" b="1" spc="-18">
                <a:solidFill>
                  <a:srgbClr val="262523"/>
                </a:solidFill>
                <a:latin typeface="Source Sans Pro Bold"/>
                <a:ea typeface="Source Sans Pro Bold"/>
                <a:cs typeface="Source Sans Pro Bold"/>
                <a:sym typeface="Source Sans Pro Bold"/>
              </a:rPr>
              <a:t>     Yes! </a:t>
            </a:r>
            <a:r>
              <a:rPr lang="en-US" sz="2999" spc="-18">
                <a:solidFill>
                  <a:srgbClr val="262523"/>
                </a:solidFill>
                <a:latin typeface="Source Sans Pro"/>
                <a:ea typeface="Source Sans Pro"/>
                <a:cs typeface="Source Sans Pro"/>
                <a:sym typeface="Source Sans Pro"/>
              </a:rPr>
              <a:t>You must buy a new lab manual. Since you must enter original answers/data </a:t>
            </a:r>
            <a:r>
              <a:rPr lang="en-US" sz="2999" u="sng" spc="-18">
                <a:solidFill>
                  <a:srgbClr val="262523"/>
                </a:solidFill>
                <a:latin typeface="Source Sans Pro"/>
                <a:ea typeface="Source Sans Pro"/>
                <a:cs typeface="Source Sans Pro"/>
                <a:sym typeface="Source Sans Pro"/>
              </a:rPr>
              <a:t>used manuals are not  allowed</a:t>
            </a:r>
            <a:r>
              <a:rPr lang="en-US" sz="2999" spc="-18">
                <a:solidFill>
                  <a:srgbClr val="262523"/>
                </a:solidFill>
                <a:latin typeface="Source Sans Pro"/>
                <a:ea typeface="Source Sans Pro"/>
                <a:cs typeface="Source Sans Pro"/>
                <a:sym typeface="Source Sans Pro"/>
              </a:rPr>
              <a:t>.</a:t>
            </a:r>
          </a:p>
        </p:txBody>
      </p:sp>
      <p:sp>
        <p:nvSpPr>
          <p:cNvPr id="4" name="TextBox 4"/>
          <p:cNvSpPr txBox="1"/>
          <p:nvPr/>
        </p:nvSpPr>
        <p:spPr>
          <a:xfrm>
            <a:off x="2872155" y="90488"/>
            <a:ext cx="1254369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Frequently Asked Questions:</a:t>
            </a:r>
          </a:p>
        </p:txBody>
      </p:sp>
      <p:sp>
        <p:nvSpPr>
          <p:cNvPr id="5" name="TextBox 5"/>
          <p:cNvSpPr txBox="1"/>
          <p:nvPr/>
        </p:nvSpPr>
        <p:spPr>
          <a:xfrm>
            <a:off x="12141633" y="8126466"/>
            <a:ext cx="5168057"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Pearl Cresent butterfly on Purple Coneflower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28700" y="2419350"/>
            <a:ext cx="15413209" cy="6400800"/>
          </a:xfrm>
          <a:prstGeom prst="rect">
            <a:avLst/>
          </a:prstGeom>
        </p:spPr>
        <p:txBody>
          <a:bodyPr lIns="0" tIns="0" rIns="0" bIns="0" rtlCol="0" anchor="t">
            <a:spAutoFit/>
          </a:bodyPr>
          <a:lstStyle/>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You must be enrolled in both the lecture and the lab.</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The lab is </a:t>
            </a:r>
            <a:r>
              <a:rPr lang="en-US" sz="3000" u="sng" spc="-18">
                <a:solidFill>
                  <a:srgbClr val="000000"/>
                </a:solidFill>
                <a:latin typeface="Source Sans Pro Light"/>
                <a:ea typeface="Source Sans Pro Light"/>
                <a:cs typeface="Source Sans Pro Light"/>
                <a:sym typeface="Source Sans Pro Light"/>
              </a:rPr>
              <a:t>in-person</a:t>
            </a:r>
            <a:r>
              <a:rPr lang="en-US" sz="3000" spc="-18">
                <a:solidFill>
                  <a:srgbClr val="000000"/>
                </a:solidFill>
                <a:latin typeface="Source Sans Pro Light"/>
                <a:ea typeface="Source Sans Pro Light"/>
                <a:cs typeface="Source Sans Pro Light"/>
                <a:sym typeface="Source Sans Pro Light"/>
              </a:rPr>
              <a:t>.</a:t>
            </a:r>
          </a:p>
          <a:p>
            <a:pPr marL="542925" lvl="1" indent="-27146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Weekly lab content is provided via </a:t>
            </a:r>
            <a:r>
              <a:rPr lang="en-US" sz="3000" u="sng" spc="-18">
                <a:solidFill>
                  <a:srgbClr val="000000"/>
                </a:solidFill>
                <a:latin typeface="Source Sans Pro Light"/>
                <a:ea typeface="Source Sans Pro Light"/>
                <a:cs typeface="Source Sans Pro Light"/>
                <a:sym typeface="Source Sans Pro Light"/>
              </a:rPr>
              <a:t>Canvas</a:t>
            </a:r>
          </a:p>
          <a:p>
            <a:pPr marL="542925" lvl="1" indent="-271462" algn="l">
              <a:lnSpc>
                <a:spcPts val="3600"/>
              </a:lnSpc>
            </a:pPr>
            <a:endParaRPr lang="en-US" sz="3000" u="sng"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UNT IT Help Desk</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Email</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2" tooltip="mailto:helpdesk@unt.edu"/>
              </a:rPr>
              <a:t>helpdesk@unt.edu</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Live Chat</a:t>
            </a:r>
            <a:r>
              <a:rPr lang="en-US" sz="3000" spc="-18">
                <a:solidFill>
                  <a:srgbClr val="000000"/>
                </a:solidFill>
                <a:latin typeface="Source Sans Pro Light"/>
                <a:ea typeface="Source Sans Pro Light"/>
                <a:cs typeface="Source Sans Pro Light"/>
                <a:sym typeface="Source Sans Pro Light"/>
              </a:rPr>
              <a:t>: </a:t>
            </a:r>
            <a:r>
              <a:rPr lang="en-US" sz="3000" u="sng" spc="-18">
                <a:solidFill>
                  <a:srgbClr val="0000FF"/>
                </a:solidFill>
                <a:latin typeface="Source Sans Pro Light"/>
                <a:ea typeface="Source Sans Pro Light"/>
                <a:cs typeface="Source Sans Pro Light"/>
                <a:sym typeface="Source Sans Pro Light"/>
                <a:hlinkClick r:id="rId3" tooltip="https://it.unt.edu/helpdesk/chatsupport"/>
              </a:rPr>
              <a:t>https://it.unt.edu/helpdesk/chatsupport</a:t>
            </a:r>
            <a:r>
              <a:rPr lang="en-US" sz="3000" spc="-18">
                <a:solidFill>
                  <a:srgbClr val="000000"/>
                </a:solidFill>
                <a:latin typeface="Source Sans Pro Light"/>
                <a:ea typeface="Source Sans Pro Light"/>
                <a:cs typeface="Source Sans Pro Light"/>
                <a:sym typeface="Source Sans Pro Light"/>
              </a:rPr>
              <a:t> </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Phone</a:t>
            </a:r>
            <a:r>
              <a:rPr lang="en-US" sz="3000" spc="-18">
                <a:solidFill>
                  <a:srgbClr val="000000"/>
                </a:solidFill>
                <a:latin typeface="Source Sans Pro Light"/>
                <a:ea typeface="Source Sans Pro Light"/>
                <a:cs typeface="Source Sans Pro Light"/>
                <a:sym typeface="Source Sans Pro Light"/>
              </a:rPr>
              <a:t>: 940-565-2324</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In Person</a:t>
            </a:r>
            <a:r>
              <a:rPr lang="en-US" sz="3000" spc="-18">
                <a:solidFill>
                  <a:srgbClr val="000000"/>
                </a:solidFill>
                <a:latin typeface="Source Sans Pro Light"/>
                <a:ea typeface="Source Sans Pro Light"/>
                <a:cs typeface="Source Sans Pro Light"/>
                <a:sym typeface="Source Sans Pro Light"/>
              </a:rPr>
              <a:t>: Sage Hall, Room 330</a:t>
            </a:r>
          </a:p>
          <a:p>
            <a:pPr marL="542925" lvl="1" indent="-271462" algn="l">
              <a:lnSpc>
                <a:spcPts val="3600"/>
              </a:lnSpc>
            </a:pPr>
            <a:r>
              <a:rPr lang="en-US" sz="3000" b="1" spc="-18">
                <a:solidFill>
                  <a:srgbClr val="000000"/>
                </a:solidFill>
                <a:latin typeface="Source Sans Pro Bold"/>
                <a:ea typeface="Source Sans Pro Bold"/>
                <a:cs typeface="Source Sans Pro Bold"/>
                <a:sym typeface="Source Sans Pro Bold"/>
              </a:rPr>
              <a:t>Hours and Availability: </a:t>
            </a:r>
            <a:r>
              <a:rPr lang="en-US" sz="3000" spc="-18">
                <a:solidFill>
                  <a:srgbClr val="000000"/>
                </a:solidFill>
                <a:latin typeface="Source Sans Pro Light"/>
                <a:ea typeface="Source Sans Pro Light"/>
                <a:cs typeface="Source Sans Pro Light"/>
                <a:sym typeface="Source Sans Pro Light"/>
              </a:rPr>
              <a:t>Visit </a:t>
            </a:r>
            <a:r>
              <a:rPr lang="en-US" sz="3000" u="sng" spc="-18">
                <a:solidFill>
                  <a:srgbClr val="0000FF"/>
                </a:solidFill>
                <a:latin typeface="Source Sans Pro Light"/>
                <a:ea typeface="Source Sans Pro Light"/>
                <a:cs typeface="Source Sans Pro Light"/>
                <a:sym typeface="Source Sans Pro Light"/>
                <a:hlinkClick r:id="rId4" tooltip="https://it.unt.edu/helpdesk"/>
              </a:rPr>
              <a:t>https://it.unt.edu/helpdesk</a:t>
            </a:r>
            <a:r>
              <a:rPr lang="en-US" sz="3000" spc="-18">
                <a:solidFill>
                  <a:srgbClr val="000000"/>
                </a:solidFill>
                <a:latin typeface="Source Sans Pro Light"/>
                <a:ea typeface="Source Sans Pro Light"/>
                <a:cs typeface="Source Sans Pro Light"/>
                <a:sym typeface="Source Sans Pro Light"/>
              </a:rPr>
              <a:t> for up-to-date hours and availability</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a:p>
            <a:pPr marL="542925" lvl="1" indent="-271462" algn="l">
              <a:lnSpc>
                <a:spcPts val="3600"/>
              </a:lnSpc>
            </a:pPr>
            <a:r>
              <a:rPr lang="en-US" sz="3000" spc="-18">
                <a:solidFill>
                  <a:srgbClr val="000000"/>
                </a:solidFill>
                <a:latin typeface="Source Sans Pro Light"/>
                <a:ea typeface="Source Sans Pro Light"/>
                <a:cs typeface="Source Sans Pro Light"/>
                <a:sym typeface="Source Sans Pro Light"/>
              </a:rPr>
              <a:t>For additional support, visit </a:t>
            </a:r>
            <a:r>
              <a:rPr lang="en-US" sz="3000" u="sng" spc="-18">
                <a:solidFill>
                  <a:srgbClr val="0000FF"/>
                </a:solidFill>
                <a:latin typeface="Source Sans Pro Light"/>
                <a:ea typeface="Source Sans Pro Light"/>
                <a:cs typeface="Source Sans Pro Light"/>
                <a:sym typeface="Source Sans Pro Light"/>
                <a:hlinkClick r:id="rId5" tooltip="https://community.canvaslms.com/docs/DOC-10554-4212710328"/>
              </a:rPr>
              <a:t>Canvas Technical Help</a:t>
            </a:r>
            <a:r>
              <a:rPr lang="en-US" sz="3000" spc="-18">
                <a:solidFill>
                  <a:srgbClr val="000000"/>
                </a:solidFill>
                <a:latin typeface="Source Sans Pro Light"/>
                <a:ea typeface="Source Sans Pro Light"/>
                <a:cs typeface="Source Sans Pro Light"/>
                <a:sym typeface="Source Sans Pro Light"/>
              </a:rPr>
              <a:t> (https://community.canvaslms.com/docs/DOC-10554-4212710328)</a:t>
            </a:r>
          </a:p>
          <a:p>
            <a:pPr marL="542925" lvl="1" indent="-271462" algn="l">
              <a:lnSpc>
                <a:spcPts val="3600"/>
              </a:lnSpc>
            </a:pPr>
            <a:endParaRPr lang="en-US" sz="3000" spc="-18">
              <a:solidFill>
                <a:srgbClr val="000000"/>
              </a:solidFill>
              <a:latin typeface="Source Sans Pro Light"/>
              <a:ea typeface="Source Sans Pro Light"/>
              <a:cs typeface="Source Sans Pro Light"/>
              <a:sym typeface="Source Sans Pro Light"/>
            </a:endParaRPr>
          </a:p>
        </p:txBody>
      </p:sp>
      <p:sp>
        <p:nvSpPr>
          <p:cNvPr id="3" name="Freeform 3"/>
          <p:cNvSpPr/>
          <p:nvPr/>
        </p:nvSpPr>
        <p:spPr>
          <a:xfrm>
            <a:off x="12547924" y="1399807"/>
            <a:ext cx="4711376" cy="3533532"/>
          </a:xfrm>
          <a:custGeom>
            <a:avLst/>
            <a:gdLst/>
            <a:ahLst/>
            <a:cxnLst/>
            <a:rect l="l" t="t" r="r" b="b"/>
            <a:pathLst>
              <a:path w="4711376" h="3533532">
                <a:moveTo>
                  <a:pt x="0" y="0"/>
                </a:moveTo>
                <a:lnTo>
                  <a:pt x="4711376" y="0"/>
                </a:lnTo>
                <a:lnTo>
                  <a:pt x="4711376" y="3533532"/>
                </a:lnTo>
                <a:lnTo>
                  <a:pt x="0" y="3533532"/>
                </a:lnTo>
                <a:lnTo>
                  <a:pt x="0" y="0"/>
                </a:lnTo>
                <a:close/>
              </a:path>
            </a:pathLst>
          </a:custGeom>
          <a:blipFill>
            <a:blip r:embed="rId6"/>
            <a:stretch>
              <a:fillRect/>
            </a:stretch>
          </a:blipFill>
          <a:ln w="38100" cap="sq">
            <a:solidFill>
              <a:srgbClr val="29160F"/>
            </a:solidFill>
            <a:prstDash val="solid"/>
            <a:miter/>
          </a:ln>
        </p:spPr>
        <p:txBody>
          <a:bodyPr/>
          <a:lstStyle/>
          <a:p>
            <a:endParaRPr lang="en-GB"/>
          </a:p>
        </p:txBody>
      </p:sp>
      <p:sp>
        <p:nvSpPr>
          <p:cNvPr id="4" name="TextBox 4"/>
          <p:cNvSpPr txBox="1"/>
          <p:nvPr/>
        </p:nvSpPr>
        <p:spPr>
          <a:xfrm>
            <a:off x="3228587" y="138112"/>
            <a:ext cx="11830827"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Course Info:</a:t>
            </a:r>
          </a:p>
        </p:txBody>
      </p:sp>
      <p:sp>
        <p:nvSpPr>
          <p:cNvPr id="5" name="TextBox 5"/>
          <p:cNvSpPr txBox="1"/>
          <p:nvPr/>
        </p:nvSpPr>
        <p:spPr>
          <a:xfrm>
            <a:off x="12292533" y="4943475"/>
            <a:ext cx="2681155"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Black-eyed Susan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285752" y="1643197"/>
            <a:ext cx="12243984" cy="7448550"/>
          </a:xfrm>
          <a:prstGeom prst="rect">
            <a:avLst/>
          </a:prstGeom>
        </p:spPr>
        <p:txBody>
          <a:bodyPr lIns="0" tIns="0" rIns="0" bIns="0" rtlCol="0" anchor="t">
            <a:spAutoFit/>
          </a:bodyPr>
          <a:lstStyle/>
          <a:p>
            <a:pPr algn="l">
              <a:lnSpc>
                <a:spcPts val="3599"/>
              </a:lnSpc>
            </a:pPr>
            <a:r>
              <a:rPr lang="en-US" sz="2999" b="1" spc="-17">
                <a:solidFill>
                  <a:srgbClr val="000000"/>
                </a:solidFill>
                <a:latin typeface="Source Sans Pro Bold"/>
                <a:ea typeface="Source Sans Pro Bold"/>
                <a:cs typeface="Source Sans Pro Bold"/>
                <a:sym typeface="Source Sans Pro Bold"/>
              </a:rPr>
              <a:t>Access to Canvas.</a:t>
            </a:r>
          </a:p>
          <a:p>
            <a:pPr algn="l">
              <a:lnSpc>
                <a:spcPts val="3599"/>
              </a:lnSpc>
            </a:pPr>
            <a:r>
              <a:rPr lang="en-US" sz="2999" spc="-17">
                <a:solidFill>
                  <a:srgbClr val="000000"/>
                </a:solidFill>
                <a:latin typeface="Source Sans Pro"/>
                <a:ea typeface="Source Sans Pro"/>
                <a:cs typeface="Source Sans Pro"/>
                <a:sym typeface="Source Sans Pro"/>
              </a:rPr>
              <a:t>The lab course is organized in your Canvas section. </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Purchasing a new lab manual is mandatory. </a:t>
            </a:r>
          </a:p>
          <a:p>
            <a:pPr algn="ctr">
              <a:lnSpc>
                <a:spcPts val="2999"/>
              </a:lnSpc>
            </a:pPr>
            <a:r>
              <a:rPr lang="en-US" sz="2499" i="1" spc="-15">
                <a:solidFill>
                  <a:srgbClr val="000000"/>
                </a:solidFill>
                <a:latin typeface="Source Sans Pro Italics"/>
                <a:ea typeface="Source Sans Pro Italics"/>
                <a:cs typeface="Source Sans Pro Italics"/>
                <a:sym typeface="Source Sans Pro Italics"/>
              </a:rPr>
              <a:t>Field and Laboratory Methods for Environmental Science for Non-Majors. Third Edition. 2025. Jennifer Gnau, Jaime L. Baxter-Slye, Kendall Hunt Publishing. ISBN 979-8-3851-6425-7.</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Manuals may be purchased at the UNT Bookstore</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Old or used lab manuals are </a:t>
            </a:r>
            <a:r>
              <a:rPr lang="en-US" sz="2999" u="sng" spc="-18">
                <a:solidFill>
                  <a:srgbClr val="000000"/>
                </a:solidFill>
                <a:latin typeface="Source Sans Pro"/>
                <a:ea typeface="Source Sans Pro"/>
                <a:cs typeface="Source Sans Pro"/>
                <a:sym typeface="Source Sans Pro"/>
              </a:rPr>
              <a:t>NOT</a:t>
            </a:r>
            <a:r>
              <a:rPr lang="en-US" sz="2999" spc="-18">
                <a:solidFill>
                  <a:srgbClr val="000000"/>
                </a:solidFill>
                <a:latin typeface="Source Sans Pro"/>
                <a:ea typeface="Source Sans Pro"/>
                <a:cs typeface="Source Sans Pro"/>
                <a:sym typeface="Source Sans Pro"/>
              </a:rPr>
              <a:t> accepted</a:t>
            </a:r>
          </a:p>
          <a:p>
            <a:pPr marL="647697" lvl="1" indent="-323848" algn="l">
              <a:lnSpc>
                <a:spcPts val="3599"/>
              </a:lnSpc>
              <a:buFont typeface="Arial"/>
              <a:buChar char="•"/>
            </a:pPr>
            <a:r>
              <a:rPr lang="en-US" sz="2999" spc="-18">
                <a:solidFill>
                  <a:srgbClr val="000000"/>
                </a:solidFill>
                <a:latin typeface="Source Sans Pro"/>
                <a:ea typeface="Source Sans Pro"/>
                <a:cs typeface="Source Sans Pro"/>
                <a:sym typeface="Source Sans Pro"/>
              </a:rPr>
              <a:t>Using an old manual with pre-filled information is cheating and will result in a 0 for any assignment that uploads previous semester’s data and answers</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We are not currently using an e-book version</a:t>
            </a:r>
          </a:p>
          <a:p>
            <a:pPr algn="l">
              <a:lnSpc>
                <a:spcPts val="3599"/>
              </a:lnSpc>
            </a:pPr>
            <a:endParaRPr lang="en-US" sz="2999" spc="-17">
              <a:solidFill>
                <a:srgbClr val="000000"/>
              </a:solidFill>
              <a:latin typeface="Source Sans Pro"/>
              <a:ea typeface="Source Sans Pro"/>
              <a:cs typeface="Source Sans Pro"/>
              <a:sym typeface="Source Sans Pro"/>
            </a:endParaRPr>
          </a:p>
          <a:p>
            <a:pPr algn="l">
              <a:lnSpc>
                <a:spcPts val="3599"/>
              </a:lnSpc>
            </a:pPr>
            <a:r>
              <a:rPr lang="en-US" sz="2999" b="1" spc="-17">
                <a:solidFill>
                  <a:srgbClr val="000000"/>
                </a:solidFill>
                <a:latin typeface="Source Sans Pro Bold"/>
                <a:ea typeface="Source Sans Pro Bold"/>
                <a:cs typeface="Source Sans Pro Bold"/>
                <a:sym typeface="Source Sans Pro Bold"/>
              </a:rPr>
              <a:t>Goggles will occasionally be required.</a:t>
            </a:r>
            <a:r>
              <a:rPr lang="en-US" sz="2999" spc="-17">
                <a:solidFill>
                  <a:srgbClr val="000000"/>
                </a:solidFill>
                <a:latin typeface="Source Sans Pro"/>
                <a:ea typeface="Source Sans Pro"/>
                <a:cs typeface="Source Sans Pro"/>
                <a:sym typeface="Source Sans Pro"/>
              </a:rPr>
              <a:t> </a:t>
            </a:r>
          </a:p>
          <a:p>
            <a:pPr marL="647697" lvl="1" indent="-323848" algn="l">
              <a:lnSpc>
                <a:spcPts val="3599"/>
              </a:lnSpc>
              <a:buFont typeface="Arial"/>
              <a:buChar char="•"/>
            </a:pPr>
            <a:r>
              <a:rPr lang="en-US" sz="2999" spc="-17">
                <a:solidFill>
                  <a:srgbClr val="000000"/>
                </a:solidFill>
                <a:latin typeface="Source Sans Pro"/>
                <a:ea typeface="Source Sans Pro"/>
                <a:cs typeface="Source Sans Pro"/>
                <a:sym typeface="Source Sans Pro"/>
              </a:rPr>
              <a:t>Sanitized goggles are available in the lab, or, you are welcome to purchase your own pair from the UNT Bookstore.</a:t>
            </a:r>
          </a:p>
          <a:p>
            <a:pPr algn="l">
              <a:lnSpc>
                <a:spcPts val="3599"/>
              </a:lnSpc>
            </a:pPr>
            <a:endParaRPr lang="en-US" sz="2999" spc="-17">
              <a:solidFill>
                <a:srgbClr val="000000"/>
              </a:solidFill>
              <a:latin typeface="Source Sans Pro"/>
              <a:ea typeface="Source Sans Pro"/>
              <a:cs typeface="Source Sans Pro"/>
              <a:sym typeface="Source Sans Pro"/>
            </a:endParaRPr>
          </a:p>
        </p:txBody>
      </p:sp>
      <p:sp>
        <p:nvSpPr>
          <p:cNvPr id="3" name="Freeform 3"/>
          <p:cNvSpPr/>
          <p:nvPr/>
        </p:nvSpPr>
        <p:spPr>
          <a:xfrm flipH="1">
            <a:off x="13167161" y="7189306"/>
            <a:ext cx="3320906" cy="1950066"/>
          </a:xfrm>
          <a:custGeom>
            <a:avLst/>
            <a:gdLst/>
            <a:ahLst/>
            <a:cxnLst/>
            <a:rect l="l" t="t" r="r" b="b"/>
            <a:pathLst>
              <a:path w="3320906" h="1950066">
                <a:moveTo>
                  <a:pt x="3320906" y="0"/>
                </a:moveTo>
                <a:lnTo>
                  <a:pt x="0" y="0"/>
                </a:lnTo>
                <a:lnTo>
                  <a:pt x="0" y="1950066"/>
                </a:lnTo>
                <a:lnTo>
                  <a:pt x="3320906" y="1950066"/>
                </a:lnTo>
                <a:lnTo>
                  <a:pt x="3320906" y="0"/>
                </a:lnTo>
                <a:close/>
              </a:path>
            </a:pathLst>
          </a:custGeom>
          <a:blipFill>
            <a:blip r:embed="rId2"/>
            <a:stretch>
              <a:fillRect/>
            </a:stretch>
          </a:blipFill>
          <a:ln w="38100" cap="sq">
            <a:solidFill>
              <a:srgbClr val="000000"/>
            </a:solidFill>
            <a:prstDash val="solid"/>
            <a:miter/>
          </a:ln>
        </p:spPr>
        <p:txBody>
          <a:bodyPr/>
          <a:lstStyle/>
          <a:p>
            <a:endParaRPr lang="en-GB"/>
          </a:p>
        </p:txBody>
      </p:sp>
      <p:sp>
        <p:nvSpPr>
          <p:cNvPr id="4" name="Freeform 4"/>
          <p:cNvSpPr/>
          <p:nvPr/>
        </p:nvSpPr>
        <p:spPr>
          <a:xfrm>
            <a:off x="13127432" y="614362"/>
            <a:ext cx="4839234" cy="6356958"/>
          </a:xfrm>
          <a:custGeom>
            <a:avLst/>
            <a:gdLst/>
            <a:ahLst/>
            <a:cxnLst/>
            <a:rect l="l" t="t" r="r" b="b"/>
            <a:pathLst>
              <a:path w="4839234" h="6356958">
                <a:moveTo>
                  <a:pt x="0" y="0"/>
                </a:moveTo>
                <a:lnTo>
                  <a:pt x="4839234" y="0"/>
                </a:lnTo>
                <a:lnTo>
                  <a:pt x="4839234" y="6356959"/>
                </a:lnTo>
                <a:lnTo>
                  <a:pt x="0" y="6356959"/>
                </a:lnTo>
                <a:lnTo>
                  <a:pt x="0" y="0"/>
                </a:lnTo>
                <a:close/>
              </a:path>
            </a:pathLst>
          </a:custGeom>
          <a:blipFill>
            <a:blip r:embed="rId3"/>
            <a:stretch>
              <a:fillRect/>
            </a:stretch>
          </a:blipFill>
        </p:spPr>
        <p:txBody>
          <a:bodyPr/>
          <a:lstStyle/>
          <a:p>
            <a:endParaRPr lang="en-GB"/>
          </a:p>
        </p:txBody>
      </p:sp>
      <p:sp>
        <p:nvSpPr>
          <p:cNvPr id="5" name="TextBox 5"/>
          <p:cNvSpPr txBox="1"/>
          <p:nvPr/>
        </p:nvSpPr>
        <p:spPr>
          <a:xfrm>
            <a:off x="2936511" y="138112"/>
            <a:ext cx="12414979"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supplies do I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574936" y="2658427"/>
            <a:ext cx="4640060" cy="5292844"/>
          </a:xfrm>
          <a:custGeom>
            <a:avLst/>
            <a:gdLst/>
            <a:ahLst/>
            <a:cxnLst/>
            <a:rect l="l" t="t" r="r" b="b"/>
            <a:pathLst>
              <a:path w="4640060" h="5292844">
                <a:moveTo>
                  <a:pt x="0" y="0"/>
                </a:moveTo>
                <a:lnTo>
                  <a:pt x="4640060" y="0"/>
                </a:lnTo>
                <a:lnTo>
                  <a:pt x="4640060" y="5292844"/>
                </a:lnTo>
                <a:lnTo>
                  <a:pt x="0" y="5292844"/>
                </a:lnTo>
                <a:lnTo>
                  <a:pt x="0" y="0"/>
                </a:lnTo>
                <a:close/>
              </a:path>
            </a:pathLst>
          </a:custGeom>
          <a:blipFill>
            <a:blip r:embed="rId2"/>
            <a:stretch>
              <a:fillRect/>
            </a:stretch>
          </a:blipFill>
          <a:ln w="38100" cap="sq">
            <a:solidFill>
              <a:srgbClr val="564D2D"/>
            </a:solidFill>
            <a:prstDash val="solid"/>
            <a:miter/>
          </a:ln>
        </p:spPr>
        <p:txBody>
          <a:bodyPr/>
          <a:lstStyle/>
          <a:p>
            <a:endParaRPr lang="en-GB"/>
          </a:p>
        </p:txBody>
      </p:sp>
      <p:sp>
        <p:nvSpPr>
          <p:cNvPr id="3" name="TextBox 3"/>
          <p:cNvSpPr txBox="1"/>
          <p:nvPr/>
        </p:nvSpPr>
        <p:spPr>
          <a:xfrm>
            <a:off x="1005840" y="99713"/>
            <a:ext cx="1627632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What are the objectives of the lab?</a:t>
            </a:r>
          </a:p>
        </p:txBody>
      </p:sp>
      <p:sp>
        <p:nvSpPr>
          <p:cNvPr id="4" name="TextBox 4"/>
          <p:cNvSpPr txBox="1"/>
          <p:nvPr/>
        </p:nvSpPr>
        <p:spPr>
          <a:xfrm>
            <a:off x="1028700" y="1666575"/>
            <a:ext cx="16703544" cy="428244"/>
          </a:xfrm>
          <a:prstGeom prst="rect">
            <a:avLst/>
          </a:prstGeom>
        </p:spPr>
        <p:txBody>
          <a:bodyPr lIns="0" tIns="0" rIns="0" bIns="0" rtlCol="0" anchor="t">
            <a:spAutoFit/>
          </a:bodyPr>
          <a:lstStyle/>
          <a:p>
            <a:pPr algn="l">
              <a:lnSpc>
                <a:spcPts val="3348"/>
              </a:lnSpc>
            </a:pPr>
            <a:r>
              <a:rPr lang="en-US" sz="3100" b="1" spc="-18">
                <a:solidFill>
                  <a:srgbClr val="262523"/>
                </a:solidFill>
                <a:latin typeface="Source Sans Pro Bold"/>
                <a:ea typeface="Source Sans Pro Bold"/>
                <a:cs typeface="Source Sans Pro Bold"/>
                <a:sym typeface="Source Sans Pro Bold"/>
              </a:rPr>
              <a:t>This lab will offer experiences to enhance your understanding of the concepts covered in lecture. </a:t>
            </a:r>
          </a:p>
        </p:txBody>
      </p:sp>
      <p:sp>
        <p:nvSpPr>
          <p:cNvPr id="5" name="TextBox 5"/>
          <p:cNvSpPr txBox="1"/>
          <p:nvPr/>
        </p:nvSpPr>
        <p:spPr>
          <a:xfrm>
            <a:off x="5617193" y="2696527"/>
            <a:ext cx="12115051" cy="5888736"/>
          </a:xfrm>
          <a:prstGeom prst="rect">
            <a:avLst/>
          </a:prstGeom>
        </p:spPr>
        <p:txBody>
          <a:bodyPr lIns="0" tIns="0" rIns="0" bIns="0" rtlCol="0" anchor="t">
            <a:spAutoFit/>
          </a:bodyPr>
          <a:lstStyle/>
          <a:p>
            <a:pPr algn="l">
              <a:lnSpc>
                <a:spcPts val="4211"/>
              </a:lnSpc>
            </a:pPr>
            <a:r>
              <a:rPr lang="en-US" sz="3899" b="1" spc="-23">
                <a:solidFill>
                  <a:srgbClr val="323125"/>
                </a:solidFill>
                <a:latin typeface="Source Sans Pro Bold"/>
                <a:ea typeface="Source Sans Pro Bold"/>
                <a:cs typeface="Source Sans Pro Bold"/>
                <a:sym typeface="Source Sans Pro Bold"/>
              </a:rPr>
              <a:t>OBJECTIVES</a:t>
            </a:r>
          </a:p>
          <a:p>
            <a:pPr algn="l">
              <a:lnSpc>
                <a:spcPts val="4211"/>
              </a:lnSpc>
            </a:pPr>
            <a:endParaRPr lang="en-US" sz="3899" b="1" spc="-23">
              <a:solidFill>
                <a:srgbClr val="323125"/>
              </a:solidFill>
              <a:latin typeface="Source Sans Pro Bold"/>
              <a:ea typeface="Source Sans Pro Bold"/>
              <a:cs typeface="Source Sans Pro Bold"/>
              <a:sym typeface="Source Sans Pro Bold"/>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1) Discover principles of environmental science and how they are applied  to our everyday lives.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2) Explore hands-on how scientists study environmental problems and use the scientific method to find solutions.</a:t>
            </a:r>
          </a:p>
          <a:p>
            <a:pPr algn="l">
              <a:lnSpc>
                <a:spcPts val="4211"/>
              </a:lnSpc>
            </a:pPr>
            <a:endParaRPr lang="en-US" sz="3899" spc="-23">
              <a:solidFill>
                <a:srgbClr val="0D0D0D"/>
              </a:solidFill>
              <a:latin typeface="Source Sans Pro Light"/>
              <a:ea typeface="Source Sans Pro Light"/>
              <a:cs typeface="Source Sans Pro Light"/>
              <a:sym typeface="Source Sans Pro Light"/>
            </a:endParaRPr>
          </a:p>
          <a:p>
            <a:pPr algn="l">
              <a:lnSpc>
                <a:spcPts val="4211"/>
              </a:lnSpc>
            </a:pPr>
            <a:r>
              <a:rPr lang="en-US" sz="3899" spc="-23">
                <a:solidFill>
                  <a:srgbClr val="0D0D0D"/>
                </a:solidFill>
                <a:latin typeface="Source Sans Pro Light"/>
                <a:ea typeface="Source Sans Pro Light"/>
                <a:cs typeface="Source Sans Pro Light"/>
                <a:sym typeface="Source Sans Pro Light"/>
              </a:rPr>
              <a:t>3) Learn how to logically and intellectually contribute to discussions about current environmental issues as an informed citizen </a:t>
            </a:r>
          </a:p>
        </p:txBody>
      </p:sp>
      <p:sp>
        <p:nvSpPr>
          <p:cNvPr id="6" name="TextBox 6"/>
          <p:cNvSpPr txBox="1"/>
          <p:nvPr/>
        </p:nvSpPr>
        <p:spPr>
          <a:xfrm>
            <a:off x="219086" y="7951271"/>
            <a:ext cx="4668129" cy="685800"/>
          </a:xfrm>
          <a:prstGeom prst="rect">
            <a:avLst/>
          </a:prstGeom>
        </p:spPr>
        <p:txBody>
          <a:bodyPr lIns="0" tIns="0" rIns="0" bIns="0" rtlCol="0" anchor="t">
            <a:spAutoFit/>
          </a:bodyPr>
          <a:lstStyle/>
          <a:p>
            <a:pPr algn="ctr">
              <a:lnSpc>
                <a:spcPts val="2760"/>
              </a:lnSpc>
            </a:pPr>
            <a:r>
              <a:rPr lang="en-US" sz="2300" spc="-13">
                <a:solidFill>
                  <a:srgbClr val="262523"/>
                </a:solidFill>
                <a:latin typeface="Source Sans Pro Light"/>
                <a:ea typeface="Source Sans Pro Light"/>
                <a:cs typeface="Source Sans Pro Light"/>
                <a:sym typeface="Source Sans Pro Light"/>
              </a:rPr>
              <a:t>Ruby-throated Hummingbird feeding</a:t>
            </a:r>
          </a:p>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on Texas Star Hibiscus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17660" y="2450814"/>
          <a:ext cx="10115550" cy="6674872"/>
        </p:xfrm>
        <a:graphic>
          <a:graphicData uri="http://schemas.openxmlformats.org/drawingml/2006/table">
            <a:tbl>
              <a:tblPr/>
              <a:tblGrid>
                <a:gridCol w="6149369">
                  <a:extLst>
                    <a:ext uri="{9D8B030D-6E8A-4147-A177-3AD203B41FA5}">
                      <a16:colId xmlns:a16="http://schemas.microsoft.com/office/drawing/2014/main" val="20000"/>
                    </a:ext>
                  </a:extLst>
                </a:gridCol>
                <a:gridCol w="3966181">
                  <a:extLst>
                    <a:ext uri="{9D8B030D-6E8A-4147-A177-3AD203B41FA5}">
                      <a16:colId xmlns:a16="http://schemas.microsoft.com/office/drawing/2014/main" val="20001"/>
                    </a:ext>
                  </a:extLst>
                </a:gridCol>
              </a:tblGrid>
              <a:tr h="801625">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Item</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tc>
                  <a:txBody>
                    <a:bodyPr/>
                    <a:lstStyle/>
                    <a:p>
                      <a:pPr algn="ctr">
                        <a:lnSpc>
                          <a:spcPts val="3719"/>
                        </a:lnSpc>
                        <a:defRPr/>
                      </a:pPr>
                      <a:r>
                        <a:rPr lang="en-US" sz="3099" b="1" spc="-18">
                          <a:solidFill>
                            <a:srgbClr val="EFF3EA"/>
                          </a:solidFill>
                          <a:latin typeface="Source Sans Pro Bold"/>
                          <a:ea typeface="Source Sans Pro Bold"/>
                          <a:cs typeface="Source Sans Pro Bold"/>
                          <a:sym typeface="Source Sans Pro Bold"/>
                        </a:rPr>
                        <a:t>Points</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C7675"/>
                    </a:solidFill>
                  </a:tcPr>
                </a:tc>
                <a:extLst>
                  <a:ext uri="{0D108BD9-81ED-4DB2-BD59-A6C34878D82A}">
                    <a16:rowId xmlns:a16="http://schemas.microsoft.com/office/drawing/2014/main" val="10000"/>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Quizzes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10 = 100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Lab Participation</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10 x 40 = 400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1625">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Exams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2 x 100 = 200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204469">
                <a:tc>
                  <a:txBody>
                    <a:bodyPr/>
                    <a:lstStyle/>
                    <a:p>
                      <a:pPr algn="ctr">
                        <a:lnSpc>
                          <a:spcPts val="3719"/>
                        </a:lnSpc>
                        <a:defRPr/>
                      </a:pPr>
                      <a:r>
                        <a:rPr lang="en-US" sz="3099" spc="-18">
                          <a:solidFill>
                            <a:srgbClr val="262523"/>
                          </a:solidFill>
                          <a:latin typeface="Source Sans Pro Light"/>
                          <a:ea typeface="Source Sans Pro Light"/>
                          <a:cs typeface="Source Sans Pro Light"/>
                          <a:sym typeface="Source Sans Pro Light"/>
                        </a:rPr>
                        <a:t>Group Project: </a:t>
                      </a: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Outline</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Presentation</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Peer Evaluation</a:t>
                      </a:r>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3719"/>
                        </a:lnSpc>
                        <a:defRPr/>
                      </a:pPr>
                      <a:endParaRPr lang="en-US" sz="1100"/>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100</a:t>
                      </a:r>
                    </a:p>
                    <a:p>
                      <a:pPr algn="ctr">
                        <a:lnSpc>
                          <a:spcPts val="3719"/>
                        </a:lnSpc>
                      </a:pPr>
                      <a:r>
                        <a:rPr lang="en-US" sz="3099" i="1" spc="-18">
                          <a:solidFill>
                            <a:srgbClr val="262523"/>
                          </a:solidFill>
                          <a:latin typeface="Source Sans Pro Light Italics"/>
                          <a:ea typeface="Source Sans Pro Light Italics"/>
                          <a:cs typeface="Source Sans Pro Light Italics"/>
                          <a:sym typeface="Source Sans Pro Light Italics"/>
                        </a:rPr>
                        <a:t>25</a:t>
                      </a:r>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263902">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Total Possible Points</a:t>
                      </a:r>
                      <a:endParaRPr lang="en-US" sz="1100"/>
                    </a:p>
                  </a:txBody>
                  <a:tcPr marT="91440" marB="91440" anchor="ctr">
                    <a:lnL w="12700"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3719"/>
                        </a:lnSpc>
                        <a:defRPr/>
                      </a:pPr>
                      <a:r>
                        <a:rPr lang="en-US" sz="3099" b="1" spc="-18">
                          <a:solidFill>
                            <a:srgbClr val="262523"/>
                          </a:solidFill>
                          <a:latin typeface="Source Sans Pro Bold"/>
                          <a:ea typeface="Source Sans Pro Bold"/>
                          <a:cs typeface="Source Sans Pro Bold"/>
                          <a:sym typeface="Source Sans Pro Bold"/>
                        </a:rPr>
                        <a:t>850</a:t>
                      </a:r>
                      <a:endParaRPr lang="en-US" sz="1100"/>
                    </a:p>
                  </a:txBody>
                  <a:tcPr marT="91440" marB="91440" anchor="ctr">
                    <a:lnL w="4762"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5"/>
                  </a:ext>
                </a:extLst>
              </a:tr>
            </a:tbl>
          </a:graphicData>
        </a:graphic>
      </p:graphicFrame>
      <p:sp>
        <p:nvSpPr>
          <p:cNvPr id="3" name="TextBox 3"/>
          <p:cNvSpPr txBox="1"/>
          <p:nvPr/>
        </p:nvSpPr>
        <p:spPr>
          <a:xfrm>
            <a:off x="4086225" y="358327"/>
            <a:ext cx="10115550" cy="762000"/>
          </a:xfrm>
          <a:prstGeom prst="rect">
            <a:avLst/>
          </a:prstGeom>
        </p:spPr>
        <p:txBody>
          <a:bodyPr lIns="0" tIns="0" rIns="0" bIns="0" rtlCol="0" anchor="t">
            <a:spAutoFit/>
          </a:bodyPr>
          <a:lstStyle/>
          <a:p>
            <a:pPr algn="ctr">
              <a:lnSpc>
                <a:spcPts val="6000"/>
              </a:lnSpc>
            </a:pPr>
            <a:r>
              <a:rPr lang="en-US" sz="5000" b="1" spc="-30">
                <a:solidFill>
                  <a:srgbClr val="262523"/>
                </a:solidFill>
                <a:latin typeface="Roboto Slab Bold"/>
                <a:ea typeface="Roboto Slab Bold"/>
                <a:cs typeface="Roboto Slab Bold"/>
                <a:sym typeface="Roboto Slab Bold"/>
              </a:rPr>
              <a:t>How will I be graded?</a:t>
            </a:r>
          </a:p>
        </p:txBody>
      </p:sp>
      <p:sp>
        <p:nvSpPr>
          <p:cNvPr id="4" name="TextBox 4"/>
          <p:cNvSpPr txBox="1"/>
          <p:nvPr/>
        </p:nvSpPr>
        <p:spPr>
          <a:xfrm>
            <a:off x="11064560" y="1735173"/>
            <a:ext cx="6688668" cy="3624453"/>
          </a:xfrm>
          <a:prstGeom prst="rect">
            <a:avLst/>
          </a:prstGeom>
        </p:spPr>
        <p:txBody>
          <a:bodyPr lIns="0" tIns="0" rIns="0" bIns="0" rtlCol="0" anchor="t">
            <a:spAutoFit/>
          </a:bodyPr>
          <a:lstStyle/>
          <a:p>
            <a:pPr algn="ctr">
              <a:lnSpc>
                <a:spcPts val="4536"/>
              </a:lnSpc>
            </a:pPr>
            <a:r>
              <a:rPr lang="en-US" sz="4200" b="1" spc="-25">
                <a:solidFill>
                  <a:srgbClr val="000000"/>
                </a:solidFill>
                <a:latin typeface="Source Sans Pro Bold"/>
                <a:ea typeface="Source Sans Pro Bold"/>
                <a:cs typeface="Source Sans Pro Bold"/>
                <a:sym typeface="Source Sans Pro Bold"/>
              </a:rPr>
              <a:t>IMPORTANT</a:t>
            </a:r>
          </a:p>
          <a:p>
            <a:pPr algn="ctr">
              <a:lnSpc>
                <a:spcPts val="2916"/>
              </a:lnSpc>
            </a:pPr>
            <a:r>
              <a:rPr lang="en-US" sz="2700" spc="-16">
                <a:solidFill>
                  <a:srgbClr val="000000"/>
                </a:solidFill>
                <a:latin typeface="Source Sans Pro Light"/>
                <a:ea typeface="Source Sans Pro Light"/>
                <a:cs typeface="Source Sans Pro Light"/>
                <a:sym typeface="Source Sans Pro Light"/>
              </a:rPr>
              <a:t>Your overall grade for the course is combined between lecture &amp; lab. The lab is worth 30% of your final and lecture is worth 60%.</a:t>
            </a:r>
          </a:p>
          <a:p>
            <a:pPr algn="ctr">
              <a:lnSpc>
                <a:spcPts val="3078"/>
              </a:lnSpc>
            </a:pPr>
            <a:r>
              <a:rPr lang="en-US" sz="2850" b="1" spc="-17">
                <a:solidFill>
                  <a:srgbClr val="A8304D"/>
                </a:solidFill>
                <a:latin typeface="Source Sans Pro Bold"/>
                <a:ea typeface="Source Sans Pro Bold"/>
                <a:cs typeface="Source Sans Pro Bold"/>
                <a:sym typeface="Source Sans Pro Bold"/>
              </a:rPr>
              <a:t>YOU MUST PASS BOTH LECTURE AND LAB TO PASS THE COURSE!!</a:t>
            </a:r>
          </a:p>
          <a:p>
            <a:pPr algn="ctr">
              <a:lnSpc>
                <a:spcPts val="3240"/>
              </a:lnSpc>
            </a:pPr>
            <a:r>
              <a:rPr lang="en-US" sz="2700" b="1" spc="-16">
                <a:solidFill>
                  <a:srgbClr val="A8304D"/>
                </a:solidFill>
                <a:latin typeface="Source Sans Pro Bold"/>
                <a:ea typeface="Source Sans Pro Bold"/>
                <a:cs typeface="Source Sans Pro Bold"/>
                <a:sym typeface="Source Sans Pro Bold"/>
              </a:rPr>
              <a:t>Ex) 60% or better </a:t>
            </a:r>
            <a:r>
              <a:rPr lang="en-US" sz="2700" b="1" i="1" spc="-16">
                <a:solidFill>
                  <a:srgbClr val="A8304D"/>
                </a:solidFill>
                <a:latin typeface="Source Sans Pro Bold Italics"/>
                <a:ea typeface="Source Sans Pro Bold Italics"/>
                <a:cs typeface="Source Sans Pro Bold Italics"/>
                <a:sym typeface="Source Sans Pro Bold Italics"/>
              </a:rPr>
              <a:t>is passing</a:t>
            </a:r>
            <a:r>
              <a:rPr lang="en-US" sz="2700" b="1" spc="-16">
                <a:solidFill>
                  <a:srgbClr val="A8304D"/>
                </a:solidFill>
                <a:latin typeface="Source Sans Pro Bold"/>
                <a:ea typeface="Source Sans Pro Bold"/>
                <a:cs typeface="Source Sans Pro Bold"/>
                <a:sym typeface="Source Sans Pro Bold"/>
              </a:rPr>
              <a:t>; ≤59.4% is rounded to ≤59 and is </a:t>
            </a:r>
            <a:r>
              <a:rPr lang="en-US" sz="2700" b="1" i="1" spc="-16">
                <a:solidFill>
                  <a:srgbClr val="A8304D"/>
                </a:solidFill>
                <a:latin typeface="Source Sans Pro Bold Italics"/>
                <a:ea typeface="Source Sans Pro Bold Italics"/>
                <a:cs typeface="Source Sans Pro Bold Italics"/>
                <a:sym typeface="Source Sans Pro Bold Italics"/>
              </a:rPr>
              <a:t>not passing</a:t>
            </a:r>
          </a:p>
          <a:p>
            <a:pPr algn="ctr">
              <a:lnSpc>
                <a:spcPts val="2916"/>
              </a:lnSpc>
            </a:pPr>
            <a:endParaRPr lang="en-US" sz="2700" b="1" i="1" spc="-16">
              <a:solidFill>
                <a:srgbClr val="A8304D"/>
              </a:solidFill>
              <a:latin typeface="Source Sans Pro Bold Italics"/>
              <a:ea typeface="Source Sans Pro Bold Italics"/>
              <a:cs typeface="Source Sans Pro Bold Italics"/>
              <a:sym typeface="Source Sans Pro Bold Italics"/>
            </a:endParaRPr>
          </a:p>
        </p:txBody>
      </p:sp>
      <p:sp>
        <p:nvSpPr>
          <p:cNvPr id="5" name="TextBox 5"/>
          <p:cNvSpPr txBox="1"/>
          <p:nvPr/>
        </p:nvSpPr>
        <p:spPr>
          <a:xfrm>
            <a:off x="11064560" y="6104995"/>
            <a:ext cx="6770310" cy="3067050"/>
          </a:xfrm>
          <a:prstGeom prst="rect">
            <a:avLst/>
          </a:prstGeom>
        </p:spPr>
        <p:txBody>
          <a:bodyPr lIns="0" tIns="0" rIns="0" bIns="0" rtlCol="0" anchor="t">
            <a:spAutoFit/>
          </a:bodyPr>
          <a:lstStyle/>
          <a:p>
            <a:pPr algn="l">
              <a:lnSpc>
                <a:spcPts val="3480"/>
              </a:lnSpc>
            </a:pPr>
            <a:r>
              <a:rPr lang="en-US" sz="2900" b="1" spc="-17">
                <a:solidFill>
                  <a:srgbClr val="262523"/>
                </a:solidFill>
                <a:latin typeface="Source Sans Pro Bold"/>
                <a:ea typeface="Source Sans Pro Bold"/>
                <a:cs typeface="Source Sans Pro Bold"/>
                <a:sym typeface="Source Sans Pro Bold"/>
              </a:rPr>
              <a:t>How to estimate your overall course grade (lecture + lab):</a:t>
            </a:r>
          </a:p>
          <a:p>
            <a:pPr algn="l">
              <a:lnSpc>
                <a:spcPts val="3480"/>
              </a:lnSpc>
            </a:pPr>
            <a:endParaRPr lang="en-US" sz="2900" b="1" spc="-17">
              <a:solidFill>
                <a:srgbClr val="262523"/>
              </a:solidFill>
              <a:latin typeface="Source Sans Pro Bold"/>
              <a:ea typeface="Source Sans Pro Bold"/>
              <a:cs typeface="Source Sans Pro Bold"/>
              <a:sym typeface="Source Sans Pro Bold"/>
            </a:endParaRP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lab) x (0.3)</a:t>
            </a:r>
          </a:p>
          <a:p>
            <a:pPr algn="ctr">
              <a:lnSpc>
                <a:spcPts val="3480"/>
              </a:lnSpc>
            </a:pPr>
            <a:r>
              <a:rPr lang="en-US" sz="2900" b="1" spc="-17">
                <a:solidFill>
                  <a:srgbClr val="262523"/>
                </a:solidFill>
                <a:latin typeface="Source Sans Pro Bold"/>
                <a:ea typeface="Source Sans Pro Bold"/>
                <a:cs typeface="Source Sans Pro Bold"/>
                <a:sym typeface="Source Sans Pro Bold"/>
              </a:rPr>
              <a:t>+</a:t>
            </a:r>
          </a:p>
          <a:p>
            <a:pPr algn="ctr">
              <a:lnSpc>
                <a:spcPts val="3480"/>
              </a:lnSpc>
            </a:pPr>
            <a:r>
              <a:rPr lang="en-US" sz="2900" b="1" spc="-17">
                <a:solidFill>
                  <a:srgbClr val="262523"/>
                </a:solidFill>
                <a:latin typeface="Source Sans Pro Bold"/>
                <a:ea typeface="Source Sans Pro Bold"/>
                <a:cs typeface="Source Sans Pro Bold"/>
                <a:sym typeface="Source Sans Pro Bold"/>
              </a:rPr>
              <a:t>(Total grade points in lecture) x (0.7)</a:t>
            </a:r>
          </a:p>
          <a:p>
            <a:pPr algn="ctr">
              <a:lnSpc>
                <a:spcPts val="3480"/>
              </a:lnSpc>
            </a:pPr>
            <a:r>
              <a:rPr lang="en-US" sz="2900" b="1" spc="-17">
                <a:solidFill>
                  <a:srgbClr val="262523"/>
                </a:solidFill>
                <a:latin typeface="Source Sans Pro Bold"/>
                <a:ea typeface="Source Sans Pro Bold"/>
                <a:cs typeface="Source Sans Pro Bold"/>
                <a:sym typeface="Source Sans Pro Bold"/>
              </a:rPr>
              <a:t>= Total Course Grade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pSp>
        <p:nvGrpSpPr>
          <p:cNvPr id="2" name="Group 2"/>
          <p:cNvGrpSpPr/>
          <p:nvPr/>
        </p:nvGrpSpPr>
        <p:grpSpPr>
          <a:xfrm>
            <a:off x="6885164" y="311998"/>
            <a:ext cx="11011684" cy="1650434"/>
            <a:chOff x="0" y="0"/>
            <a:chExt cx="14682246" cy="2200578"/>
          </a:xfrm>
        </p:grpSpPr>
        <p:sp>
          <p:nvSpPr>
            <p:cNvPr id="3" name="Freeform 3"/>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FF3131">
                    <a:alpha val="23000"/>
                  </a:srgbClr>
                </a:gs>
                <a:gs pos="100000">
                  <a:srgbClr val="FF914D">
                    <a:alpha val="23000"/>
                  </a:srgbClr>
                </a:gs>
              </a:gsLst>
              <a:lin ang="0"/>
            </a:gradFill>
          </p:spPr>
          <p:txBody>
            <a:bodyPr/>
            <a:lstStyle/>
            <a:p>
              <a:endParaRPr lang="en-GB"/>
            </a:p>
          </p:txBody>
        </p:sp>
      </p:grpSp>
      <p:grpSp>
        <p:nvGrpSpPr>
          <p:cNvPr id="4" name="Group 4"/>
          <p:cNvGrpSpPr/>
          <p:nvPr/>
        </p:nvGrpSpPr>
        <p:grpSpPr>
          <a:xfrm rot="-10800000">
            <a:off x="6885164" y="2313552"/>
            <a:ext cx="11011684" cy="1650434"/>
            <a:chOff x="0" y="0"/>
            <a:chExt cx="14682246" cy="2200578"/>
          </a:xfrm>
        </p:grpSpPr>
        <p:sp>
          <p:nvSpPr>
            <p:cNvPr id="5" name="Freeform 5"/>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0CC0DF">
                    <a:alpha val="30000"/>
                  </a:srgbClr>
                </a:gs>
                <a:gs pos="100000">
                  <a:srgbClr val="FFDE59">
                    <a:alpha val="30000"/>
                  </a:srgbClr>
                </a:gs>
              </a:gsLst>
              <a:lin ang="0"/>
            </a:gradFill>
          </p:spPr>
          <p:txBody>
            <a:bodyPr/>
            <a:lstStyle/>
            <a:p>
              <a:endParaRPr lang="en-GB"/>
            </a:p>
          </p:txBody>
        </p:sp>
      </p:grpSp>
      <p:grpSp>
        <p:nvGrpSpPr>
          <p:cNvPr id="6" name="Group 6"/>
          <p:cNvGrpSpPr/>
          <p:nvPr/>
        </p:nvGrpSpPr>
        <p:grpSpPr>
          <a:xfrm>
            <a:off x="6885164" y="4354510"/>
            <a:ext cx="11011684" cy="1650433"/>
            <a:chOff x="0" y="0"/>
            <a:chExt cx="14682246" cy="2200578"/>
          </a:xfrm>
        </p:grpSpPr>
        <p:sp>
          <p:nvSpPr>
            <p:cNvPr id="7" name="Freeform 7"/>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CDFFD8">
                    <a:alpha val="50000"/>
                  </a:srgbClr>
                </a:gs>
                <a:gs pos="100000">
                  <a:srgbClr val="94B9FF">
                    <a:alpha val="50000"/>
                  </a:srgbClr>
                </a:gs>
              </a:gsLst>
              <a:lin ang="0"/>
            </a:gradFill>
          </p:spPr>
          <p:txBody>
            <a:bodyPr/>
            <a:lstStyle/>
            <a:p>
              <a:endParaRPr lang="en-GB"/>
            </a:p>
          </p:txBody>
        </p:sp>
      </p:grpSp>
      <p:grpSp>
        <p:nvGrpSpPr>
          <p:cNvPr id="8" name="Group 8"/>
          <p:cNvGrpSpPr/>
          <p:nvPr/>
        </p:nvGrpSpPr>
        <p:grpSpPr>
          <a:xfrm>
            <a:off x="6885164" y="6323379"/>
            <a:ext cx="11011684" cy="1650434"/>
            <a:chOff x="0" y="0"/>
            <a:chExt cx="14682246" cy="2200578"/>
          </a:xfrm>
        </p:grpSpPr>
        <p:sp>
          <p:nvSpPr>
            <p:cNvPr id="9" name="Freeform 9"/>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5DE0E6">
                    <a:alpha val="27000"/>
                  </a:srgbClr>
                </a:gs>
                <a:gs pos="100000">
                  <a:srgbClr val="004AAD">
                    <a:alpha val="27000"/>
                  </a:srgbClr>
                </a:gs>
              </a:gsLst>
              <a:lin ang="0"/>
            </a:gradFill>
          </p:spPr>
          <p:txBody>
            <a:bodyPr/>
            <a:lstStyle/>
            <a:p>
              <a:endParaRPr lang="en-GB"/>
            </a:p>
          </p:txBody>
        </p:sp>
      </p:grpSp>
      <p:sp>
        <p:nvSpPr>
          <p:cNvPr id="10" name="TextBox 10"/>
          <p:cNvSpPr txBox="1"/>
          <p:nvPr/>
        </p:nvSpPr>
        <p:spPr>
          <a:xfrm>
            <a:off x="187512" y="3323004"/>
            <a:ext cx="6311136"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Weekly</a:t>
            </a:r>
          </a:p>
          <a:p>
            <a:pPr algn="ctr">
              <a:lnSpc>
                <a:spcPts val="7920"/>
              </a:lnSpc>
            </a:pPr>
            <a:r>
              <a:rPr lang="en-US" sz="6600" b="1" spc="-40">
                <a:solidFill>
                  <a:srgbClr val="262523"/>
                </a:solidFill>
                <a:latin typeface="Roboto Slab Bold"/>
                <a:ea typeface="Roboto Slab Bold"/>
                <a:cs typeface="Roboto Slab Bold"/>
                <a:sym typeface="Roboto Slab Bold"/>
              </a:rPr>
              <a:t>Participation Expectations</a:t>
            </a:r>
          </a:p>
        </p:txBody>
      </p:sp>
      <p:sp>
        <p:nvSpPr>
          <p:cNvPr id="11" name="TextBox 11"/>
          <p:cNvSpPr txBox="1"/>
          <p:nvPr/>
        </p:nvSpPr>
        <p:spPr>
          <a:xfrm>
            <a:off x="7099463" y="541902"/>
            <a:ext cx="10549328" cy="1133475"/>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Labs and lectures won’t always be covering the exact same topics. Some labs or lectures may be a week off from one another. Always check the lab schedule to prepare for lab.</a:t>
            </a:r>
          </a:p>
        </p:txBody>
      </p:sp>
      <p:sp>
        <p:nvSpPr>
          <p:cNvPr id="12" name="TextBox 12"/>
          <p:cNvSpPr txBox="1"/>
          <p:nvPr/>
        </p:nvSpPr>
        <p:spPr>
          <a:xfrm>
            <a:off x="7099463" y="2506660"/>
            <a:ext cx="10549328" cy="1133475"/>
          </a:xfrm>
          <a:prstGeom prst="rect">
            <a:avLst/>
          </a:prstGeom>
        </p:spPr>
        <p:txBody>
          <a:bodyPr lIns="0" tIns="0" rIns="0" bIns="0" rtlCol="0" anchor="t">
            <a:spAutoFit/>
          </a:bodyPr>
          <a:lstStyle/>
          <a:p>
            <a:pPr algn="ctr">
              <a:lnSpc>
                <a:spcPts val="2999"/>
              </a:lnSpc>
            </a:pPr>
            <a:r>
              <a:rPr lang="en-US" sz="2499" spc="-15">
                <a:solidFill>
                  <a:srgbClr val="000000"/>
                </a:solidFill>
                <a:latin typeface="Poppins Light"/>
                <a:ea typeface="Poppins Light"/>
                <a:cs typeface="Poppins Light"/>
                <a:sym typeface="Poppins Light"/>
              </a:rPr>
              <a:t>Canvas access and the lab notebook are all that is needed to complete labs. Using these resources, you can find instructions, complete online quizzes, upload assignments, etc.</a:t>
            </a:r>
          </a:p>
        </p:txBody>
      </p:sp>
      <p:sp>
        <p:nvSpPr>
          <p:cNvPr id="13" name="TextBox 13"/>
          <p:cNvSpPr txBox="1"/>
          <p:nvPr/>
        </p:nvSpPr>
        <p:spPr>
          <a:xfrm>
            <a:off x="7099463" y="4408202"/>
            <a:ext cx="10549328"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Light"/>
                <a:ea typeface="Poppins Light"/>
                <a:cs typeface="Poppins Light"/>
                <a:sym typeface="Poppins Light"/>
              </a:rPr>
              <a:t>Complete the pre-lab quiz after reading the background information in your lab manual. The quiz is available on Canvas until 11:59pm the day before your lab meet. . The quiz will not be reopened if missed, </a:t>
            </a:r>
            <a:r>
              <a:rPr lang="en-US" sz="2499" u="sng" spc="-15">
                <a:solidFill>
                  <a:srgbClr val="262523"/>
                </a:solidFill>
                <a:latin typeface="Poppins Light"/>
                <a:ea typeface="Poppins Light"/>
                <a:cs typeface="Poppins Light"/>
                <a:sym typeface="Poppins Light"/>
              </a:rPr>
              <a:t>no exceptions</a:t>
            </a:r>
            <a:r>
              <a:rPr lang="en-US" sz="2499" spc="-15">
                <a:solidFill>
                  <a:srgbClr val="262523"/>
                </a:solidFill>
                <a:latin typeface="Poppins Light"/>
                <a:ea typeface="Poppins Light"/>
                <a:cs typeface="Poppins Light"/>
                <a:sym typeface="Poppins Light"/>
              </a:rPr>
              <a:t>.</a:t>
            </a:r>
          </a:p>
        </p:txBody>
      </p:sp>
      <p:sp>
        <p:nvSpPr>
          <p:cNvPr id="14" name="TextBox 14"/>
          <p:cNvSpPr txBox="1"/>
          <p:nvPr/>
        </p:nvSpPr>
        <p:spPr>
          <a:xfrm>
            <a:off x="6885164" y="6366894"/>
            <a:ext cx="11011684" cy="1504950"/>
          </a:xfrm>
          <a:prstGeom prst="rect">
            <a:avLst/>
          </a:prstGeom>
        </p:spPr>
        <p:txBody>
          <a:bodyPr lIns="0" tIns="0" rIns="0" bIns="0" rtlCol="0" anchor="t">
            <a:spAutoFit/>
          </a:bodyPr>
          <a:lstStyle/>
          <a:p>
            <a:pPr algn="ctr">
              <a:lnSpc>
                <a:spcPts val="2999"/>
              </a:lnSpc>
            </a:pPr>
            <a:r>
              <a:rPr lang="en-US" sz="2499" u="sng" spc="23">
                <a:solidFill>
                  <a:srgbClr val="262523"/>
                </a:solidFill>
                <a:latin typeface="Poppins"/>
                <a:ea typeface="Poppins"/>
                <a:cs typeface="Poppins"/>
                <a:sym typeface="Poppins"/>
              </a:rPr>
              <a:t>Weekly attendance is mandatory</a:t>
            </a:r>
            <a:r>
              <a:rPr lang="en-US" sz="2499" spc="23">
                <a:solidFill>
                  <a:srgbClr val="262523"/>
                </a:solidFill>
                <a:latin typeface="Poppins"/>
                <a:ea typeface="Poppins"/>
                <a:cs typeface="Poppins"/>
                <a:sym typeface="Poppins"/>
              </a:rPr>
              <a:t>. During lab, you must </a:t>
            </a:r>
            <a:r>
              <a:rPr lang="en-US" sz="2499" u="sng" spc="23">
                <a:solidFill>
                  <a:srgbClr val="262523"/>
                </a:solidFill>
                <a:latin typeface="Poppins"/>
                <a:ea typeface="Poppins"/>
                <a:cs typeface="Poppins"/>
                <a:sym typeface="Poppins"/>
              </a:rPr>
              <a:t>actively</a:t>
            </a:r>
            <a:r>
              <a:rPr lang="en-US" sz="2499" spc="23">
                <a:solidFill>
                  <a:srgbClr val="262523"/>
                </a:solidFill>
                <a:latin typeface="Poppins"/>
                <a:ea typeface="Poppins"/>
                <a:cs typeface="Poppins"/>
                <a:sym typeface="Poppins"/>
              </a:rPr>
              <a:t> participate. Any disruption caused by a student (ex. phone &amp; headphone use, interrupting instruction, sleeping, etc.) will result in a loss of participation point based on the instructor discretion. </a:t>
            </a:r>
          </a:p>
        </p:txBody>
      </p:sp>
      <p:grpSp>
        <p:nvGrpSpPr>
          <p:cNvPr id="15" name="Group 15"/>
          <p:cNvGrpSpPr/>
          <p:nvPr/>
        </p:nvGrpSpPr>
        <p:grpSpPr>
          <a:xfrm>
            <a:off x="6885163" y="8375933"/>
            <a:ext cx="11011684" cy="1650434"/>
            <a:chOff x="0" y="0"/>
            <a:chExt cx="14682246" cy="2200578"/>
          </a:xfrm>
        </p:grpSpPr>
        <p:sp>
          <p:nvSpPr>
            <p:cNvPr id="16" name="Freeform 16"/>
            <p:cNvSpPr/>
            <p:nvPr/>
          </p:nvSpPr>
          <p:spPr>
            <a:xfrm>
              <a:off x="0" y="0"/>
              <a:ext cx="14682215" cy="2200656"/>
            </a:xfrm>
            <a:custGeom>
              <a:avLst/>
              <a:gdLst/>
              <a:ahLst/>
              <a:cxnLst/>
              <a:rect l="l" t="t" r="r" b="b"/>
              <a:pathLst>
                <a:path w="14682215" h="2200656">
                  <a:moveTo>
                    <a:pt x="0" y="220091"/>
                  </a:moveTo>
                  <a:cubicBezTo>
                    <a:pt x="0" y="98552"/>
                    <a:pt x="98552" y="0"/>
                    <a:pt x="220091" y="0"/>
                  </a:cubicBezTo>
                  <a:lnTo>
                    <a:pt x="14462125" y="0"/>
                  </a:lnTo>
                  <a:cubicBezTo>
                    <a:pt x="14583663" y="0"/>
                    <a:pt x="14682215" y="98552"/>
                    <a:pt x="14682215" y="220091"/>
                  </a:cubicBezTo>
                  <a:lnTo>
                    <a:pt x="14682215" y="1980565"/>
                  </a:lnTo>
                  <a:cubicBezTo>
                    <a:pt x="14682215" y="2102104"/>
                    <a:pt x="14583663" y="2200656"/>
                    <a:pt x="14462125" y="2200656"/>
                  </a:cubicBezTo>
                  <a:lnTo>
                    <a:pt x="220091" y="2200656"/>
                  </a:lnTo>
                  <a:cubicBezTo>
                    <a:pt x="98552" y="2200529"/>
                    <a:pt x="0" y="2102104"/>
                    <a:pt x="0" y="1980565"/>
                  </a:cubicBezTo>
                  <a:close/>
                </a:path>
              </a:pathLst>
            </a:custGeom>
            <a:gradFill rotWithShape="1">
              <a:gsLst>
                <a:gs pos="0">
                  <a:srgbClr val="8C52FF">
                    <a:alpha val="16000"/>
                  </a:srgbClr>
                </a:gs>
                <a:gs pos="100000">
                  <a:srgbClr val="FF914D">
                    <a:alpha val="16000"/>
                  </a:srgbClr>
                </a:gs>
              </a:gsLst>
              <a:lin ang="0"/>
            </a:gradFill>
          </p:spPr>
          <p:txBody>
            <a:bodyPr/>
            <a:lstStyle/>
            <a:p>
              <a:endParaRPr lang="en-GB"/>
            </a:p>
          </p:txBody>
        </p:sp>
      </p:grpSp>
      <p:sp>
        <p:nvSpPr>
          <p:cNvPr id="17" name="TextBox 17"/>
          <p:cNvSpPr txBox="1"/>
          <p:nvPr/>
        </p:nvSpPr>
        <p:spPr>
          <a:xfrm>
            <a:off x="6885164" y="8439150"/>
            <a:ext cx="11011684" cy="1504950"/>
          </a:xfrm>
          <a:prstGeom prst="rect">
            <a:avLst/>
          </a:prstGeom>
        </p:spPr>
        <p:txBody>
          <a:bodyPr lIns="0" tIns="0" rIns="0" bIns="0" rtlCol="0" anchor="t">
            <a:spAutoFit/>
          </a:bodyPr>
          <a:lstStyle/>
          <a:p>
            <a:pPr algn="ctr">
              <a:lnSpc>
                <a:spcPts val="2999"/>
              </a:lnSpc>
            </a:pPr>
            <a:r>
              <a:rPr lang="en-US" sz="2499" spc="-15">
                <a:solidFill>
                  <a:srgbClr val="262523"/>
                </a:solidFill>
                <a:latin typeface="Poppins"/>
                <a:ea typeface="Poppins"/>
                <a:cs typeface="Poppins"/>
                <a:sym typeface="Poppins"/>
              </a:rPr>
              <a:t>Lab notebooks will be graded one week after attending lab. This gives ample time to provide well-thought answers to question. One word answers are not enough, answer questions thoroughtly or points will be deducted based on instructor discretion.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25173" y="3624271"/>
            <a:ext cx="7471763" cy="300037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Attendance and Emergency Makeup Policy</a:t>
            </a:r>
          </a:p>
        </p:txBody>
      </p:sp>
      <p:grpSp>
        <p:nvGrpSpPr>
          <p:cNvPr id="3" name="Group 3"/>
          <p:cNvGrpSpPr/>
          <p:nvPr/>
        </p:nvGrpSpPr>
        <p:grpSpPr>
          <a:xfrm>
            <a:off x="8217186" y="564364"/>
            <a:ext cx="8859272" cy="2588311"/>
            <a:chOff x="0" y="0"/>
            <a:chExt cx="11812362" cy="3451081"/>
          </a:xfrm>
        </p:grpSpPr>
        <p:sp>
          <p:nvSpPr>
            <p:cNvPr id="4" name="Freeform 4"/>
            <p:cNvSpPr/>
            <p:nvPr/>
          </p:nvSpPr>
          <p:spPr>
            <a:xfrm>
              <a:off x="0" y="0"/>
              <a:ext cx="11812398" cy="3451074"/>
            </a:xfrm>
            <a:custGeom>
              <a:avLst/>
              <a:gdLst/>
              <a:ahLst/>
              <a:cxnLst/>
              <a:rect l="l" t="t" r="r" b="b"/>
              <a:pathLst>
                <a:path w="11812398" h="3451074">
                  <a:moveTo>
                    <a:pt x="0" y="345079"/>
                  </a:moveTo>
                  <a:cubicBezTo>
                    <a:pt x="0" y="154455"/>
                    <a:pt x="140462" y="0"/>
                    <a:pt x="313817" y="0"/>
                  </a:cubicBezTo>
                  <a:lnTo>
                    <a:pt x="11498580" y="0"/>
                  </a:lnTo>
                  <a:cubicBezTo>
                    <a:pt x="11671936" y="0"/>
                    <a:pt x="11812398" y="154455"/>
                    <a:pt x="11812398" y="345079"/>
                  </a:cubicBezTo>
                  <a:lnTo>
                    <a:pt x="11812398" y="3105995"/>
                  </a:lnTo>
                  <a:cubicBezTo>
                    <a:pt x="11812398" y="3296619"/>
                    <a:pt x="11671936" y="3451074"/>
                    <a:pt x="11498580" y="3451074"/>
                  </a:cubicBezTo>
                  <a:lnTo>
                    <a:pt x="313817" y="3451074"/>
                  </a:lnTo>
                  <a:cubicBezTo>
                    <a:pt x="140462" y="3451074"/>
                    <a:pt x="0" y="3296619"/>
                    <a:pt x="0" y="3105995"/>
                  </a:cubicBezTo>
                  <a:close/>
                </a:path>
              </a:pathLst>
            </a:custGeom>
            <a:solidFill>
              <a:srgbClr val="E7E7D1"/>
            </a:solidFill>
          </p:spPr>
          <p:txBody>
            <a:bodyPr/>
            <a:lstStyle/>
            <a:p>
              <a:endParaRPr lang="en-GB"/>
            </a:p>
          </p:txBody>
        </p:sp>
      </p:grpSp>
      <p:sp>
        <p:nvSpPr>
          <p:cNvPr id="5" name="TextBox 5"/>
          <p:cNvSpPr txBox="1"/>
          <p:nvPr/>
        </p:nvSpPr>
        <p:spPr>
          <a:xfrm>
            <a:off x="8430314" y="595082"/>
            <a:ext cx="8513726" cy="2874645"/>
          </a:xfrm>
          <a:prstGeom prst="rect">
            <a:avLst/>
          </a:prstGeom>
        </p:spPr>
        <p:txBody>
          <a:bodyPr lIns="0" tIns="0" rIns="0" bIns="0" rtlCol="0" anchor="t">
            <a:spAutoFit/>
          </a:bodyPr>
          <a:lstStyle/>
          <a:p>
            <a:pPr algn="ctr">
              <a:lnSpc>
                <a:spcPts val="3240"/>
              </a:lnSpc>
            </a:pPr>
            <a:r>
              <a:rPr lang="en-US" sz="3000" u="sng" spc="-18">
                <a:solidFill>
                  <a:srgbClr val="262523"/>
                </a:solidFill>
                <a:latin typeface="Source Sans Pro"/>
                <a:ea typeface="Source Sans Pro"/>
                <a:cs typeface="Source Sans Pro"/>
                <a:sym typeface="Source Sans Pro"/>
              </a:rPr>
              <a:t>Attendance is mandatory for all 9 labs.</a:t>
            </a:r>
            <a:r>
              <a:rPr lang="en-US" sz="3000" spc="-18">
                <a:solidFill>
                  <a:srgbClr val="262523"/>
                </a:solidFill>
                <a:latin typeface="Source Sans Pro"/>
                <a:ea typeface="Source Sans Pro"/>
                <a:cs typeface="Source Sans Pro"/>
                <a:sym typeface="Source Sans Pro"/>
              </a:rPr>
              <a:t> </a:t>
            </a:r>
          </a:p>
          <a:p>
            <a:pPr algn="ctr">
              <a:lnSpc>
                <a:spcPts val="3240"/>
              </a:lnSpc>
            </a:pPr>
            <a:endParaRPr lang="en-US" sz="3000" spc="-18">
              <a:solidFill>
                <a:srgbClr val="262523"/>
              </a:solidFill>
              <a:latin typeface="Source Sans Pro"/>
              <a:ea typeface="Source Sans Pro"/>
              <a:cs typeface="Source Sans Pro"/>
              <a:sym typeface="Source Sans Pro"/>
            </a:endParaRPr>
          </a:p>
          <a:p>
            <a:pPr algn="ctr">
              <a:lnSpc>
                <a:spcPts val="3240"/>
              </a:lnSpc>
            </a:pPr>
            <a:r>
              <a:rPr lang="en-US" sz="3000" spc="-18">
                <a:solidFill>
                  <a:srgbClr val="262523"/>
                </a:solidFill>
                <a:latin typeface="Source Sans Pro"/>
                <a:ea typeface="Source Sans Pro"/>
                <a:cs typeface="Source Sans Pro"/>
                <a:sym typeface="Source Sans Pro"/>
              </a:rPr>
              <a:t>However, if an emergency absence is necessary, you may earn back the 40 missed participation points by completing an external assignment based on the missed lab topic. </a:t>
            </a:r>
          </a:p>
          <a:p>
            <a:pPr algn="ctr">
              <a:lnSpc>
                <a:spcPts val="3240"/>
              </a:lnSpc>
            </a:pPr>
            <a:endParaRPr lang="en-US" sz="3000" spc="-18">
              <a:solidFill>
                <a:srgbClr val="262523"/>
              </a:solidFill>
              <a:latin typeface="Source Sans Pro"/>
              <a:ea typeface="Source Sans Pro"/>
              <a:cs typeface="Source Sans Pro"/>
              <a:sym typeface="Source Sans Pro"/>
            </a:endParaRPr>
          </a:p>
        </p:txBody>
      </p:sp>
      <p:grpSp>
        <p:nvGrpSpPr>
          <p:cNvPr id="6" name="Group 6"/>
          <p:cNvGrpSpPr/>
          <p:nvPr/>
        </p:nvGrpSpPr>
        <p:grpSpPr>
          <a:xfrm>
            <a:off x="8217186" y="3464394"/>
            <a:ext cx="8745904" cy="6598920"/>
            <a:chOff x="0" y="0"/>
            <a:chExt cx="11661205" cy="8798560"/>
          </a:xfrm>
        </p:grpSpPr>
        <p:sp>
          <p:nvSpPr>
            <p:cNvPr id="7" name="Freeform 7"/>
            <p:cNvSpPr/>
            <p:nvPr/>
          </p:nvSpPr>
          <p:spPr>
            <a:xfrm>
              <a:off x="0" y="0"/>
              <a:ext cx="11661241" cy="8798543"/>
            </a:xfrm>
            <a:custGeom>
              <a:avLst/>
              <a:gdLst/>
              <a:ahLst/>
              <a:cxnLst/>
              <a:rect l="l" t="t" r="r" b="b"/>
              <a:pathLst>
                <a:path w="11661241" h="8798543">
                  <a:moveTo>
                    <a:pt x="0" y="879783"/>
                  </a:moveTo>
                  <a:cubicBezTo>
                    <a:pt x="0" y="393784"/>
                    <a:pt x="138665" y="0"/>
                    <a:pt x="309801" y="0"/>
                  </a:cubicBezTo>
                  <a:lnTo>
                    <a:pt x="11351439" y="0"/>
                  </a:lnTo>
                  <a:cubicBezTo>
                    <a:pt x="11522576" y="0"/>
                    <a:pt x="11661241" y="393784"/>
                    <a:pt x="11661241" y="879783"/>
                  </a:cubicBezTo>
                  <a:lnTo>
                    <a:pt x="11661241" y="7918760"/>
                  </a:lnTo>
                  <a:cubicBezTo>
                    <a:pt x="11661241" y="8404759"/>
                    <a:pt x="11522576" y="8798543"/>
                    <a:pt x="11351439" y="8798543"/>
                  </a:cubicBezTo>
                  <a:lnTo>
                    <a:pt x="309801" y="8798543"/>
                  </a:lnTo>
                  <a:cubicBezTo>
                    <a:pt x="138665" y="8798543"/>
                    <a:pt x="0" y="8404759"/>
                    <a:pt x="0" y="7918760"/>
                  </a:cubicBezTo>
                  <a:close/>
                </a:path>
              </a:pathLst>
            </a:custGeom>
            <a:solidFill>
              <a:srgbClr val="DCD0CE"/>
            </a:solidFill>
          </p:spPr>
          <p:txBody>
            <a:bodyPr/>
            <a:lstStyle/>
            <a:p>
              <a:endParaRPr lang="en-GB"/>
            </a:p>
          </p:txBody>
        </p:sp>
      </p:grpSp>
      <p:sp>
        <p:nvSpPr>
          <p:cNvPr id="8" name="TextBox 8"/>
          <p:cNvSpPr txBox="1"/>
          <p:nvPr/>
        </p:nvSpPr>
        <p:spPr>
          <a:xfrm>
            <a:off x="8449364" y="3502494"/>
            <a:ext cx="8513726" cy="6560820"/>
          </a:xfrm>
          <a:prstGeom prst="rect">
            <a:avLst/>
          </a:prstGeom>
        </p:spPr>
        <p:txBody>
          <a:bodyPr lIns="0" tIns="0" rIns="0" bIns="0" rtlCol="0" anchor="t">
            <a:spAutoFit/>
          </a:bodyPr>
          <a:lstStyle/>
          <a:p>
            <a:pPr algn="l">
              <a:lnSpc>
                <a:spcPts val="3240"/>
              </a:lnSpc>
            </a:pPr>
            <a:r>
              <a:rPr lang="en-US" sz="3000" u="sng" spc="-18">
                <a:solidFill>
                  <a:srgbClr val="262523"/>
                </a:solidFill>
                <a:latin typeface="Source Sans Pro"/>
                <a:ea typeface="Source Sans Pro"/>
                <a:cs typeface="Source Sans Pro"/>
                <a:sym typeface="Source Sans Pro"/>
              </a:rPr>
              <a:t>Lab Makeup Policy Rules:</a:t>
            </a:r>
            <a:r>
              <a:rPr lang="en-US" sz="3000" spc="-18">
                <a:solidFill>
                  <a:srgbClr val="262523"/>
                </a:solidFill>
                <a:latin typeface="Source Sans Pro"/>
                <a:ea typeface="Source Sans Pro"/>
                <a:cs typeface="Source Sans Pro"/>
                <a:sym typeface="Source Sans Pro"/>
              </a:rPr>
              <a:t> </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Deadline:</a:t>
            </a:r>
            <a:r>
              <a:rPr lang="en-US" sz="3000" spc="-18">
                <a:solidFill>
                  <a:srgbClr val="262523"/>
                </a:solidFill>
                <a:latin typeface="Source Sans Pro"/>
                <a:ea typeface="Source Sans Pro"/>
                <a:cs typeface="Source Sans Pro"/>
                <a:sym typeface="Source Sans Pro"/>
              </a:rPr>
              <a:t> You must email your instructor within 24 hours of the missed lab and submit the makeup assignment with 7 days. Failing to follow these instructions will result in 0 for the missed lab, </a:t>
            </a:r>
            <a:r>
              <a:rPr lang="en-US" sz="3000" u="sng" spc="-18">
                <a:solidFill>
                  <a:srgbClr val="262523"/>
                </a:solidFill>
                <a:latin typeface="Source Sans Pro"/>
                <a:ea typeface="Source Sans Pro"/>
                <a:cs typeface="Source Sans Pro"/>
                <a:sym typeface="Source Sans Pro"/>
              </a:rPr>
              <a:t>no exceptions. </a:t>
            </a:r>
          </a:p>
          <a:p>
            <a:pPr algn="l">
              <a:lnSpc>
                <a:spcPts val="3240"/>
              </a:lnSpc>
            </a:pPr>
            <a:endParaRPr lang="en-US" sz="3000" u="sng"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Limits:</a:t>
            </a:r>
            <a:r>
              <a:rPr lang="en-US" sz="3000" spc="-18">
                <a:solidFill>
                  <a:srgbClr val="262523"/>
                </a:solidFill>
                <a:latin typeface="Source Sans Pro"/>
                <a:ea typeface="Source Sans Pro"/>
                <a:cs typeface="Source Sans Pro"/>
                <a:sym typeface="Source Sans Pro"/>
              </a:rPr>
              <a:t> This policy applies to a maximum of one missed labs due to emergency (illness, injury, major life event, transporation emergency, etc.)</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b="1" spc="-18">
                <a:solidFill>
                  <a:srgbClr val="262523"/>
                </a:solidFill>
                <a:latin typeface="Source Sans Pro Bold"/>
                <a:ea typeface="Source Sans Pro Bold"/>
                <a:cs typeface="Source Sans Pro Bold"/>
                <a:sym typeface="Source Sans Pro Bold"/>
              </a:rPr>
              <a:t>Content:</a:t>
            </a:r>
            <a:r>
              <a:rPr lang="en-US" sz="3000" spc="-18">
                <a:solidFill>
                  <a:srgbClr val="262523"/>
                </a:solidFill>
                <a:latin typeface="Source Sans Pro"/>
                <a:ea typeface="Source Sans Pro"/>
                <a:cs typeface="Source Sans Pro"/>
                <a:sym typeface="Source Sans Pro"/>
              </a:rPr>
              <a:t> If the deadline is met, the assignment will be provided by your instructor. The tasks involve evaluating real-world from a data set and interpreting the data into real-world applications.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3179541" y="2526984"/>
            <a:ext cx="4842767" cy="3767269"/>
          </a:xfrm>
          <a:custGeom>
            <a:avLst/>
            <a:gdLst/>
            <a:ahLst/>
            <a:cxnLst/>
            <a:rect l="l" t="t" r="r" b="b"/>
            <a:pathLst>
              <a:path w="4842767" h="3767269">
                <a:moveTo>
                  <a:pt x="0" y="0"/>
                </a:moveTo>
                <a:lnTo>
                  <a:pt x="4842767" y="0"/>
                </a:lnTo>
                <a:lnTo>
                  <a:pt x="4842767" y="3767269"/>
                </a:lnTo>
                <a:lnTo>
                  <a:pt x="0" y="3767269"/>
                </a:lnTo>
                <a:lnTo>
                  <a:pt x="0" y="0"/>
                </a:lnTo>
                <a:close/>
              </a:path>
            </a:pathLst>
          </a:custGeom>
          <a:blipFill>
            <a:blip r:embed="rId2"/>
            <a:stretch>
              <a:fillRect/>
            </a:stretch>
          </a:blipFill>
          <a:ln w="38100" cap="sq">
            <a:solidFill>
              <a:srgbClr val="545A40"/>
            </a:solidFill>
            <a:prstDash val="solid"/>
            <a:miter/>
          </a:ln>
        </p:spPr>
        <p:txBody>
          <a:bodyPr/>
          <a:lstStyle/>
          <a:p>
            <a:endParaRPr lang="en-GB"/>
          </a:p>
        </p:txBody>
      </p:sp>
      <p:sp>
        <p:nvSpPr>
          <p:cNvPr id="3" name="TextBox 3"/>
          <p:cNvSpPr txBox="1"/>
          <p:nvPr/>
        </p:nvSpPr>
        <p:spPr>
          <a:xfrm>
            <a:off x="537845" y="212334"/>
            <a:ext cx="13133261" cy="762000"/>
          </a:xfrm>
          <a:prstGeom prst="rect">
            <a:avLst/>
          </a:prstGeom>
        </p:spPr>
        <p:txBody>
          <a:bodyPr lIns="0" tIns="0" rIns="0" bIns="0" rtlCol="0" anchor="t">
            <a:spAutoFit/>
          </a:bodyPr>
          <a:lstStyle/>
          <a:p>
            <a:pPr algn="r">
              <a:lnSpc>
                <a:spcPts val="6000"/>
              </a:lnSpc>
            </a:pPr>
            <a:r>
              <a:rPr lang="en-US" sz="5000" b="1" spc="-30">
                <a:solidFill>
                  <a:srgbClr val="262523"/>
                </a:solidFill>
                <a:latin typeface="Roboto Slab Bold"/>
                <a:ea typeface="Roboto Slab Bold"/>
                <a:cs typeface="Roboto Slab Bold"/>
                <a:sym typeface="Roboto Slab Bold"/>
              </a:rPr>
              <a:t>Are there attendance grades?</a:t>
            </a:r>
          </a:p>
        </p:txBody>
      </p:sp>
      <p:sp>
        <p:nvSpPr>
          <p:cNvPr id="4" name="TextBox 4"/>
          <p:cNvSpPr txBox="1"/>
          <p:nvPr/>
        </p:nvSpPr>
        <p:spPr>
          <a:xfrm>
            <a:off x="298500" y="2885142"/>
            <a:ext cx="12491822" cy="59436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a:ea typeface="Source Sans Pro"/>
                <a:cs typeface="Source Sans Pro"/>
                <a:sym typeface="Source Sans Pro"/>
              </a:rPr>
              <a:t>No, participation grades are “essentially” attendance grades</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Please email your TA within or before the same week of expected absence. If the missed lab is not made up within 7 days, no points will be awarded. If you miss more than one lab, we will send an “Early Alert” and document your absences. </a:t>
            </a:r>
          </a:p>
          <a:p>
            <a:pPr algn="l">
              <a:lnSpc>
                <a:spcPts val="3600"/>
              </a:lnSpc>
            </a:pPr>
            <a:endParaRPr lang="en-US" sz="3000" spc="-18">
              <a:solidFill>
                <a:srgbClr val="000000"/>
              </a:solidFill>
              <a:latin typeface="Source Sans Pro"/>
              <a:ea typeface="Source Sans Pro"/>
              <a:cs typeface="Source Sans Pro"/>
              <a:sym typeface="Source Sans Pro"/>
            </a:endParaRPr>
          </a:p>
          <a:p>
            <a:pPr algn="l">
              <a:lnSpc>
                <a:spcPts val="3600"/>
              </a:lnSpc>
            </a:pPr>
            <a:r>
              <a:rPr lang="en-US" sz="3000" spc="-18">
                <a:solidFill>
                  <a:srgbClr val="000000"/>
                </a:solidFill>
                <a:latin typeface="Source Sans Pro"/>
                <a:ea typeface="Source Sans Pro"/>
                <a:cs typeface="Source Sans Pro"/>
                <a:sym typeface="Source Sans Pro"/>
              </a:rPr>
              <a:t>Contact your TA if you:</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Have a </a:t>
            </a:r>
            <a:r>
              <a:rPr lang="en-US" sz="3000" u="sng" spc="-18">
                <a:solidFill>
                  <a:srgbClr val="000000"/>
                </a:solidFill>
                <a:latin typeface="Source Sans Pro"/>
                <a:ea typeface="Source Sans Pro"/>
                <a:cs typeface="Source Sans Pro"/>
                <a:sym typeface="Source Sans Pro"/>
              </a:rPr>
              <a:t>university excused</a:t>
            </a:r>
            <a:r>
              <a:rPr lang="en-US" sz="3000" spc="-18">
                <a:solidFill>
                  <a:srgbClr val="000000"/>
                </a:solidFill>
                <a:latin typeface="Source Sans Pro"/>
                <a:ea typeface="Source Sans Pro"/>
                <a:cs typeface="Source Sans Pro"/>
                <a:sym typeface="Source Sans Pro"/>
              </a:rPr>
              <a:t> absence such as active military service, a religious holy day, or an official university function as stated in the Student Attendance and Authorized Absences Policy (PDF) (</a:t>
            </a:r>
            <a:r>
              <a:rPr lang="en-US" sz="3000" u="sng" spc="-18">
                <a:solidFill>
                  <a:srgbClr val="0000FF"/>
                </a:solidFill>
                <a:latin typeface="Source Sans Pro"/>
                <a:ea typeface="Source Sans Pro"/>
                <a:cs typeface="Source Sans Pro"/>
                <a:sym typeface="Source Sans Pro"/>
                <a:hlinkClick r:id="rId3" tooltip="https://policy.unt.edu/policy/06-039"/>
              </a:rPr>
              <a:t>https://policy.unt.edu/policy/06-039</a:t>
            </a:r>
            <a:r>
              <a:rPr lang="en-US" sz="3000" spc="-18">
                <a:solidFill>
                  <a:srgbClr val="000000"/>
                </a:solidFill>
                <a:latin typeface="Source Sans Pro"/>
                <a:ea typeface="Source Sans Pro"/>
                <a:cs typeface="Source Sans Pro"/>
                <a:sym typeface="Source Sans Pro"/>
              </a:rPr>
              <a:t>). </a:t>
            </a:r>
          </a:p>
          <a:p>
            <a:pPr marL="647700" lvl="1" indent="-323850" algn="l">
              <a:lnSpc>
                <a:spcPts val="3600"/>
              </a:lnSpc>
              <a:buFont typeface="Arial"/>
              <a:buChar char="•"/>
            </a:pPr>
            <a:r>
              <a:rPr lang="en-US" sz="3000" spc="-18">
                <a:solidFill>
                  <a:srgbClr val="000000"/>
                </a:solidFill>
                <a:latin typeface="Source Sans Pro"/>
                <a:ea typeface="Source Sans Pro"/>
                <a:cs typeface="Source Sans Pro"/>
                <a:sym typeface="Source Sans Pro"/>
              </a:rPr>
              <a:t>Cannot attend a class due to an </a:t>
            </a:r>
            <a:r>
              <a:rPr lang="en-US" sz="3000" u="sng" spc="-18">
                <a:solidFill>
                  <a:srgbClr val="000000"/>
                </a:solidFill>
                <a:latin typeface="Source Sans Pro"/>
                <a:ea typeface="Source Sans Pro"/>
                <a:cs typeface="Source Sans Pro"/>
                <a:sym typeface="Source Sans Pro"/>
              </a:rPr>
              <a:t>emergency or major illness</a:t>
            </a:r>
            <a:r>
              <a:rPr lang="en-US" sz="3000" spc="-18">
                <a:solidFill>
                  <a:srgbClr val="000000"/>
                </a:solidFill>
                <a:latin typeface="Source Sans Pro"/>
                <a:ea typeface="Source Sans Pro"/>
                <a:cs typeface="Source Sans Pro"/>
                <a:sym typeface="Source Sans Pro"/>
              </a:rPr>
              <a:t>. Your safety and well-being are important to us. </a:t>
            </a:r>
          </a:p>
        </p:txBody>
      </p:sp>
      <p:sp>
        <p:nvSpPr>
          <p:cNvPr id="5" name="TextBox 5"/>
          <p:cNvSpPr txBox="1"/>
          <p:nvPr/>
        </p:nvSpPr>
        <p:spPr>
          <a:xfrm>
            <a:off x="11323624" y="6322116"/>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Black-necked Stilt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7" y="615715"/>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Exam Information</a:t>
            </a:r>
          </a:p>
        </p:txBody>
      </p:sp>
      <p:grpSp>
        <p:nvGrpSpPr>
          <p:cNvPr id="3" name="Group 3"/>
          <p:cNvGrpSpPr/>
          <p:nvPr/>
        </p:nvGrpSpPr>
        <p:grpSpPr>
          <a:xfrm>
            <a:off x="970440" y="1944318"/>
            <a:ext cx="16347112" cy="38100"/>
            <a:chOff x="0" y="0"/>
            <a:chExt cx="21796150" cy="50800"/>
          </a:xfrm>
        </p:grpSpPr>
        <p:sp>
          <p:nvSpPr>
            <p:cNvPr id="4" name="Freeform 4"/>
            <p:cNvSpPr/>
            <p:nvPr/>
          </p:nvSpPr>
          <p:spPr>
            <a:xfrm>
              <a:off x="25400" y="25400"/>
              <a:ext cx="21745321" cy="0"/>
            </a:xfrm>
            <a:custGeom>
              <a:avLst/>
              <a:gdLst/>
              <a:ahLst/>
              <a:cxnLst/>
              <a:rect l="l" t="t" r="r" b="b"/>
              <a:pathLst>
                <a:path w="21745321">
                  <a:moveTo>
                    <a:pt x="0" y="0"/>
                  </a:moveTo>
                  <a:lnTo>
                    <a:pt x="21745321" y="0"/>
                  </a:lnTo>
                </a:path>
              </a:pathLst>
            </a:custGeom>
            <a:solidFill>
              <a:srgbClr val="C0504D"/>
            </a:solidFill>
          </p:spPr>
          <p:txBody>
            <a:bodyPr/>
            <a:lstStyle/>
            <a:p>
              <a:endParaRPr lang="en-GB"/>
            </a:p>
          </p:txBody>
        </p:sp>
        <p:sp>
          <p:nvSpPr>
            <p:cNvPr id="5" name="Freeform 5"/>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C0504D"/>
            </a:solidFill>
          </p:spPr>
          <p:txBody>
            <a:bodyPr/>
            <a:lstStyle/>
            <a:p>
              <a:endParaRPr lang="en-GB"/>
            </a:p>
          </p:txBody>
        </p:sp>
      </p:grpSp>
      <p:sp>
        <p:nvSpPr>
          <p:cNvPr id="6" name="TextBox 6"/>
          <p:cNvSpPr txBox="1"/>
          <p:nvPr/>
        </p:nvSpPr>
        <p:spPr>
          <a:xfrm>
            <a:off x="1005837" y="2284362"/>
            <a:ext cx="16186140" cy="1375791"/>
          </a:xfrm>
          <a:prstGeom prst="rect">
            <a:avLst/>
          </a:prstGeom>
        </p:spPr>
        <p:txBody>
          <a:bodyPr lIns="0" tIns="0" rIns="0" bIns="0" rtlCol="0" anchor="t">
            <a:spAutoFit/>
          </a:bodyPr>
          <a:lstStyle/>
          <a:p>
            <a:pPr algn="l">
              <a:lnSpc>
                <a:spcPts val="3671"/>
              </a:lnSpc>
            </a:pPr>
            <a:r>
              <a:rPr lang="en-US" sz="3399" spc="-20">
                <a:solidFill>
                  <a:srgbClr val="262523"/>
                </a:solidFill>
                <a:latin typeface="Source Sans Pro"/>
                <a:ea typeface="Source Sans Pro"/>
                <a:cs typeface="Source Sans Pro"/>
                <a:sym typeface="Source Sans Pro"/>
              </a:rPr>
              <a:t>Tests are cumulative and multiple choice.</a:t>
            </a:r>
          </a:p>
          <a:p>
            <a:pPr algn="l">
              <a:lnSpc>
                <a:spcPts val="3671"/>
              </a:lnSpc>
            </a:pPr>
            <a:endParaRPr lang="en-US" sz="3399" spc="-20">
              <a:solidFill>
                <a:srgbClr val="262523"/>
              </a:solidFill>
              <a:latin typeface="Source Sans Pro"/>
              <a:ea typeface="Source Sans Pro"/>
              <a:cs typeface="Source Sans Pro"/>
              <a:sym typeface="Source Sans Pro"/>
            </a:endParaRPr>
          </a:p>
          <a:p>
            <a:pPr algn="l">
              <a:lnSpc>
                <a:spcPts val="3671"/>
              </a:lnSpc>
            </a:pPr>
            <a:r>
              <a:rPr lang="en-US" sz="3399" spc="-20">
                <a:solidFill>
                  <a:srgbClr val="262523"/>
                </a:solidFill>
                <a:latin typeface="Source Sans Pro"/>
                <a:ea typeface="Source Sans Pro"/>
                <a:cs typeface="Source Sans Pro"/>
                <a:sym typeface="Source Sans Pro"/>
              </a:rPr>
              <a:t>Test material will come from the lab manual, lab activities/experiments, and presentations.</a:t>
            </a:r>
          </a:p>
        </p:txBody>
      </p:sp>
      <p:grpSp>
        <p:nvGrpSpPr>
          <p:cNvPr id="7" name="Group 7"/>
          <p:cNvGrpSpPr/>
          <p:nvPr/>
        </p:nvGrpSpPr>
        <p:grpSpPr>
          <a:xfrm>
            <a:off x="970440" y="3945903"/>
            <a:ext cx="16347112" cy="38100"/>
            <a:chOff x="0" y="0"/>
            <a:chExt cx="21796150" cy="50800"/>
          </a:xfrm>
        </p:grpSpPr>
        <p:sp>
          <p:nvSpPr>
            <p:cNvPr id="8" name="Freeform 8"/>
            <p:cNvSpPr/>
            <p:nvPr/>
          </p:nvSpPr>
          <p:spPr>
            <a:xfrm>
              <a:off x="25400" y="25400"/>
              <a:ext cx="21745321" cy="0"/>
            </a:xfrm>
            <a:custGeom>
              <a:avLst/>
              <a:gdLst/>
              <a:ahLst/>
              <a:cxnLst/>
              <a:rect l="l" t="t" r="r" b="b"/>
              <a:pathLst>
                <a:path w="21745321">
                  <a:moveTo>
                    <a:pt x="0" y="0"/>
                  </a:moveTo>
                  <a:lnTo>
                    <a:pt x="21745321" y="0"/>
                  </a:lnTo>
                </a:path>
              </a:pathLst>
            </a:custGeom>
            <a:solidFill>
              <a:srgbClr val="53B9BD"/>
            </a:solidFill>
          </p:spPr>
          <p:txBody>
            <a:bodyPr/>
            <a:lstStyle/>
            <a:p>
              <a:endParaRPr lang="en-GB"/>
            </a:p>
          </p:txBody>
        </p:sp>
        <p:sp>
          <p:nvSpPr>
            <p:cNvPr id="9" name="Freeform 9"/>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53B9BD"/>
            </a:solidFill>
          </p:spPr>
          <p:txBody>
            <a:bodyPr/>
            <a:lstStyle/>
            <a:p>
              <a:endParaRPr lang="en-GB"/>
            </a:p>
          </p:txBody>
        </p:sp>
      </p:grpSp>
      <p:sp>
        <p:nvSpPr>
          <p:cNvPr id="10" name="TextBox 10"/>
          <p:cNvSpPr txBox="1"/>
          <p:nvPr/>
        </p:nvSpPr>
        <p:spPr>
          <a:xfrm>
            <a:off x="1028700" y="4144836"/>
            <a:ext cx="15871815" cy="3284220"/>
          </a:xfrm>
          <a:prstGeom prst="rect">
            <a:avLst/>
          </a:prstGeom>
        </p:spPr>
        <p:txBody>
          <a:bodyPr lIns="0" tIns="0" rIns="0" bIns="0" rtlCol="0" anchor="t">
            <a:spAutoFit/>
          </a:bodyPr>
          <a:lstStyle/>
          <a:p>
            <a:pPr algn="l">
              <a:lnSpc>
                <a:spcPts val="3240"/>
              </a:lnSpc>
            </a:pPr>
            <a:r>
              <a:rPr lang="en-US" sz="3000" spc="-18">
                <a:solidFill>
                  <a:srgbClr val="262523"/>
                </a:solidFill>
                <a:latin typeface="Source Sans Pro"/>
                <a:ea typeface="Source Sans Pro"/>
                <a:cs typeface="Source Sans Pro"/>
                <a:sym typeface="Source Sans Pro"/>
              </a:rPr>
              <a:t>Once you begin the exam, you have the entire lab time to complete. When your test is complete, you may leave. </a:t>
            </a:r>
          </a:p>
          <a:p>
            <a:pPr algn="l">
              <a:lnSpc>
                <a:spcPts val="3240"/>
              </a:lnSpc>
            </a:pPr>
            <a:r>
              <a:rPr lang="en-US" sz="3000" spc="-18">
                <a:solidFill>
                  <a:srgbClr val="262523"/>
                </a:solidFill>
                <a:latin typeface="Source Sans Pro"/>
                <a:ea typeface="Source Sans Pro"/>
                <a:cs typeface="Source Sans Pro"/>
                <a:sym typeface="Source Sans Pro"/>
              </a:rPr>
              <a:t>No break will be allowed while the test is being taken. If you leave the classroom for any reason, your test will be graded based on what is completed and finishing will be allowed.</a:t>
            </a:r>
          </a:p>
          <a:p>
            <a:pPr algn="l">
              <a:lnSpc>
                <a:spcPts val="3240"/>
              </a:lnSpc>
            </a:pPr>
            <a:endParaRPr lang="en-US" sz="3000" spc="-18">
              <a:solidFill>
                <a:srgbClr val="262523"/>
              </a:solidFill>
              <a:latin typeface="Source Sans Pro"/>
              <a:ea typeface="Source Sans Pro"/>
              <a:cs typeface="Source Sans Pro"/>
              <a:sym typeface="Source Sans Pro"/>
            </a:endParaRPr>
          </a:p>
          <a:p>
            <a:pPr algn="l">
              <a:lnSpc>
                <a:spcPts val="3240"/>
              </a:lnSpc>
            </a:pPr>
            <a:r>
              <a:rPr lang="en-US" sz="3000" spc="-18">
                <a:solidFill>
                  <a:srgbClr val="262523"/>
                </a:solidFill>
                <a:latin typeface="Source Sans Pro"/>
                <a:ea typeface="Source Sans Pro"/>
                <a:cs typeface="Source Sans Pro"/>
                <a:sym typeface="Source Sans Pro"/>
              </a:rPr>
              <a:t>Any use of a phone during exam will result in an automatic grade of 0 and be assumed as cheating. If an emergency break is needed during an exam students must leave their phones and any other devices with the instructor until they return.</a:t>
            </a:r>
          </a:p>
        </p:txBody>
      </p:sp>
      <p:grpSp>
        <p:nvGrpSpPr>
          <p:cNvPr id="11" name="Group 11"/>
          <p:cNvGrpSpPr/>
          <p:nvPr/>
        </p:nvGrpSpPr>
        <p:grpSpPr>
          <a:xfrm>
            <a:off x="970440" y="7533831"/>
            <a:ext cx="16347112" cy="38100"/>
            <a:chOff x="0" y="0"/>
            <a:chExt cx="21796150" cy="50800"/>
          </a:xfrm>
        </p:grpSpPr>
        <p:sp>
          <p:nvSpPr>
            <p:cNvPr id="12" name="Freeform 12"/>
            <p:cNvSpPr/>
            <p:nvPr/>
          </p:nvSpPr>
          <p:spPr>
            <a:xfrm>
              <a:off x="25400" y="25400"/>
              <a:ext cx="21745321" cy="0"/>
            </a:xfrm>
            <a:custGeom>
              <a:avLst/>
              <a:gdLst/>
              <a:ahLst/>
              <a:cxnLst/>
              <a:rect l="l" t="t" r="r" b="b"/>
              <a:pathLst>
                <a:path w="21745321">
                  <a:moveTo>
                    <a:pt x="0" y="0"/>
                  </a:moveTo>
                  <a:lnTo>
                    <a:pt x="21745321" y="0"/>
                  </a:lnTo>
                </a:path>
              </a:pathLst>
            </a:custGeom>
            <a:solidFill>
              <a:srgbClr val="BB5E59"/>
            </a:solidFill>
          </p:spPr>
          <p:txBody>
            <a:bodyPr/>
            <a:lstStyle/>
            <a:p>
              <a:endParaRPr lang="en-GB"/>
            </a:p>
          </p:txBody>
        </p:sp>
        <p:sp>
          <p:nvSpPr>
            <p:cNvPr id="13" name="Freeform 13"/>
            <p:cNvSpPr/>
            <p:nvPr/>
          </p:nvSpPr>
          <p:spPr>
            <a:xfrm>
              <a:off x="25400" y="0"/>
              <a:ext cx="21745321" cy="50800"/>
            </a:xfrm>
            <a:custGeom>
              <a:avLst/>
              <a:gdLst/>
              <a:ahLst/>
              <a:cxnLst/>
              <a:rect l="l" t="t" r="r" b="b"/>
              <a:pathLst>
                <a:path w="21745321" h="50800">
                  <a:moveTo>
                    <a:pt x="0" y="0"/>
                  </a:moveTo>
                  <a:lnTo>
                    <a:pt x="21745321" y="0"/>
                  </a:lnTo>
                  <a:lnTo>
                    <a:pt x="21745321" y="50800"/>
                  </a:lnTo>
                  <a:lnTo>
                    <a:pt x="0" y="50800"/>
                  </a:lnTo>
                  <a:close/>
                </a:path>
              </a:pathLst>
            </a:custGeom>
            <a:solidFill>
              <a:srgbClr val="BB5E59"/>
            </a:solidFill>
          </p:spPr>
          <p:txBody>
            <a:bodyPr/>
            <a:lstStyle/>
            <a:p>
              <a:endParaRPr lang="en-GB"/>
            </a:p>
          </p:txBody>
        </p:sp>
      </p:grpSp>
      <p:sp>
        <p:nvSpPr>
          <p:cNvPr id="14" name="TextBox 14"/>
          <p:cNvSpPr txBox="1"/>
          <p:nvPr/>
        </p:nvSpPr>
        <p:spPr>
          <a:xfrm>
            <a:off x="791051" y="7943406"/>
            <a:ext cx="16347112" cy="1345692"/>
          </a:xfrm>
          <a:prstGeom prst="rect">
            <a:avLst/>
          </a:prstGeom>
        </p:spPr>
        <p:txBody>
          <a:bodyPr lIns="0" tIns="0" rIns="0" bIns="0" rtlCol="0" anchor="t">
            <a:spAutoFit/>
          </a:bodyPr>
          <a:lstStyle/>
          <a:p>
            <a:pPr algn="just">
              <a:lnSpc>
                <a:spcPts val="3563"/>
              </a:lnSpc>
            </a:pPr>
            <a:r>
              <a:rPr lang="en-US" sz="3299" b="1" spc="-20">
                <a:solidFill>
                  <a:srgbClr val="262523"/>
                </a:solidFill>
                <a:latin typeface="Source Sans Pro Bold"/>
                <a:ea typeface="Source Sans Pro Bold"/>
                <a:cs typeface="Source Sans Pro Bold"/>
                <a:sym typeface="Source Sans Pro Bold"/>
              </a:rPr>
              <a:t>*IMPORTANT* If you miss an exam, the student must contact the instructor within 24hrs of the scheduled test and reschedule a make up within 1 week. If you expect to miss an exam you should</a:t>
            </a:r>
            <a:r>
              <a:rPr lang="en-US" sz="3299" b="1" u="sng" spc="-20">
                <a:solidFill>
                  <a:srgbClr val="262523"/>
                </a:solidFill>
                <a:latin typeface="Source Sans Pro Bold"/>
                <a:ea typeface="Source Sans Pro Bold"/>
                <a:cs typeface="Source Sans Pro Bold"/>
                <a:sym typeface="Source Sans Pro Bold"/>
              </a:rPr>
              <a:t> inform your instructor prior to missing</a:t>
            </a:r>
            <a:r>
              <a:rPr lang="en-US" sz="3299" b="1" spc="-20">
                <a:solidFill>
                  <a:srgbClr val="262523"/>
                </a:solidFill>
                <a:latin typeface="Source Sans Pro Bold"/>
                <a:ea typeface="Source Sans Pro Bold"/>
                <a:cs typeface="Source Sans Pro Bold"/>
                <a:sym typeface="Source Sans Pro Bold"/>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73121" y="3698410"/>
            <a:ext cx="6214044" cy="1809750"/>
          </a:xfrm>
          <a:prstGeom prst="rect">
            <a:avLst/>
          </a:prstGeom>
        </p:spPr>
        <p:txBody>
          <a:bodyPr lIns="0" tIns="0" rIns="0" bIns="0" rtlCol="0" anchor="t">
            <a:spAutoFit/>
          </a:bodyPr>
          <a:lstStyle/>
          <a:p>
            <a:pPr algn="ctr">
              <a:lnSpc>
                <a:spcPts val="7199"/>
              </a:lnSpc>
            </a:pPr>
            <a:r>
              <a:rPr lang="en-US" sz="5999" b="1" spc="-36">
                <a:solidFill>
                  <a:srgbClr val="262523"/>
                </a:solidFill>
                <a:latin typeface="Roboto Slab Bold"/>
                <a:ea typeface="Roboto Slab Bold"/>
                <a:cs typeface="Roboto Slab Bold"/>
                <a:sym typeface="Roboto Slab Bold"/>
              </a:rPr>
              <a:t>Steps to Lab Success:</a:t>
            </a:r>
          </a:p>
        </p:txBody>
      </p:sp>
      <p:grpSp>
        <p:nvGrpSpPr>
          <p:cNvPr id="3" name="Group 3"/>
          <p:cNvGrpSpPr/>
          <p:nvPr/>
        </p:nvGrpSpPr>
        <p:grpSpPr>
          <a:xfrm>
            <a:off x="7209915" y="8160278"/>
            <a:ext cx="2587830" cy="955962"/>
            <a:chOff x="0" y="0"/>
            <a:chExt cx="3450440" cy="1274616"/>
          </a:xfrm>
        </p:grpSpPr>
        <p:sp>
          <p:nvSpPr>
            <p:cNvPr id="4" name="Freeform 4"/>
            <p:cNvSpPr/>
            <p:nvPr/>
          </p:nvSpPr>
          <p:spPr>
            <a:xfrm>
              <a:off x="25400" y="25400"/>
              <a:ext cx="3399663" cy="1223772"/>
            </a:xfrm>
            <a:custGeom>
              <a:avLst/>
              <a:gdLst/>
              <a:ahLst/>
              <a:cxnLst/>
              <a:rect l="l" t="t" r="r" b="b"/>
              <a:pathLst>
                <a:path w="3399663" h="1223772">
                  <a:moveTo>
                    <a:pt x="0" y="0"/>
                  </a:moveTo>
                  <a:lnTo>
                    <a:pt x="3399663" y="0"/>
                  </a:lnTo>
                  <a:lnTo>
                    <a:pt x="3399663" y="1223772"/>
                  </a:lnTo>
                  <a:lnTo>
                    <a:pt x="0" y="1223772"/>
                  </a:lnTo>
                  <a:close/>
                </a:path>
              </a:pathLst>
            </a:custGeom>
            <a:solidFill>
              <a:srgbClr val="848AFF"/>
            </a:solidFill>
          </p:spPr>
          <p:txBody>
            <a:bodyPr/>
            <a:lstStyle/>
            <a:p>
              <a:endParaRPr lang="en-GB"/>
            </a:p>
          </p:txBody>
        </p:sp>
        <p:sp>
          <p:nvSpPr>
            <p:cNvPr id="5" name="Freeform 5"/>
            <p:cNvSpPr/>
            <p:nvPr/>
          </p:nvSpPr>
          <p:spPr>
            <a:xfrm>
              <a:off x="0" y="0"/>
              <a:ext cx="3450463" cy="1274572"/>
            </a:xfrm>
            <a:custGeom>
              <a:avLst/>
              <a:gdLst/>
              <a:ahLst/>
              <a:cxnLst/>
              <a:rect l="l" t="t" r="r" b="b"/>
              <a:pathLst>
                <a:path w="3450463" h="1274572">
                  <a:moveTo>
                    <a:pt x="25400" y="0"/>
                  </a:moveTo>
                  <a:lnTo>
                    <a:pt x="3425063" y="0"/>
                  </a:lnTo>
                  <a:cubicBezTo>
                    <a:pt x="3439033" y="0"/>
                    <a:pt x="3450463" y="11430"/>
                    <a:pt x="3450463" y="25400"/>
                  </a:cubicBezTo>
                  <a:lnTo>
                    <a:pt x="3450463" y="1249172"/>
                  </a:lnTo>
                  <a:cubicBezTo>
                    <a:pt x="3450463" y="1263142"/>
                    <a:pt x="3439033" y="1274572"/>
                    <a:pt x="3425063"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3425063" y="1223772"/>
                  </a:lnTo>
                  <a:lnTo>
                    <a:pt x="3425063" y="1249172"/>
                  </a:lnTo>
                  <a:lnTo>
                    <a:pt x="3399663" y="1249172"/>
                  </a:lnTo>
                  <a:lnTo>
                    <a:pt x="3399663" y="25400"/>
                  </a:lnTo>
                  <a:lnTo>
                    <a:pt x="3425063" y="25400"/>
                  </a:lnTo>
                  <a:lnTo>
                    <a:pt x="3425063" y="50800"/>
                  </a:lnTo>
                  <a:lnTo>
                    <a:pt x="25400" y="50800"/>
                  </a:lnTo>
                  <a:close/>
                </a:path>
              </a:pathLst>
            </a:custGeom>
            <a:solidFill>
              <a:srgbClr val="848AFF"/>
            </a:solidFill>
          </p:spPr>
          <p:txBody>
            <a:bodyPr/>
            <a:lstStyle/>
            <a:p>
              <a:endParaRPr lang="en-GB"/>
            </a:p>
          </p:txBody>
        </p:sp>
      </p:grpSp>
      <p:sp>
        <p:nvSpPr>
          <p:cNvPr id="6" name="TextBox 6"/>
          <p:cNvSpPr txBox="1"/>
          <p:nvPr/>
        </p:nvSpPr>
        <p:spPr>
          <a:xfrm>
            <a:off x="7330806" y="844878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Communicate</a:t>
            </a:r>
          </a:p>
        </p:txBody>
      </p:sp>
      <p:grpSp>
        <p:nvGrpSpPr>
          <p:cNvPr id="7" name="Group 7"/>
          <p:cNvGrpSpPr/>
          <p:nvPr/>
        </p:nvGrpSpPr>
        <p:grpSpPr>
          <a:xfrm>
            <a:off x="9759645" y="8160278"/>
            <a:ext cx="7687290" cy="955962"/>
            <a:chOff x="0" y="0"/>
            <a:chExt cx="10249720" cy="1274616"/>
          </a:xfrm>
        </p:grpSpPr>
        <p:sp>
          <p:nvSpPr>
            <p:cNvPr id="8" name="Freeform 8"/>
            <p:cNvSpPr/>
            <p:nvPr/>
          </p:nvSpPr>
          <p:spPr>
            <a:xfrm>
              <a:off x="25400" y="25400"/>
              <a:ext cx="10198862" cy="1223772"/>
            </a:xfrm>
            <a:custGeom>
              <a:avLst/>
              <a:gdLst/>
              <a:ahLst/>
              <a:cxnLst/>
              <a:rect l="l" t="t" r="r" b="b"/>
              <a:pathLst>
                <a:path w="10198862" h="1223772">
                  <a:moveTo>
                    <a:pt x="0" y="0"/>
                  </a:moveTo>
                  <a:lnTo>
                    <a:pt x="10198862" y="0"/>
                  </a:lnTo>
                  <a:lnTo>
                    <a:pt x="10198862" y="1223772"/>
                  </a:lnTo>
                  <a:lnTo>
                    <a:pt x="0" y="1223772"/>
                  </a:lnTo>
                  <a:close/>
                </a:path>
              </a:pathLst>
            </a:custGeom>
            <a:solidFill>
              <a:srgbClr val="848AFF">
                <a:alpha val="24706"/>
              </a:srgbClr>
            </a:solidFill>
          </p:spPr>
          <p:txBody>
            <a:bodyPr/>
            <a:lstStyle/>
            <a:p>
              <a:endParaRPr lang="en-GB"/>
            </a:p>
          </p:txBody>
        </p:sp>
        <p:sp>
          <p:nvSpPr>
            <p:cNvPr id="9" name="Freeform 9"/>
            <p:cNvSpPr/>
            <p:nvPr/>
          </p:nvSpPr>
          <p:spPr>
            <a:xfrm>
              <a:off x="0" y="0"/>
              <a:ext cx="10249662" cy="1274572"/>
            </a:xfrm>
            <a:custGeom>
              <a:avLst/>
              <a:gdLst/>
              <a:ahLst/>
              <a:cxnLst/>
              <a:rect l="l" t="t" r="r" b="b"/>
              <a:pathLst>
                <a:path w="10249662" h="1274572">
                  <a:moveTo>
                    <a:pt x="25400" y="0"/>
                  </a:moveTo>
                  <a:lnTo>
                    <a:pt x="10224262" y="0"/>
                  </a:lnTo>
                  <a:cubicBezTo>
                    <a:pt x="10238232" y="0"/>
                    <a:pt x="10249662" y="11430"/>
                    <a:pt x="10249662" y="25400"/>
                  </a:cubicBezTo>
                  <a:lnTo>
                    <a:pt x="10249662" y="1249172"/>
                  </a:lnTo>
                  <a:cubicBezTo>
                    <a:pt x="10249662" y="1263142"/>
                    <a:pt x="10238232" y="1274572"/>
                    <a:pt x="10224262" y="1274572"/>
                  </a:cubicBezTo>
                  <a:lnTo>
                    <a:pt x="25400" y="1274572"/>
                  </a:lnTo>
                  <a:cubicBezTo>
                    <a:pt x="11430" y="1274572"/>
                    <a:pt x="0" y="1263142"/>
                    <a:pt x="0" y="1249172"/>
                  </a:cubicBezTo>
                  <a:lnTo>
                    <a:pt x="0" y="25400"/>
                  </a:lnTo>
                  <a:cubicBezTo>
                    <a:pt x="0" y="11430"/>
                    <a:pt x="11430" y="0"/>
                    <a:pt x="25400" y="0"/>
                  </a:cubicBezTo>
                  <a:moveTo>
                    <a:pt x="25400" y="50800"/>
                  </a:moveTo>
                  <a:lnTo>
                    <a:pt x="25400" y="25400"/>
                  </a:lnTo>
                  <a:lnTo>
                    <a:pt x="50800" y="25400"/>
                  </a:lnTo>
                  <a:lnTo>
                    <a:pt x="50800" y="1249172"/>
                  </a:lnTo>
                  <a:lnTo>
                    <a:pt x="25400" y="1249172"/>
                  </a:lnTo>
                  <a:lnTo>
                    <a:pt x="25400" y="1223772"/>
                  </a:lnTo>
                  <a:lnTo>
                    <a:pt x="10224262" y="1223772"/>
                  </a:lnTo>
                  <a:lnTo>
                    <a:pt x="10224262" y="1249172"/>
                  </a:lnTo>
                  <a:lnTo>
                    <a:pt x="10198862" y="1249172"/>
                  </a:lnTo>
                  <a:lnTo>
                    <a:pt x="10198862" y="25400"/>
                  </a:lnTo>
                  <a:lnTo>
                    <a:pt x="10224262" y="25400"/>
                  </a:lnTo>
                  <a:lnTo>
                    <a:pt x="10224262" y="50800"/>
                  </a:lnTo>
                  <a:lnTo>
                    <a:pt x="25400" y="50800"/>
                  </a:lnTo>
                  <a:close/>
                </a:path>
              </a:pathLst>
            </a:custGeom>
            <a:solidFill>
              <a:srgbClr val="848AFF">
                <a:alpha val="24706"/>
              </a:srgbClr>
            </a:solidFill>
          </p:spPr>
          <p:txBody>
            <a:bodyPr/>
            <a:lstStyle/>
            <a:p>
              <a:endParaRPr lang="en-GB"/>
            </a:p>
          </p:txBody>
        </p:sp>
      </p:grpSp>
      <p:sp>
        <p:nvSpPr>
          <p:cNvPr id="10" name="TextBox 10"/>
          <p:cNvSpPr txBox="1"/>
          <p:nvPr/>
        </p:nvSpPr>
        <p:spPr>
          <a:xfrm>
            <a:off x="9863086" y="849843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If you have an emergency, let me know (sooner than later)!</a:t>
            </a:r>
          </a:p>
        </p:txBody>
      </p:sp>
      <p:grpSp>
        <p:nvGrpSpPr>
          <p:cNvPr id="11" name="Group 11"/>
          <p:cNvGrpSpPr/>
          <p:nvPr/>
        </p:nvGrpSpPr>
        <p:grpSpPr>
          <a:xfrm rot="-10800000">
            <a:off x="7209915" y="6762374"/>
            <a:ext cx="2587830" cy="1449771"/>
            <a:chOff x="0" y="0"/>
            <a:chExt cx="3450440" cy="1933028"/>
          </a:xfrm>
        </p:grpSpPr>
        <p:sp>
          <p:nvSpPr>
            <p:cNvPr id="12" name="Freeform 12"/>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64906C"/>
            </a:solidFill>
          </p:spPr>
          <p:txBody>
            <a:bodyPr/>
            <a:lstStyle/>
            <a:p>
              <a:endParaRPr lang="en-GB"/>
            </a:p>
          </p:txBody>
        </p:sp>
        <p:sp>
          <p:nvSpPr>
            <p:cNvPr id="13" name="Freeform 13"/>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64906C"/>
            </a:solidFill>
          </p:spPr>
          <p:txBody>
            <a:bodyPr/>
            <a:lstStyle/>
            <a:p>
              <a:endParaRPr lang="en-GB"/>
            </a:p>
          </p:txBody>
        </p:sp>
      </p:grpSp>
      <p:sp>
        <p:nvSpPr>
          <p:cNvPr id="14" name="TextBox 14"/>
          <p:cNvSpPr txBox="1"/>
          <p:nvPr/>
        </p:nvSpPr>
        <p:spPr>
          <a:xfrm>
            <a:off x="7330806" y="7050743"/>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Group Work</a:t>
            </a:r>
          </a:p>
        </p:txBody>
      </p:sp>
      <p:grpSp>
        <p:nvGrpSpPr>
          <p:cNvPr id="15" name="Group 15"/>
          <p:cNvGrpSpPr/>
          <p:nvPr/>
        </p:nvGrpSpPr>
        <p:grpSpPr>
          <a:xfrm>
            <a:off x="9759645" y="6762374"/>
            <a:ext cx="7687290" cy="955686"/>
            <a:chOff x="0" y="0"/>
            <a:chExt cx="10249720" cy="1274248"/>
          </a:xfrm>
        </p:grpSpPr>
        <p:sp>
          <p:nvSpPr>
            <p:cNvPr id="16" name="Freeform 16"/>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64906C">
                <a:alpha val="24706"/>
              </a:srgbClr>
            </a:solidFill>
          </p:spPr>
          <p:txBody>
            <a:bodyPr/>
            <a:lstStyle/>
            <a:p>
              <a:endParaRPr lang="en-GB"/>
            </a:p>
          </p:txBody>
        </p:sp>
        <p:sp>
          <p:nvSpPr>
            <p:cNvPr id="17" name="Freeform 17"/>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64906C">
                <a:alpha val="24706"/>
              </a:srgbClr>
            </a:solidFill>
          </p:spPr>
          <p:txBody>
            <a:bodyPr/>
            <a:lstStyle/>
            <a:p>
              <a:endParaRPr lang="en-GB"/>
            </a:p>
          </p:txBody>
        </p:sp>
      </p:grpSp>
      <p:sp>
        <p:nvSpPr>
          <p:cNvPr id="18" name="TextBox 18"/>
          <p:cNvSpPr txBox="1"/>
          <p:nvPr/>
        </p:nvSpPr>
        <p:spPr>
          <a:xfrm>
            <a:off x="9863086" y="7100390"/>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Work effectively with your group.</a:t>
            </a:r>
          </a:p>
        </p:txBody>
      </p:sp>
      <p:grpSp>
        <p:nvGrpSpPr>
          <p:cNvPr id="19" name="Group 19"/>
          <p:cNvGrpSpPr/>
          <p:nvPr/>
        </p:nvGrpSpPr>
        <p:grpSpPr>
          <a:xfrm rot="-10800000">
            <a:off x="7209915" y="5364470"/>
            <a:ext cx="2587830" cy="1449771"/>
            <a:chOff x="0" y="0"/>
            <a:chExt cx="3450440" cy="1933028"/>
          </a:xfrm>
        </p:grpSpPr>
        <p:sp>
          <p:nvSpPr>
            <p:cNvPr id="20" name="Freeform 20"/>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BB5E59"/>
            </a:solidFill>
          </p:spPr>
          <p:txBody>
            <a:bodyPr/>
            <a:lstStyle/>
            <a:p>
              <a:endParaRPr lang="en-GB"/>
            </a:p>
          </p:txBody>
        </p:sp>
        <p:sp>
          <p:nvSpPr>
            <p:cNvPr id="21" name="Freeform 21"/>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C0504D"/>
            </a:solidFill>
          </p:spPr>
          <p:txBody>
            <a:bodyPr/>
            <a:lstStyle/>
            <a:p>
              <a:endParaRPr lang="en-GB"/>
            </a:p>
          </p:txBody>
        </p:sp>
      </p:grpSp>
      <p:sp>
        <p:nvSpPr>
          <p:cNvPr id="22" name="TextBox 22"/>
          <p:cNvSpPr txBox="1"/>
          <p:nvPr/>
        </p:nvSpPr>
        <p:spPr>
          <a:xfrm>
            <a:off x="7330806" y="5652839"/>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Complete</a:t>
            </a:r>
          </a:p>
        </p:txBody>
      </p:sp>
      <p:grpSp>
        <p:nvGrpSpPr>
          <p:cNvPr id="23" name="Group 23"/>
          <p:cNvGrpSpPr/>
          <p:nvPr/>
        </p:nvGrpSpPr>
        <p:grpSpPr>
          <a:xfrm>
            <a:off x="9759645" y="5364470"/>
            <a:ext cx="7687290" cy="955686"/>
            <a:chOff x="0" y="0"/>
            <a:chExt cx="10249720" cy="1274248"/>
          </a:xfrm>
        </p:grpSpPr>
        <p:sp>
          <p:nvSpPr>
            <p:cNvPr id="24" name="Freeform 24"/>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BB5E59">
                <a:alpha val="24706"/>
              </a:srgbClr>
            </a:solidFill>
          </p:spPr>
          <p:txBody>
            <a:bodyPr/>
            <a:lstStyle/>
            <a:p>
              <a:endParaRPr lang="en-GB"/>
            </a:p>
          </p:txBody>
        </p:sp>
        <p:sp>
          <p:nvSpPr>
            <p:cNvPr id="25" name="Freeform 25"/>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BB5E59">
                <a:alpha val="24706"/>
              </a:srgbClr>
            </a:solidFill>
          </p:spPr>
          <p:txBody>
            <a:bodyPr/>
            <a:lstStyle/>
            <a:p>
              <a:endParaRPr lang="en-GB"/>
            </a:p>
          </p:txBody>
        </p:sp>
      </p:grpSp>
      <p:sp>
        <p:nvSpPr>
          <p:cNvPr id="26" name="TextBox 26"/>
          <p:cNvSpPr txBox="1"/>
          <p:nvPr/>
        </p:nvSpPr>
        <p:spPr>
          <a:xfrm>
            <a:off x="9863086" y="5559611"/>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Review weekly lab quizzes, lab manuals, and reviews for the exams. </a:t>
            </a:r>
          </a:p>
        </p:txBody>
      </p:sp>
      <p:grpSp>
        <p:nvGrpSpPr>
          <p:cNvPr id="27" name="Group 27"/>
          <p:cNvGrpSpPr/>
          <p:nvPr/>
        </p:nvGrpSpPr>
        <p:grpSpPr>
          <a:xfrm rot="-10800000">
            <a:off x="7209915" y="3966565"/>
            <a:ext cx="2587830" cy="1449771"/>
            <a:chOff x="0" y="0"/>
            <a:chExt cx="3450440" cy="1933028"/>
          </a:xfrm>
        </p:grpSpPr>
        <p:sp>
          <p:nvSpPr>
            <p:cNvPr id="28" name="Freeform 28"/>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4F79BF"/>
            </a:solidFill>
          </p:spPr>
          <p:txBody>
            <a:bodyPr/>
            <a:lstStyle/>
            <a:p>
              <a:endParaRPr lang="en-GB"/>
            </a:p>
          </p:txBody>
        </p:sp>
        <p:sp>
          <p:nvSpPr>
            <p:cNvPr id="29" name="Freeform 29"/>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4F79BF"/>
            </a:solidFill>
          </p:spPr>
          <p:txBody>
            <a:bodyPr/>
            <a:lstStyle/>
            <a:p>
              <a:endParaRPr lang="en-GB"/>
            </a:p>
          </p:txBody>
        </p:sp>
      </p:grpSp>
      <p:sp>
        <p:nvSpPr>
          <p:cNvPr id="30" name="TextBox 30"/>
          <p:cNvSpPr txBox="1"/>
          <p:nvPr/>
        </p:nvSpPr>
        <p:spPr>
          <a:xfrm>
            <a:off x="7330806" y="4254935"/>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Ask</a:t>
            </a:r>
          </a:p>
        </p:txBody>
      </p:sp>
      <p:grpSp>
        <p:nvGrpSpPr>
          <p:cNvPr id="31" name="Group 31"/>
          <p:cNvGrpSpPr/>
          <p:nvPr/>
        </p:nvGrpSpPr>
        <p:grpSpPr>
          <a:xfrm>
            <a:off x="9759645" y="3966565"/>
            <a:ext cx="7687290" cy="955686"/>
            <a:chOff x="0" y="0"/>
            <a:chExt cx="10249720" cy="1274248"/>
          </a:xfrm>
        </p:grpSpPr>
        <p:sp>
          <p:nvSpPr>
            <p:cNvPr id="32" name="Freeform 32"/>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4F79BF">
                <a:alpha val="24706"/>
              </a:srgbClr>
            </a:solidFill>
          </p:spPr>
          <p:txBody>
            <a:bodyPr/>
            <a:lstStyle/>
            <a:p>
              <a:endParaRPr lang="en-GB"/>
            </a:p>
          </p:txBody>
        </p:sp>
        <p:sp>
          <p:nvSpPr>
            <p:cNvPr id="33" name="Freeform 33"/>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4F79BF">
                <a:alpha val="24706"/>
              </a:srgbClr>
            </a:solidFill>
          </p:spPr>
          <p:txBody>
            <a:bodyPr/>
            <a:lstStyle/>
            <a:p>
              <a:endParaRPr lang="en-GB"/>
            </a:p>
          </p:txBody>
        </p:sp>
      </p:grpSp>
      <p:sp>
        <p:nvSpPr>
          <p:cNvPr id="34" name="TextBox 34"/>
          <p:cNvSpPr txBox="1"/>
          <p:nvPr/>
        </p:nvSpPr>
        <p:spPr>
          <a:xfrm>
            <a:off x="9863086" y="430458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Ask questions if you don’t understand</a:t>
            </a:r>
          </a:p>
        </p:txBody>
      </p:sp>
      <p:grpSp>
        <p:nvGrpSpPr>
          <p:cNvPr id="35" name="Group 35"/>
          <p:cNvGrpSpPr/>
          <p:nvPr/>
        </p:nvGrpSpPr>
        <p:grpSpPr>
          <a:xfrm rot="-10800000">
            <a:off x="7209915" y="2568662"/>
            <a:ext cx="2587830" cy="1449771"/>
            <a:chOff x="0" y="0"/>
            <a:chExt cx="3450440" cy="1933028"/>
          </a:xfrm>
        </p:grpSpPr>
        <p:sp>
          <p:nvSpPr>
            <p:cNvPr id="36" name="Freeform 36"/>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DFB65F"/>
            </a:solidFill>
          </p:spPr>
          <p:txBody>
            <a:bodyPr/>
            <a:lstStyle/>
            <a:p>
              <a:endParaRPr lang="en-GB"/>
            </a:p>
          </p:txBody>
        </p:sp>
        <p:sp>
          <p:nvSpPr>
            <p:cNvPr id="37" name="Freeform 37"/>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DFB65F"/>
            </a:solidFill>
          </p:spPr>
          <p:txBody>
            <a:bodyPr/>
            <a:lstStyle/>
            <a:p>
              <a:endParaRPr lang="en-GB"/>
            </a:p>
          </p:txBody>
        </p:sp>
      </p:grpSp>
      <p:sp>
        <p:nvSpPr>
          <p:cNvPr id="38" name="TextBox 38"/>
          <p:cNvSpPr txBox="1"/>
          <p:nvPr/>
        </p:nvSpPr>
        <p:spPr>
          <a:xfrm>
            <a:off x="7330806" y="2857031"/>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Participate </a:t>
            </a:r>
          </a:p>
        </p:txBody>
      </p:sp>
      <p:grpSp>
        <p:nvGrpSpPr>
          <p:cNvPr id="39" name="Group 39"/>
          <p:cNvGrpSpPr/>
          <p:nvPr/>
        </p:nvGrpSpPr>
        <p:grpSpPr>
          <a:xfrm>
            <a:off x="9759645" y="2568662"/>
            <a:ext cx="7687290" cy="955686"/>
            <a:chOff x="0" y="0"/>
            <a:chExt cx="10249720" cy="1274248"/>
          </a:xfrm>
        </p:grpSpPr>
        <p:sp>
          <p:nvSpPr>
            <p:cNvPr id="40" name="Freeform 40"/>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DFB65F">
                <a:alpha val="24706"/>
              </a:srgbClr>
            </a:solidFill>
          </p:spPr>
          <p:txBody>
            <a:bodyPr/>
            <a:lstStyle/>
            <a:p>
              <a:endParaRPr lang="en-GB"/>
            </a:p>
          </p:txBody>
        </p:sp>
        <p:sp>
          <p:nvSpPr>
            <p:cNvPr id="41" name="Freeform 41"/>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DFB65F">
                <a:alpha val="24706"/>
              </a:srgbClr>
            </a:solidFill>
          </p:spPr>
          <p:txBody>
            <a:bodyPr/>
            <a:lstStyle/>
            <a:p>
              <a:endParaRPr lang="en-GB"/>
            </a:p>
          </p:txBody>
        </p:sp>
      </p:grpSp>
      <p:sp>
        <p:nvSpPr>
          <p:cNvPr id="42" name="TextBox 42"/>
          <p:cNvSpPr txBox="1"/>
          <p:nvPr/>
        </p:nvSpPr>
        <p:spPr>
          <a:xfrm>
            <a:off x="9863086" y="2763802"/>
            <a:ext cx="7480408" cy="58445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Take the quiz the day before lab. Participate in the weekly lab meetings</a:t>
            </a:r>
          </a:p>
        </p:txBody>
      </p:sp>
      <p:grpSp>
        <p:nvGrpSpPr>
          <p:cNvPr id="43" name="Group 43"/>
          <p:cNvGrpSpPr/>
          <p:nvPr/>
        </p:nvGrpSpPr>
        <p:grpSpPr>
          <a:xfrm rot="-10800000">
            <a:off x="7209915" y="1170756"/>
            <a:ext cx="2587830" cy="1449771"/>
            <a:chOff x="0" y="0"/>
            <a:chExt cx="3450440" cy="1933028"/>
          </a:xfrm>
        </p:grpSpPr>
        <p:sp>
          <p:nvSpPr>
            <p:cNvPr id="44" name="Freeform 44"/>
            <p:cNvSpPr/>
            <p:nvPr/>
          </p:nvSpPr>
          <p:spPr>
            <a:xfrm>
              <a:off x="25400" y="25400"/>
              <a:ext cx="3399663" cy="1882267"/>
            </a:xfrm>
            <a:custGeom>
              <a:avLst/>
              <a:gdLst/>
              <a:ahLst/>
              <a:cxnLst/>
              <a:rect l="l" t="t" r="r" b="b"/>
              <a:pathLst>
                <a:path w="3399663" h="1882267">
                  <a:moveTo>
                    <a:pt x="0" y="659257"/>
                  </a:moveTo>
                  <a:lnTo>
                    <a:pt x="1652143" y="659257"/>
                  </a:lnTo>
                  <a:lnTo>
                    <a:pt x="1652143" y="282321"/>
                  </a:lnTo>
                  <a:lnTo>
                    <a:pt x="1509395" y="282321"/>
                  </a:lnTo>
                  <a:lnTo>
                    <a:pt x="1699768" y="0"/>
                  </a:lnTo>
                  <a:lnTo>
                    <a:pt x="1890268" y="282321"/>
                  </a:lnTo>
                  <a:lnTo>
                    <a:pt x="1747393" y="282321"/>
                  </a:lnTo>
                  <a:lnTo>
                    <a:pt x="1747393" y="659257"/>
                  </a:lnTo>
                  <a:lnTo>
                    <a:pt x="3399663" y="659257"/>
                  </a:lnTo>
                  <a:lnTo>
                    <a:pt x="3399663" y="1882267"/>
                  </a:lnTo>
                  <a:lnTo>
                    <a:pt x="0" y="1882267"/>
                  </a:lnTo>
                  <a:close/>
                </a:path>
              </a:pathLst>
            </a:custGeom>
            <a:solidFill>
              <a:srgbClr val="53B9BD"/>
            </a:solidFill>
          </p:spPr>
          <p:txBody>
            <a:bodyPr/>
            <a:lstStyle/>
            <a:p>
              <a:endParaRPr lang="en-GB"/>
            </a:p>
          </p:txBody>
        </p:sp>
        <p:sp>
          <p:nvSpPr>
            <p:cNvPr id="45" name="Freeform 45"/>
            <p:cNvSpPr/>
            <p:nvPr/>
          </p:nvSpPr>
          <p:spPr>
            <a:xfrm>
              <a:off x="0" y="0"/>
              <a:ext cx="3450463" cy="1933067"/>
            </a:xfrm>
            <a:custGeom>
              <a:avLst/>
              <a:gdLst/>
              <a:ahLst/>
              <a:cxnLst/>
              <a:rect l="l" t="t" r="r" b="b"/>
              <a:pathLst>
                <a:path w="3450463" h="1933067">
                  <a:moveTo>
                    <a:pt x="25400" y="659257"/>
                  </a:moveTo>
                  <a:lnTo>
                    <a:pt x="1677543" y="659257"/>
                  </a:lnTo>
                  <a:lnTo>
                    <a:pt x="1677543" y="684657"/>
                  </a:lnTo>
                  <a:lnTo>
                    <a:pt x="1652143" y="684657"/>
                  </a:lnTo>
                  <a:lnTo>
                    <a:pt x="1652143" y="307721"/>
                  </a:lnTo>
                  <a:lnTo>
                    <a:pt x="1677543" y="307721"/>
                  </a:lnTo>
                  <a:lnTo>
                    <a:pt x="1677543" y="333121"/>
                  </a:lnTo>
                  <a:lnTo>
                    <a:pt x="1534795" y="333121"/>
                  </a:lnTo>
                  <a:cubicBezTo>
                    <a:pt x="1525397" y="333121"/>
                    <a:pt x="1516761" y="327914"/>
                    <a:pt x="1512316" y="319659"/>
                  </a:cubicBezTo>
                  <a:cubicBezTo>
                    <a:pt x="1507871" y="311404"/>
                    <a:pt x="1508379" y="301371"/>
                    <a:pt x="1513713" y="293497"/>
                  </a:cubicBezTo>
                  <a:lnTo>
                    <a:pt x="1704213" y="11176"/>
                  </a:lnTo>
                  <a:cubicBezTo>
                    <a:pt x="1708912" y="4191"/>
                    <a:pt x="1716786" y="0"/>
                    <a:pt x="1725295" y="0"/>
                  </a:cubicBezTo>
                  <a:cubicBezTo>
                    <a:pt x="1733804" y="0"/>
                    <a:pt x="1741678" y="4191"/>
                    <a:pt x="1746377" y="11176"/>
                  </a:cubicBezTo>
                  <a:lnTo>
                    <a:pt x="1936877" y="293497"/>
                  </a:lnTo>
                  <a:cubicBezTo>
                    <a:pt x="1942084" y="301244"/>
                    <a:pt x="1942719" y="311277"/>
                    <a:pt x="1938274" y="319659"/>
                  </a:cubicBezTo>
                  <a:cubicBezTo>
                    <a:pt x="1933829" y="328041"/>
                    <a:pt x="1925193" y="333121"/>
                    <a:pt x="1915795" y="333121"/>
                  </a:cubicBezTo>
                  <a:lnTo>
                    <a:pt x="1772793" y="333121"/>
                  </a:lnTo>
                  <a:lnTo>
                    <a:pt x="1772793" y="307721"/>
                  </a:lnTo>
                  <a:lnTo>
                    <a:pt x="1798193" y="307721"/>
                  </a:lnTo>
                  <a:lnTo>
                    <a:pt x="1798193" y="684657"/>
                  </a:lnTo>
                  <a:lnTo>
                    <a:pt x="1772793" y="684657"/>
                  </a:lnTo>
                  <a:lnTo>
                    <a:pt x="1772793" y="659257"/>
                  </a:lnTo>
                  <a:lnTo>
                    <a:pt x="3425063" y="659257"/>
                  </a:lnTo>
                  <a:cubicBezTo>
                    <a:pt x="3439033" y="659257"/>
                    <a:pt x="3450463" y="670687"/>
                    <a:pt x="3450463" y="684657"/>
                  </a:cubicBezTo>
                  <a:lnTo>
                    <a:pt x="3450463" y="1907667"/>
                  </a:lnTo>
                  <a:cubicBezTo>
                    <a:pt x="3450463" y="1921637"/>
                    <a:pt x="3439033" y="1933067"/>
                    <a:pt x="3425063" y="1933067"/>
                  </a:cubicBezTo>
                  <a:lnTo>
                    <a:pt x="25400" y="1933067"/>
                  </a:lnTo>
                  <a:cubicBezTo>
                    <a:pt x="11430" y="1933067"/>
                    <a:pt x="0" y="1921637"/>
                    <a:pt x="0" y="1907667"/>
                  </a:cubicBezTo>
                  <a:lnTo>
                    <a:pt x="0" y="684657"/>
                  </a:lnTo>
                  <a:cubicBezTo>
                    <a:pt x="0" y="670687"/>
                    <a:pt x="11430" y="659257"/>
                    <a:pt x="25400" y="659257"/>
                  </a:cubicBezTo>
                  <a:moveTo>
                    <a:pt x="25400" y="710057"/>
                  </a:moveTo>
                  <a:lnTo>
                    <a:pt x="25400" y="684657"/>
                  </a:lnTo>
                  <a:lnTo>
                    <a:pt x="50800" y="684657"/>
                  </a:lnTo>
                  <a:lnTo>
                    <a:pt x="50800" y="1907667"/>
                  </a:lnTo>
                  <a:lnTo>
                    <a:pt x="25400" y="1907667"/>
                  </a:lnTo>
                  <a:lnTo>
                    <a:pt x="25400" y="1882267"/>
                  </a:lnTo>
                  <a:lnTo>
                    <a:pt x="3425063" y="1882267"/>
                  </a:lnTo>
                  <a:lnTo>
                    <a:pt x="3425063" y="1907667"/>
                  </a:lnTo>
                  <a:lnTo>
                    <a:pt x="3399663" y="1907667"/>
                  </a:lnTo>
                  <a:lnTo>
                    <a:pt x="3399663" y="684657"/>
                  </a:lnTo>
                  <a:lnTo>
                    <a:pt x="3425063" y="684657"/>
                  </a:lnTo>
                  <a:lnTo>
                    <a:pt x="3425063" y="710057"/>
                  </a:lnTo>
                  <a:lnTo>
                    <a:pt x="1772793" y="710057"/>
                  </a:lnTo>
                  <a:cubicBezTo>
                    <a:pt x="1758823" y="710057"/>
                    <a:pt x="1747393" y="698627"/>
                    <a:pt x="1747393" y="684657"/>
                  </a:cubicBezTo>
                  <a:lnTo>
                    <a:pt x="1747393" y="307721"/>
                  </a:lnTo>
                  <a:cubicBezTo>
                    <a:pt x="1747393" y="293751"/>
                    <a:pt x="1758823" y="282321"/>
                    <a:pt x="1772793" y="282321"/>
                  </a:cubicBezTo>
                  <a:lnTo>
                    <a:pt x="1915668" y="282321"/>
                  </a:lnTo>
                  <a:lnTo>
                    <a:pt x="1915668" y="307721"/>
                  </a:lnTo>
                  <a:lnTo>
                    <a:pt x="1894586" y="321945"/>
                  </a:lnTo>
                  <a:lnTo>
                    <a:pt x="1704086" y="39624"/>
                  </a:lnTo>
                  <a:lnTo>
                    <a:pt x="1725168" y="25400"/>
                  </a:lnTo>
                  <a:lnTo>
                    <a:pt x="1746250" y="39624"/>
                  </a:lnTo>
                  <a:lnTo>
                    <a:pt x="1555750" y="321945"/>
                  </a:lnTo>
                  <a:lnTo>
                    <a:pt x="1534668" y="307721"/>
                  </a:lnTo>
                  <a:lnTo>
                    <a:pt x="1534668" y="282321"/>
                  </a:lnTo>
                  <a:lnTo>
                    <a:pt x="1677543" y="282321"/>
                  </a:lnTo>
                  <a:cubicBezTo>
                    <a:pt x="1691513" y="282321"/>
                    <a:pt x="1702943" y="293751"/>
                    <a:pt x="1702943" y="307721"/>
                  </a:cubicBezTo>
                  <a:lnTo>
                    <a:pt x="1702943" y="684657"/>
                  </a:lnTo>
                  <a:cubicBezTo>
                    <a:pt x="1702943" y="698627"/>
                    <a:pt x="1691513" y="710057"/>
                    <a:pt x="1677543" y="710057"/>
                  </a:cubicBezTo>
                  <a:lnTo>
                    <a:pt x="25400" y="710057"/>
                  </a:lnTo>
                  <a:close/>
                </a:path>
              </a:pathLst>
            </a:custGeom>
            <a:solidFill>
              <a:srgbClr val="53B9BD"/>
            </a:solidFill>
          </p:spPr>
          <p:txBody>
            <a:bodyPr/>
            <a:lstStyle/>
            <a:p>
              <a:endParaRPr lang="en-GB"/>
            </a:p>
          </p:txBody>
        </p:sp>
      </p:grpSp>
      <p:sp>
        <p:nvSpPr>
          <p:cNvPr id="46" name="TextBox 46"/>
          <p:cNvSpPr txBox="1"/>
          <p:nvPr/>
        </p:nvSpPr>
        <p:spPr>
          <a:xfrm>
            <a:off x="7330806" y="1459126"/>
            <a:ext cx="2346048" cy="417046"/>
          </a:xfrm>
          <a:prstGeom prst="rect">
            <a:avLst/>
          </a:prstGeom>
        </p:spPr>
        <p:txBody>
          <a:bodyPr lIns="0" tIns="0" rIns="0" bIns="0" rtlCol="0" anchor="t">
            <a:spAutoFit/>
          </a:bodyPr>
          <a:lstStyle/>
          <a:p>
            <a:pPr algn="ctr">
              <a:lnSpc>
                <a:spcPts val="3240"/>
              </a:lnSpc>
            </a:pPr>
            <a:r>
              <a:rPr lang="en-US" sz="3000" b="1" spc="-18">
                <a:solidFill>
                  <a:srgbClr val="FFFFFF"/>
                </a:solidFill>
                <a:latin typeface="Source Sans Pro Bold"/>
                <a:ea typeface="Source Sans Pro Bold"/>
                <a:cs typeface="Source Sans Pro Bold"/>
                <a:sym typeface="Source Sans Pro Bold"/>
              </a:rPr>
              <a:t>Read</a:t>
            </a:r>
          </a:p>
        </p:txBody>
      </p:sp>
      <p:grpSp>
        <p:nvGrpSpPr>
          <p:cNvPr id="47" name="Group 47"/>
          <p:cNvGrpSpPr/>
          <p:nvPr/>
        </p:nvGrpSpPr>
        <p:grpSpPr>
          <a:xfrm>
            <a:off x="9759645" y="1170756"/>
            <a:ext cx="7687290" cy="955686"/>
            <a:chOff x="0" y="0"/>
            <a:chExt cx="10249720" cy="1274248"/>
          </a:xfrm>
        </p:grpSpPr>
        <p:sp>
          <p:nvSpPr>
            <p:cNvPr id="48" name="Freeform 48"/>
            <p:cNvSpPr/>
            <p:nvPr/>
          </p:nvSpPr>
          <p:spPr>
            <a:xfrm>
              <a:off x="25400" y="25400"/>
              <a:ext cx="10198862" cy="1223391"/>
            </a:xfrm>
            <a:custGeom>
              <a:avLst/>
              <a:gdLst/>
              <a:ahLst/>
              <a:cxnLst/>
              <a:rect l="l" t="t" r="r" b="b"/>
              <a:pathLst>
                <a:path w="10198862" h="1223391">
                  <a:moveTo>
                    <a:pt x="0" y="0"/>
                  </a:moveTo>
                  <a:lnTo>
                    <a:pt x="10198862" y="0"/>
                  </a:lnTo>
                  <a:lnTo>
                    <a:pt x="10198862" y="1223391"/>
                  </a:lnTo>
                  <a:lnTo>
                    <a:pt x="0" y="1223391"/>
                  </a:lnTo>
                  <a:close/>
                </a:path>
              </a:pathLst>
            </a:custGeom>
            <a:solidFill>
              <a:srgbClr val="53B9BD">
                <a:alpha val="24706"/>
              </a:srgbClr>
            </a:solidFill>
          </p:spPr>
          <p:txBody>
            <a:bodyPr/>
            <a:lstStyle/>
            <a:p>
              <a:endParaRPr lang="en-GB"/>
            </a:p>
          </p:txBody>
        </p:sp>
        <p:sp>
          <p:nvSpPr>
            <p:cNvPr id="49" name="Freeform 49"/>
            <p:cNvSpPr/>
            <p:nvPr/>
          </p:nvSpPr>
          <p:spPr>
            <a:xfrm>
              <a:off x="0" y="0"/>
              <a:ext cx="10249662" cy="1274191"/>
            </a:xfrm>
            <a:custGeom>
              <a:avLst/>
              <a:gdLst/>
              <a:ahLst/>
              <a:cxnLst/>
              <a:rect l="l" t="t" r="r" b="b"/>
              <a:pathLst>
                <a:path w="10249662" h="1274191">
                  <a:moveTo>
                    <a:pt x="25400" y="0"/>
                  </a:moveTo>
                  <a:lnTo>
                    <a:pt x="10224262" y="0"/>
                  </a:lnTo>
                  <a:cubicBezTo>
                    <a:pt x="10238232" y="0"/>
                    <a:pt x="10249662" y="11430"/>
                    <a:pt x="10249662" y="25400"/>
                  </a:cubicBezTo>
                  <a:lnTo>
                    <a:pt x="10249662" y="1248791"/>
                  </a:lnTo>
                  <a:cubicBezTo>
                    <a:pt x="10249662" y="1262761"/>
                    <a:pt x="10238232" y="1274191"/>
                    <a:pt x="10224262" y="1274191"/>
                  </a:cubicBezTo>
                  <a:lnTo>
                    <a:pt x="25400" y="1274191"/>
                  </a:lnTo>
                  <a:cubicBezTo>
                    <a:pt x="11430" y="1274191"/>
                    <a:pt x="0" y="1262761"/>
                    <a:pt x="0" y="1248791"/>
                  </a:cubicBezTo>
                  <a:lnTo>
                    <a:pt x="0" y="25400"/>
                  </a:lnTo>
                  <a:cubicBezTo>
                    <a:pt x="0" y="11430"/>
                    <a:pt x="11430" y="0"/>
                    <a:pt x="25400" y="0"/>
                  </a:cubicBezTo>
                  <a:moveTo>
                    <a:pt x="25400" y="50800"/>
                  </a:moveTo>
                  <a:lnTo>
                    <a:pt x="25400" y="25400"/>
                  </a:lnTo>
                  <a:lnTo>
                    <a:pt x="50800" y="25400"/>
                  </a:lnTo>
                  <a:lnTo>
                    <a:pt x="50800" y="1248791"/>
                  </a:lnTo>
                  <a:lnTo>
                    <a:pt x="25400" y="1248791"/>
                  </a:lnTo>
                  <a:lnTo>
                    <a:pt x="25400" y="1223391"/>
                  </a:lnTo>
                  <a:lnTo>
                    <a:pt x="10224262" y="1223391"/>
                  </a:lnTo>
                  <a:lnTo>
                    <a:pt x="10224262" y="1248791"/>
                  </a:lnTo>
                  <a:lnTo>
                    <a:pt x="10198862" y="1248791"/>
                  </a:lnTo>
                  <a:lnTo>
                    <a:pt x="10198862" y="25400"/>
                  </a:lnTo>
                  <a:lnTo>
                    <a:pt x="10224262" y="25400"/>
                  </a:lnTo>
                  <a:lnTo>
                    <a:pt x="10224262" y="50800"/>
                  </a:lnTo>
                  <a:lnTo>
                    <a:pt x="25400" y="50800"/>
                  </a:lnTo>
                  <a:close/>
                </a:path>
              </a:pathLst>
            </a:custGeom>
            <a:solidFill>
              <a:srgbClr val="53B9BD">
                <a:alpha val="24706"/>
              </a:srgbClr>
            </a:solidFill>
          </p:spPr>
          <p:txBody>
            <a:bodyPr/>
            <a:lstStyle/>
            <a:p>
              <a:endParaRPr lang="en-GB"/>
            </a:p>
          </p:txBody>
        </p:sp>
      </p:grpSp>
      <p:sp>
        <p:nvSpPr>
          <p:cNvPr id="50" name="TextBox 50"/>
          <p:cNvSpPr txBox="1"/>
          <p:nvPr/>
        </p:nvSpPr>
        <p:spPr>
          <a:xfrm>
            <a:off x="9863086" y="1508772"/>
            <a:ext cx="7480408" cy="298704"/>
          </a:xfrm>
          <a:prstGeom prst="rect">
            <a:avLst/>
          </a:prstGeom>
        </p:spPr>
        <p:txBody>
          <a:bodyPr lIns="0" tIns="0" rIns="0" bIns="0" rtlCol="0" anchor="t">
            <a:spAutoFit/>
          </a:bodyPr>
          <a:lstStyle/>
          <a:p>
            <a:pPr algn="l">
              <a:lnSpc>
                <a:spcPts val="2268"/>
              </a:lnSpc>
            </a:pPr>
            <a:r>
              <a:rPr lang="en-US" sz="2100" b="1" spc="-12">
                <a:solidFill>
                  <a:srgbClr val="262523"/>
                </a:solidFill>
                <a:latin typeface="Source Sans Pro Bold"/>
                <a:ea typeface="Source Sans Pro Bold"/>
                <a:cs typeface="Source Sans Pro Bold"/>
                <a:sym typeface="Source Sans Pro Bold"/>
              </a:rPr>
              <a:t>Read the lab manual as required before taking the quiz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6065492" y="5918475"/>
            <a:ext cx="6157015" cy="3368400"/>
          </a:xfrm>
          <a:custGeom>
            <a:avLst/>
            <a:gdLst/>
            <a:ahLst/>
            <a:cxnLst/>
            <a:rect l="l" t="t" r="r" b="b"/>
            <a:pathLst>
              <a:path w="6157015" h="3368400">
                <a:moveTo>
                  <a:pt x="0" y="0"/>
                </a:moveTo>
                <a:lnTo>
                  <a:pt x="6157016" y="0"/>
                </a:lnTo>
                <a:lnTo>
                  <a:pt x="6157016" y="3368400"/>
                </a:lnTo>
                <a:lnTo>
                  <a:pt x="0" y="3368400"/>
                </a:lnTo>
                <a:lnTo>
                  <a:pt x="0" y="0"/>
                </a:lnTo>
                <a:close/>
              </a:path>
            </a:pathLst>
          </a:custGeom>
          <a:blipFill>
            <a:blip r:embed="rId2"/>
            <a:stretch>
              <a:fillRect/>
            </a:stretch>
          </a:blipFill>
          <a:ln w="38100" cap="sq">
            <a:solidFill>
              <a:srgbClr val="262523"/>
            </a:solidFill>
            <a:prstDash val="solid"/>
            <a:miter/>
          </a:ln>
        </p:spPr>
        <p:txBody>
          <a:bodyPr/>
          <a:lstStyle/>
          <a:p>
            <a:endParaRPr lang="en-GB"/>
          </a:p>
        </p:txBody>
      </p:sp>
      <p:sp>
        <p:nvSpPr>
          <p:cNvPr id="3" name="TextBox 3"/>
          <p:cNvSpPr txBox="1"/>
          <p:nvPr/>
        </p:nvSpPr>
        <p:spPr>
          <a:xfrm>
            <a:off x="505846" y="490036"/>
            <a:ext cx="17276308"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How can I discuss my grades with my TA?</a:t>
            </a:r>
          </a:p>
        </p:txBody>
      </p:sp>
      <p:sp>
        <p:nvSpPr>
          <p:cNvPr id="4" name="TextBox 4"/>
          <p:cNvSpPr txBox="1"/>
          <p:nvPr/>
        </p:nvSpPr>
        <p:spPr>
          <a:xfrm>
            <a:off x="391274" y="1479825"/>
            <a:ext cx="16868026" cy="4114800"/>
          </a:xfrm>
          <a:prstGeom prst="rect">
            <a:avLst/>
          </a:prstGeom>
        </p:spPr>
        <p:txBody>
          <a:bodyPr lIns="0" tIns="0" rIns="0" bIns="0" rtlCol="0" anchor="t">
            <a:spAutoFit/>
          </a:bodyPr>
          <a:lstStyle/>
          <a:p>
            <a:pPr algn="l">
              <a:lnSpc>
                <a:spcPts val="3600"/>
              </a:lnSpc>
            </a:pPr>
            <a:r>
              <a:rPr lang="en-US" sz="3000" spc="-18">
                <a:solidFill>
                  <a:srgbClr val="000000"/>
                </a:solidFill>
                <a:latin typeface="Source Sans Pro Light"/>
                <a:ea typeface="Source Sans Pro Light"/>
                <a:cs typeface="Source Sans Pro Light"/>
                <a:sym typeface="Source Sans Pro Light"/>
              </a:rPr>
              <a:t>The Family Educational Rights and Privacy Act (FERPA) (1974), is designed to protect students’ personal and sensitive information. Below are guidelines stated by FERPA. Educators must meet these guidelines without exception.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Teachers are prohibited from discussing student grades with family members (ex. parents). </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Discussing grades with your TA is only allowed in-person or via online meeting. If meeting online, you must use your camera to verify ID.</a:t>
            </a:r>
          </a:p>
          <a:p>
            <a:pPr marL="647703" lvl="1" indent="-32385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To discuss your grade in person (recommended) you can:</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Email your TA to request an appointment or visit during office hours.</a:t>
            </a:r>
          </a:p>
          <a:p>
            <a:pPr marL="1295406" lvl="2" indent="-431802" algn="l">
              <a:lnSpc>
                <a:spcPts val="3600"/>
              </a:lnSpc>
              <a:buFont typeface="Arial"/>
              <a:buChar char="⚬"/>
            </a:pPr>
            <a:r>
              <a:rPr lang="en-US" sz="3000" spc="-18">
                <a:solidFill>
                  <a:srgbClr val="000000"/>
                </a:solidFill>
                <a:latin typeface="Source Sans Pro Light"/>
                <a:ea typeface="Source Sans Pro Light"/>
                <a:cs typeface="Source Sans Pro Light"/>
                <a:sym typeface="Source Sans Pro Light"/>
              </a:rPr>
              <a:t>Request to speak to your TA before or after class.</a:t>
            </a:r>
          </a:p>
        </p:txBody>
      </p:sp>
      <p:sp>
        <p:nvSpPr>
          <p:cNvPr id="5" name="TextBox 5"/>
          <p:cNvSpPr txBox="1"/>
          <p:nvPr/>
        </p:nvSpPr>
        <p:spPr>
          <a:xfrm>
            <a:off x="5234526" y="9317925"/>
            <a:ext cx="4714836" cy="342900"/>
          </a:xfrm>
          <a:prstGeom prst="rect">
            <a:avLst/>
          </a:prstGeom>
        </p:spPr>
        <p:txBody>
          <a:bodyPr lIns="0" tIns="0" rIns="0" bIns="0" rtlCol="0" anchor="t">
            <a:spAutoFit/>
          </a:bodyPr>
          <a:lstStyle/>
          <a:p>
            <a:pPr algn="ctr">
              <a:lnSpc>
                <a:spcPts val="2760"/>
              </a:lnSpc>
              <a:spcBef>
                <a:spcPct val="0"/>
              </a:spcBef>
            </a:pPr>
            <a:r>
              <a:rPr lang="en-US" sz="2300" spc="-14">
                <a:solidFill>
                  <a:srgbClr val="262523"/>
                </a:solidFill>
                <a:latin typeface="Source Sans Pro Light"/>
                <a:ea typeface="Source Sans Pro Light"/>
                <a:cs typeface="Source Sans Pro Light"/>
                <a:sym typeface="Source Sans Pro Light"/>
              </a:rPr>
              <a:t>Red-eared Sliders on a log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Freeform 2"/>
          <p:cNvSpPr/>
          <p:nvPr/>
        </p:nvSpPr>
        <p:spPr>
          <a:xfrm>
            <a:off x="12443603" y="3485990"/>
            <a:ext cx="5330744" cy="4257591"/>
          </a:xfrm>
          <a:custGeom>
            <a:avLst/>
            <a:gdLst/>
            <a:ahLst/>
            <a:cxnLst/>
            <a:rect l="l" t="t" r="r" b="b"/>
            <a:pathLst>
              <a:path w="5330744" h="4257591">
                <a:moveTo>
                  <a:pt x="0" y="0"/>
                </a:moveTo>
                <a:lnTo>
                  <a:pt x="5330744" y="0"/>
                </a:lnTo>
                <a:lnTo>
                  <a:pt x="5330744" y="4257591"/>
                </a:lnTo>
                <a:lnTo>
                  <a:pt x="0" y="4257591"/>
                </a:lnTo>
                <a:lnTo>
                  <a:pt x="0" y="0"/>
                </a:lnTo>
                <a:close/>
              </a:path>
            </a:pathLst>
          </a:custGeom>
          <a:blipFill>
            <a:blip r:embed="rId2"/>
            <a:stretch>
              <a:fillRect/>
            </a:stretch>
          </a:blipFill>
          <a:ln w="38100" cap="sq">
            <a:solidFill>
              <a:srgbClr val="4E3A22"/>
            </a:solidFill>
            <a:prstDash val="solid"/>
            <a:miter/>
          </a:ln>
        </p:spPr>
        <p:txBody>
          <a:bodyPr/>
          <a:lstStyle/>
          <a:p>
            <a:endParaRPr lang="en-GB"/>
          </a:p>
        </p:txBody>
      </p:sp>
      <p:sp>
        <p:nvSpPr>
          <p:cNvPr id="3" name="TextBox 3"/>
          <p:cNvSpPr txBox="1"/>
          <p:nvPr/>
        </p:nvSpPr>
        <p:spPr>
          <a:xfrm>
            <a:off x="12375720" y="829627"/>
            <a:ext cx="5016930" cy="666750"/>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ODA Information</a:t>
            </a:r>
          </a:p>
        </p:txBody>
      </p:sp>
      <p:sp>
        <p:nvSpPr>
          <p:cNvPr id="4" name="TextBox 4"/>
          <p:cNvSpPr txBox="1"/>
          <p:nvPr/>
        </p:nvSpPr>
        <p:spPr>
          <a:xfrm>
            <a:off x="731322" y="858202"/>
            <a:ext cx="10908080" cy="8608695"/>
          </a:xfrm>
          <a:prstGeom prst="rect">
            <a:avLst/>
          </a:prstGeom>
        </p:spPr>
        <p:txBody>
          <a:bodyPr lIns="0" tIns="0" rIns="0" bIns="0" rtlCol="0" anchor="t">
            <a:spAutoFit/>
          </a:bodyPr>
          <a:lstStyle/>
          <a:p>
            <a:pPr algn="l">
              <a:lnSpc>
                <a:spcPts val="3239"/>
              </a:lnSpc>
            </a:pPr>
            <a:r>
              <a:rPr lang="en-US" sz="2999" spc="-17">
                <a:solidFill>
                  <a:srgbClr val="000000"/>
                </a:solidFill>
                <a:latin typeface="Source Sans Pro Light"/>
                <a:ea typeface="Source Sans Pro Light"/>
                <a:cs typeface="Source Sans Pro Light"/>
                <a:sym typeface="Source Sans Pro Light"/>
              </a:rPr>
              <a:t> “The University of North Texas makes reasonable academic accommodation for students with disabilities.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Students seeking accommodation must first register with the Office of Disability Accommodation (ODA) to verify their eligibility.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If a disability is verified, the ODA will provide you with an accommodation letter to be delivered to faculty to begin a private discussion regarding your specific needs in a course.</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 You may request accommodations at any time, however, ODA notices of accommodation should be provided as early as possible in the semester to avoid any delay in implementation.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marL="647698" lvl="1" indent="-323849" algn="l">
              <a:lnSpc>
                <a:spcPts val="3239"/>
              </a:lnSpc>
              <a:buFont typeface="Arial"/>
              <a:buChar char="•"/>
            </a:pPr>
            <a:r>
              <a:rPr lang="en-US" sz="2999" spc="-17">
                <a:solidFill>
                  <a:srgbClr val="000000"/>
                </a:solidFill>
                <a:latin typeface="Source Sans Pro Light"/>
                <a:ea typeface="Source Sans Pro Light"/>
                <a:cs typeface="Source Sans Pro Light"/>
                <a:sym typeface="Source Sans Pro Light"/>
              </a:rPr>
              <a:t>Note that students must obtain a new letter of accommodation for every semester and must meet with each faculty member prior to implementation in each class. </a:t>
            </a:r>
          </a:p>
          <a:p>
            <a:pPr algn="l">
              <a:lnSpc>
                <a:spcPts val="3239"/>
              </a:lnSpc>
            </a:pPr>
            <a:endParaRPr lang="en-US" sz="2999" spc="-17">
              <a:solidFill>
                <a:srgbClr val="000000"/>
              </a:solidFill>
              <a:latin typeface="Source Sans Pro Light"/>
              <a:ea typeface="Source Sans Pro Light"/>
              <a:cs typeface="Source Sans Pro Light"/>
              <a:sym typeface="Source Sans Pro Light"/>
            </a:endParaRPr>
          </a:p>
          <a:p>
            <a:pPr algn="l">
              <a:lnSpc>
                <a:spcPts val="3239"/>
              </a:lnSpc>
            </a:pPr>
            <a:r>
              <a:rPr lang="en-US" sz="2999" spc="-18">
                <a:solidFill>
                  <a:srgbClr val="000000"/>
                </a:solidFill>
                <a:latin typeface="Source Sans Pro Light"/>
                <a:ea typeface="Source Sans Pro Light"/>
                <a:cs typeface="Source Sans Pro Light"/>
                <a:sym typeface="Source Sans Pro Light"/>
              </a:rPr>
              <a:t>For additional information see the Office of Disability Accommodation website at </a:t>
            </a:r>
            <a:r>
              <a:rPr lang="en-US" sz="2999" u="sng" spc="-18">
                <a:solidFill>
                  <a:srgbClr val="000000"/>
                </a:solidFill>
                <a:latin typeface="Source Sans Pro Light"/>
                <a:ea typeface="Source Sans Pro Light"/>
                <a:cs typeface="Source Sans Pro Light"/>
                <a:sym typeface="Source Sans Pro Light"/>
                <a:hlinkClick r:id="rId3" tooltip="https://webmail.unt.edu/owa/redir.aspx?C=K33g2kFKbUOeWI5DVP3AwmGCPcBPoM8I9DnsHqfgr-3zAO2Ya9BmIJN-wg9A73seG2jrTRIkPy0.&amp;URL=http://www.unt.edu/oda"/>
              </a:rPr>
              <a:t>http://www.unt.edu/oda</a:t>
            </a:r>
            <a:r>
              <a:rPr lang="en-US" sz="2999" spc="-18">
                <a:solidFill>
                  <a:srgbClr val="000000"/>
                </a:solidFill>
                <a:latin typeface="Source Sans Pro Light"/>
                <a:ea typeface="Source Sans Pro Light"/>
                <a:cs typeface="Source Sans Pro Light"/>
                <a:sym typeface="Source Sans Pro Light"/>
              </a:rPr>
              <a:t>. You may also contact them by phone at 940.565.4323.”</a:t>
            </a:r>
          </a:p>
        </p:txBody>
      </p:sp>
      <p:sp>
        <p:nvSpPr>
          <p:cNvPr id="5" name="TextBox 5"/>
          <p:cNvSpPr txBox="1"/>
          <p:nvPr/>
        </p:nvSpPr>
        <p:spPr>
          <a:xfrm>
            <a:off x="11047399" y="7823288"/>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Black-tailed Prairie Dogs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393850" y="1093424"/>
            <a:ext cx="12159814" cy="8345043"/>
          </a:xfrm>
          <a:prstGeom prst="rect">
            <a:avLst/>
          </a:prstGeom>
        </p:spPr>
        <p:txBody>
          <a:bodyPr lIns="0" tIns="0" rIns="0" bIns="0" rtlCol="0" anchor="t">
            <a:spAutoFit/>
          </a:bodyPr>
          <a:lstStyle/>
          <a:p>
            <a:pPr algn="l">
              <a:lnSpc>
                <a:spcPts val="2916"/>
              </a:lnSpc>
            </a:pPr>
            <a:r>
              <a:rPr lang="en-US" sz="3000" b="1" spc="-18">
                <a:solidFill>
                  <a:srgbClr val="37472C"/>
                </a:solidFill>
                <a:latin typeface="Source Sans Pro Bold"/>
                <a:ea typeface="Source Sans Pro Bold"/>
                <a:cs typeface="Source Sans Pro Bold"/>
                <a:sym typeface="Source Sans Pro Bold"/>
              </a:rPr>
              <a:t>BIOL 1132 labs have a zero-tolerance policy for scholastic dishonesty</a:t>
            </a:r>
            <a:r>
              <a:rPr lang="en-US" sz="3000" b="1" spc="-18">
                <a:solidFill>
                  <a:srgbClr val="0D0D0D"/>
                </a:solidFill>
                <a:latin typeface="Source Sans Pro Bold"/>
                <a:ea typeface="Source Sans Pro Bold"/>
                <a:cs typeface="Source Sans Pro Bold"/>
                <a:sym typeface="Source Sans Pro Bold"/>
              </a:rPr>
              <a:t>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Copying students data and answers.</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Turning in used lab manual worksheets.  </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quizzes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Taking exams together.</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Providing answers to another student.</a:t>
            </a:r>
          </a:p>
          <a:p>
            <a:pPr marL="542925" lvl="1" indent="-271462" algn="l">
              <a:lnSpc>
                <a:spcPts val="2916"/>
              </a:lnSpc>
              <a:buFont typeface="Arial"/>
              <a:buChar char="•"/>
            </a:pPr>
            <a:r>
              <a:rPr lang="en-US" sz="3000" spc="-18">
                <a:solidFill>
                  <a:srgbClr val="A8304D"/>
                </a:solidFill>
                <a:latin typeface="Source Sans Pro Light"/>
                <a:ea typeface="Source Sans Pro Light"/>
                <a:cs typeface="Source Sans Pro Light"/>
                <a:sym typeface="Source Sans Pro Light"/>
              </a:rPr>
              <a:t>Plagiarizing on group projects.</a:t>
            </a:r>
          </a:p>
          <a:p>
            <a:pPr marL="542925" lvl="1" indent="-271462" algn="l">
              <a:lnSpc>
                <a:spcPts val="2916"/>
              </a:lnSpc>
              <a:buFont typeface="Arial"/>
              <a:buChar char="•"/>
            </a:pPr>
            <a:r>
              <a:rPr lang="en-US" sz="3000" b="1" spc="-18">
                <a:solidFill>
                  <a:srgbClr val="A8304D"/>
                </a:solidFill>
                <a:latin typeface="Source Sans Pro Bold"/>
                <a:ea typeface="Source Sans Pro Bold"/>
                <a:cs typeface="Source Sans Pro Bold"/>
                <a:sym typeface="Source Sans Pro Bold"/>
              </a:rPr>
              <a:t>Using a device while taking an exam.</a:t>
            </a:r>
          </a:p>
          <a:p>
            <a:pPr marL="542925" lvl="1" indent="-271462" algn="l">
              <a:lnSpc>
                <a:spcPts val="2916"/>
              </a:lnSpc>
            </a:pPr>
            <a:endParaRPr lang="en-US" sz="3000" b="1" spc="-18">
              <a:solidFill>
                <a:srgbClr val="A8304D"/>
              </a:solidFill>
              <a:latin typeface="Source Sans Pro Bold"/>
              <a:ea typeface="Source Sans Pro Bold"/>
              <a:cs typeface="Source Sans Pro Bold"/>
              <a:sym typeface="Source Sans Pro Bold"/>
            </a:endParaRPr>
          </a:p>
          <a:p>
            <a:pPr algn="l">
              <a:lnSpc>
                <a:spcPts val="2916"/>
              </a:lnSpc>
            </a:pPr>
            <a:r>
              <a:rPr lang="en-US" sz="3000" b="1" spc="-18">
                <a:solidFill>
                  <a:srgbClr val="0D0D0D"/>
                </a:solidFill>
                <a:latin typeface="Source Sans Pro Bold"/>
                <a:ea typeface="Source Sans Pro Bold"/>
                <a:cs typeface="Source Sans Pro Bold"/>
                <a:sym typeface="Source Sans Pro Bold"/>
              </a:rPr>
              <a:t>The term ‘plagiarism’ includes, but is not limited to: </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use by paraphrase or direct quotation of the published or unpublished work of another person without full and clear acknowledgment</a:t>
            </a:r>
          </a:p>
          <a:p>
            <a:pPr marL="647700" lvl="1" indent="-323850"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The knowing or negligent unacknowledged use of materials prepared by another person or agency engaged in the selling of term papers or other academic materials</a:t>
            </a:r>
          </a:p>
          <a:p>
            <a:pPr marL="542925" lvl="1" indent="-271462" algn="l">
              <a:lnSpc>
                <a:spcPts val="2916"/>
              </a:lnSpc>
              <a:buFont typeface="Arial"/>
              <a:buChar char="•"/>
            </a:pPr>
            <a:r>
              <a:rPr lang="en-US" sz="3000" spc="-18">
                <a:solidFill>
                  <a:srgbClr val="0D0D0D"/>
                </a:solidFill>
                <a:latin typeface="Source Sans Pro Light"/>
                <a:ea typeface="Source Sans Pro Light"/>
                <a:cs typeface="Source Sans Pro Light"/>
                <a:sym typeface="Source Sans Pro Light"/>
              </a:rPr>
              <a:t>Ex: copying word for word or even a phrase from a publication (including a web page) without referencing the source.  </a:t>
            </a:r>
          </a:p>
          <a:p>
            <a:pPr marL="542925" lvl="1" indent="-271462" algn="l">
              <a:lnSpc>
                <a:spcPts val="2916"/>
              </a:lnSpc>
            </a:pPr>
            <a:endParaRPr lang="en-US" sz="3000" spc="-18">
              <a:solidFill>
                <a:srgbClr val="0D0D0D"/>
              </a:solidFill>
              <a:latin typeface="Source Sans Pro Light"/>
              <a:ea typeface="Source Sans Pro Light"/>
              <a:cs typeface="Source Sans Pro Light"/>
              <a:sym typeface="Source Sans Pro Light"/>
            </a:endParaRPr>
          </a:p>
          <a:p>
            <a:pPr algn="just">
              <a:lnSpc>
                <a:spcPts val="2916"/>
              </a:lnSpc>
            </a:pPr>
            <a:r>
              <a:rPr lang="en-US" sz="3000" b="1" spc="-18">
                <a:solidFill>
                  <a:srgbClr val="37472C"/>
                </a:solidFill>
                <a:latin typeface="Source Sans Pro Bold"/>
                <a:ea typeface="Source Sans Pro Bold"/>
                <a:cs typeface="Source Sans Pro Bold"/>
                <a:sym typeface="Source Sans Pro Bold"/>
              </a:rPr>
              <a:t>If we suspect you of cheating: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An email will be sent to you and you will receive a 0 for the assignment </a:t>
            </a:r>
          </a:p>
          <a:p>
            <a:pPr marL="647700" lvl="1" indent="-323850" algn="just">
              <a:lnSpc>
                <a:spcPts val="2916"/>
              </a:lnSpc>
              <a:buFont typeface="Arial"/>
              <a:buChar char="•"/>
            </a:pPr>
            <a:r>
              <a:rPr lang="en-US" sz="3000" spc="-18">
                <a:solidFill>
                  <a:srgbClr val="37472C"/>
                </a:solidFill>
                <a:latin typeface="Source Sans Pro"/>
                <a:ea typeface="Source Sans Pro"/>
                <a:cs typeface="Source Sans Pro"/>
                <a:sym typeface="Source Sans Pro"/>
              </a:rPr>
              <a:t>You may be reported to the Dean of Students and fail the entire BIOL1132 course, including lecture.</a:t>
            </a:r>
          </a:p>
        </p:txBody>
      </p:sp>
      <p:sp>
        <p:nvSpPr>
          <p:cNvPr id="3" name="Freeform 3"/>
          <p:cNvSpPr/>
          <p:nvPr/>
        </p:nvSpPr>
        <p:spPr>
          <a:xfrm>
            <a:off x="12814245" y="3792094"/>
            <a:ext cx="4928597" cy="4725293"/>
          </a:xfrm>
          <a:custGeom>
            <a:avLst/>
            <a:gdLst/>
            <a:ahLst/>
            <a:cxnLst/>
            <a:rect l="l" t="t" r="r" b="b"/>
            <a:pathLst>
              <a:path w="4928597" h="4725293">
                <a:moveTo>
                  <a:pt x="0" y="0"/>
                </a:moveTo>
                <a:lnTo>
                  <a:pt x="4928597" y="0"/>
                </a:lnTo>
                <a:lnTo>
                  <a:pt x="4928597" y="4725293"/>
                </a:lnTo>
                <a:lnTo>
                  <a:pt x="0" y="4725293"/>
                </a:lnTo>
                <a:lnTo>
                  <a:pt x="0" y="0"/>
                </a:lnTo>
                <a:close/>
              </a:path>
            </a:pathLst>
          </a:custGeom>
          <a:blipFill>
            <a:blip r:embed="rId2"/>
            <a:stretch>
              <a:fillRect/>
            </a:stretch>
          </a:blipFill>
          <a:ln w="38100" cap="sq">
            <a:solidFill>
              <a:srgbClr val="1D1D1E"/>
            </a:solidFill>
            <a:prstDash val="solid"/>
            <a:miter/>
          </a:ln>
        </p:spPr>
        <p:txBody>
          <a:bodyPr/>
          <a:lstStyle/>
          <a:p>
            <a:endParaRPr lang="en-GB"/>
          </a:p>
        </p:txBody>
      </p:sp>
      <p:sp>
        <p:nvSpPr>
          <p:cNvPr id="4" name="TextBox 4"/>
          <p:cNvSpPr txBox="1"/>
          <p:nvPr/>
        </p:nvSpPr>
        <p:spPr>
          <a:xfrm>
            <a:off x="12584157" y="1038225"/>
            <a:ext cx="5016930" cy="1343025"/>
          </a:xfrm>
          <a:prstGeom prst="rect">
            <a:avLst/>
          </a:prstGeom>
        </p:spPr>
        <p:txBody>
          <a:bodyPr lIns="0" tIns="0" rIns="0" bIns="0" rtlCol="0" anchor="t">
            <a:spAutoFit/>
          </a:bodyPr>
          <a:lstStyle/>
          <a:p>
            <a:pPr algn="ctr">
              <a:lnSpc>
                <a:spcPts val="5399"/>
              </a:lnSpc>
            </a:pPr>
            <a:r>
              <a:rPr lang="en-US" sz="4499" b="1" spc="-27">
                <a:solidFill>
                  <a:srgbClr val="262523"/>
                </a:solidFill>
                <a:latin typeface="Roboto Slab Bold"/>
                <a:ea typeface="Roboto Slab Bold"/>
                <a:cs typeface="Roboto Slab Bold"/>
                <a:sym typeface="Roboto Slab Bold"/>
              </a:rPr>
              <a:t>Scholastic Dishonesty</a:t>
            </a:r>
          </a:p>
        </p:txBody>
      </p:sp>
      <p:sp>
        <p:nvSpPr>
          <p:cNvPr id="5" name="TextBox 5"/>
          <p:cNvSpPr txBox="1"/>
          <p:nvPr/>
        </p:nvSpPr>
        <p:spPr>
          <a:xfrm>
            <a:off x="12380899" y="8517387"/>
            <a:ext cx="5907101" cy="347315"/>
          </a:xfrm>
          <a:prstGeom prst="rect">
            <a:avLst/>
          </a:prstGeom>
        </p:spPr>
        <p:txBody>
          <a:bodyPr lIns="0" tIns="0" rIns="0" bIns="0" rtlCol="0" anchor="t">
            <a:spAutoFit/>
          </a:bodyPr>
          <a:lstStyle/>
          <a:p>
            <a:pPr algn="ctr">
              <a:lnSpc>
                <a:spcPts val="2795"/>
              </a:lnSpc>
              <a:spcBef>
                <a:spcPct val="0"/>
              </a:spcBef>
            </a:pPr>
            <a:r>
              <a:rPr lang="en-US" sz="2329" spc="-14">
                <a:solidFill>
                  <a:srgbClr val="262523"/>
                </a:solidFill>
                <a:latin typeface="Source Sans Pro Light"/>
                <a:ea typeface="Source Sans Pro Light"/>
                <a:cs typeface="Source Sans Pro Light"/>
                <a:sym typeface="Source Sans Pro Light"/>
              </a:rPr>
              <a:t>Feral Pigeon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4426148" y="390525"/>
            <a:ext cx="9435703" cy="790575"/>
          </a:xfrm>
          <a:prstGeom prst="rect">
            <a:avLst/>
          </a:prstGeom>
        </p:spPr>
        <p:txBody>
          <a:bodyPr lIns="0" tIns="0" rIns="0" bIns="0" rtlCol="0" anchor="t">
            <a:spAutoFit/>
          </a:bodyPr>
          <a:lstStyle/>
          <a:p>
            <a:pPr algn="ctr">
              <a:lnSpc>
                <a:spcPts val="6239"/>
              </a:lnSpc>
              <a:spcBef>
                <a:spcPct val="0"/>
              </a:spcBef>
            </a:pPr>
            <a:r>
              <a:rPr lang="en-US" sz="5199" b="1" spc="-31">
                <a:solidFill>
                  <a:srgbClr val="3C5419"/>
                </a:solidFill>
                <a:latin typeface="Roboto Slab Bold"/>
                <a:ea typeface="Roboto Slab Bold"/>
                <a:cs typeface="Roboto Slab Bold"/>
                <a:sym typeface="Roboto Slab Bold"/>
              </a:rPr>
              <a:t>UNT Fall Semester Key Dates: </a:t>
            </a:r>
          </a:p>
        </p:txBody>
      </p:sp>
      <p:sp>
        <p:nvSpPr>
          <p:cNvPr id="3" name="TextBox 3"/>
          <p:cNvSpPr txBox="1"/>
          <p:nvPr/>
        </p:nvSpPr>
        <p:spPr>
          <a:xfrm>
            <a:off x="1740121" y="2152059"/>
            <a:ext cx="13597515" cy="7481317"/>
          </a:xfrm>
          <a:prstGeom prst="rect">
            <a:avLst/>
          </a:prstGeom>
        </p:spPr>
        <p:txBody>
          <a:bodyPr lIns="0" tIns="0" rIns="0" bIns="0" rtlCol="0" anchor="t">
            <a:spAutoFit/>
          </a:bodyPr>
          <a:lstStyle/>
          <a:p>
            <a:pPr algn="just">
              <a:lnSpc>
                <a:spcPts val="7496"/>
              </a:lnSpc>
            </a:pPr>
            <a:r>
              <a:rPr lang="en-US" sz="4899" b="1" spc="-29">
                <a:solidFill>
                  <a:srgbClr val="29160F"/>
                </a:solidFill>
                <a:latin typeface="Roboto Slab Bold"/>
                <a:ea typeface="Roboto Slab Bold"/>
                <a:cs typeface="Roboto Slab Bold"/>
                <a:sym typeface="Roboto Slab Bold"/>
              </a:rPr>
              <a:t>Labor Day Holiday (no class) : September 7</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Last day to drop course a “W” : November 6 </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just">
              <a:lnSpc>
                <a:spcPts val="7496"/>
              </a:lnSpc>
            </a:pPr>
            <a:r>
              <a:rPr lang="en-US" sz="4899" b="1" spc="-29">
                <a:solidFill>
                  <a:srgbClr val="29160F"/>
                </a:solidFill>
                <a:latin typeface="Roboto Slab Bold"/>
                <a:ea typeface="Roboto Slab Bold"/>
                <a:cs typeface="Roboto Slab Bold"/>
                <a:sym typeface="Roboto Slab Bold"/>
              </a:rPr>
              <a:t>Final Exam Week : December 7 - 11</a:t>
            </a:r>
          </a:p>
          <a:p>
            <a:pPr algn="just">
              <a:lnSpc>
                <a:spcPts val="7496"/>
              </a:lnSpc>
            </a:pPr>
            <a:endParaRPr lang="en-US" sz="4899" b="1" spc="-29">
              <a:solidFill>
                <a:srgbClr val="29160F"/>
              </a:solidFill>
              <a:latin typeface="Roboto Slab Bold"/>
              <a:ea typeface="Roboto Slab Bold"/>
              <a:cs typeface="Roboto Slab Bold"/>
              <a:sym typeface="Roboto Slab Bold"/>
            </a:endParaRPr>
          </a:p>
          <a:p>
            <a:pPr algn="r">
              <a:lnSpc>
                <a:spcPts val="7496"/>
              </a:lnSpc>
            </a:pPr>
            <a:r>
              <a:rPr lang="en-US" sz="4899" b="1" spc="-29">
                <a:solidFill>
                  <a:srgbClr val="528241"/>
                </a:solidFill>
                <a:latin typeface="Roboto Slab Bold"/>
                <a:ea typeface="Roboto Slab Bold"/>
                <a:cs typeface="Roboto Slab Bold"/>
                <a:sym typeface="Roboto Slab Bold"/>
              </a:rPr>
              <a:t>**This lab will conclude the week prior to    the Thanksgiving break</a:t>
            </a:r>
            <a:r>
              <a:rPr lang="en-US" sz="4899" b="1" spc="-29">
                <a:solidFill>
                  <a:srgbClr val="29160F"/>
                </a:solidFill>
                <a:latin typeface="Roboto Slab Bold"/>
                <a:ea typeface="Roboto Slab Bold"/>
                <a:cs typeface="Roboto Slab Bold"/>
                <a:sym typeface="Roboto Slab Bold"/>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685516" y="357844"/>
          <a:ext cx="16886432" cy="8900456"/>
        </p:xfrm>
        <a:graphic>
          <a:graphicData uri="http://schemas.openxmlformats.org/drawingml/2006/table">
            <a:tbl>
              <a:tblPr/>
              <a:tblGrid>
                <a:gridCol w="2451773">
                  <a:extLst>
                    <a:ext uri="{9D8B030D-6E8A-4147-A177-3AD203B41FA5}">
                      <a16:colId xmlns:a16="http://schemas.microsoft.com/office/drawing/2014/main" val="20000"/>
                    </a:ext>
                  </a:extLst>
                </a:gridCol>
                <a:gridCol w="10035267">
                  <a:extLst>
                    <a:ext uri="{9D8B030D-6E8A-4147-A177-3AD203B41FA5}">
                      <a16:colId xmlns:a16="http://schemas.microsoft.com/office/drawing/2014/main" val="20001"/>
                    </a:ext>
                  </a:extLst>
                </a:gridCol>
                <a:gridCol w="4399392">
                  <a:extLst>
                    <a:ext uri="{9D8B030D-6E8A-4147-A177-3AD203B41FA5}">
                      <a16:colId xmlns:a16="http://schemas.microsoft.com/office/drawing/2014/main" val="20002"/>
                    </a:ext>
                  </a:extLst>
                </a:gridCol>
              </a:tblGrid>
              <a:tr h="667107">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71472">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8/17 - 8/21</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Intro. Lab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Class introductions</a:t>
                      </a:r>
                    </a:p>
                    <a:p>
                      <a:pPr algn="ctr">
                        <a:lnSpc>
                          <a:spcPts val="2999"/>
                        </a:lnSpc>
                      </a:pPr>
                      <a:r>
                        <a:rPr lang="en-US" sz="2499" spc="22">
                          <a:solidFill>
                            <a:srgbClr val="262523"/>
                          </a:solidFill>
                          <a:latin typeface="Source Sans Pro"/>
                          <a:ea typeface="Source Sans Pro"/>
                          <a:cs typeface="Source Sans Pro"/>
                          <a:sym typeface="Source Sans Pro"/>
                        </a:rPr>
                        <a:t>Syllabus &amp; safety</a:t>
                      </a:r>
                    </a:p>
                    <a:p>
                      <a:pPr algn="ctr">
                        <a:lnSpc>
                          <a:spcPts val="2999"/>
                        </a:lnSpc>
                      </a:pPr>
                      <a:r>
                        <a:rPr lang="en-US" sz="2499" spc="22">
                          <a:solidFill>
                            <a:srgbClr val="262523"/>
                          </a:solidFill>
                          <a:latin typeface="Source Sans Pro"/>
                          <a:ea typeface="Source Sans Pro"/>
                          <a:cs typeface="Source Sans Pro"/>
                          <a:sym typeface="Source Sans Pro"/>
                        </a:rPr>
                        <a:t>Must sign syllabus &amp; safety agreement in-lab</a:t>
                      </a:r>
                    </a:p>
                    <a:p>
                      <a:pPr algn="ctr">
                        <a:lnSpc>
                          <a:spcPts val="2999"/>
                        </a:lnSpc>
                      </a:pPr>
                      <a:r>
                        <a:rPr lang="en-US" sz="2499" spc="22">
                          <a:solidFill>
                            <a:srgbClr val="262523"/>
                          </a:solidFill>
                          <a:latin typeface="Source Sans Pro"/>
                          <a:ea typeface="Source Sans Pro"/>
                          <a:cs typeface="Source Sans Pro"/>
                          <a:sym typeface="Source Sans Pro"/>
                        </a:rPr>
                        <a:t>Syllabus &amp; safety quiz (due @11:59pm before lab day)</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3499"/>
                        </a:lnSpc>
                        <a:defRPr/>
                      </a:pPr>
                      <a:r>
                        <a:rPr lang="en-US" sz="2499" spc="22">
                          <a:solidFill>
                            <a:srgbClr val="262523"/>
                          </a:solidFill>
                          <a:latin typeface="Source Sans Pro"/>
                          <a:ea typeface="Source Sans Pro"/>
                          <a:cs typeface="Source Sans Pro"/>
                          <a:sym typeface="Source Sans Pro"/>
                        </a:rPr>
                        <a:t>Syllabus &amp; safety quiz= 10 pts </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8203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8/24 - 8/28</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1 : Introduction to Environmental Science Lab</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Introduction to environmental science</a:t>
                      </a:r>
                    </a:p>
                    <a:p>
                      <a:pPr algn="ctr">
                        <a:lnSpc>
                          <a:spcPts val="2999"/>
                        </a:lnSpc>
                      </a:pPr>
                      <a:r>
                        <a:rPr lang="en-US" sz="2499" spc="23">
                          <a:solidFill>
                            <a:srgbClr val="262523"/>
                          </a:solidFill>
                          <a:latin typeface="Source Sans Pro"/>
                          <a:ea typeface="Source Sans Pro"/>
                          <a:cs typeface="Source Sans Pro"/>
                          <a:sym typeface="Source Sans Pro"/>
                        </a:rPr>
                        <a:t>Introduction to the scientific method</a:t>
                      </a:r>
                    </a:p>
                    <a:p>
                      <a:pPr algn="ctr">
                        <a:lnSpc>
                          <a:spcPts val="2999"/>
                        </a:lnSpc>
                      </a:pPr>
                      <a:r>
                        <a:rPr lang="en-US" sz="2499" spc="22">
                          <a:solidFill>
                            <a:srgbClr val="262523"/>
                          </a:solidFill>
                          <a:latin typeface="Source Sans Pro"/>
                          <a:ea typeface="Source Sans Pro"/>
                          <a:cs typeface="Source Sans Pro"/>
                          <a:sym typeface="Source Sans Pro"/>
                        </a:rPr>
                        <a:t>Introduce group project &amp; form groups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endParaRPr lang="en-US" sz="1100"/>
                    </a:p>
                    <a:p>
                      <a:pPr algn="just">
                        <a:lnSpc>
                          <a:spcPts val="2999"/>
                        </a:lnSpc>
                      </a:pPr>
                      <a:r>
                        <a:rPr lang="en-US" sz="2499" spc="23">
                          <a:solidFill>
                            <a:srgbClr val="262523"/>
                          </a:solidFill>
                          <a:latin typeface="Source Sans Pro"/>
                          <a:ea typeface="Source Sans Pro"/>
                          <a:cs typeface="Source Sans Pro"/>
                          <a:sym typeface="Source Sans Pro"/>
                        </a:rPr>
                        <a:t>Group project quiz= 10pts</a:t>
                      </a:r>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77983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8/31 - 9/4</a:t>
                      </a:r>
                      <a:endParaRPr lang="en-US" sz="1100"/>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2: Environmental Ethics and Paradigm Shifts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Environmental ethic discussion</a:t>
                      </a:r>
                    </a:p>
                    <a:p>
                      <a:pPr algn="ctr">
                        <a:lnSpc>
                          <a:spcPts val="2999"/>
                        </a:lnSpc>
                      </a:pPr>
                      <a:r>
                        <a:rPr lang="en-US" sz="2499" spc="23">
                          <a:solidFill>
                            <a:srgbClr val="262523"/>
                          </a:solidFill>
                          <a:latin typeface="Source Sans Pro"/>
                          <a:ea typeface="Source Sans Pro"/>
                          <a:cs typeface="Source Sans Pro"/>
                          <a:sym typeface="Source Sans Pro"/>
                        </a:rPr>
                        <a:t>Fishing game</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5725" marR="85725" marT="85725" marB="85725"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7669" y="338175"/>
          <a:ext cx="16810786" cy="8920125"/>
        </p:xfrm>
        <a:graphic>
          <a:graphicData uri="http://schemas.openxmlformats.org/drawingml/2006/table">
            <a:tbl>
              <a:tblPr/>
              <a:tblGrid>
                <a:gridCol w="2228437">
                  <a:extLst>
                    <a:ext uri="{9D8B030D-6E8A-4147-A177-3AD203B41FA5}">
                      <a16:colId xmlns:a16="http://schemas.microsoft.com/office/drawing/2014/main" val="20000"/>
                    </a:ext>
                  </a:extLst>
                </a:gridCol>
                <a:gridCol w="10204540">
                  <a:extLst>
                    <a:ext uri="{9D8B030D-6E8A-4147-A177-3AD203B41FA5}">
                      <a16:colId xmlns:a16="http://schemas.microsoft.com/office/drawing/2014/main" val="20001"/>
                    </a:ext>
                  </a:extLst>
                </a:gridCol>
                <a:gridCol w="4377809">
                  <a:extLst>
                    <a:ext uri="{9D8B030D-6E8A-4147-A177-3AD203B41FA5}">
                      <a16:colId xmlns:a16="http://schemas.microsoft.com/office/drawing/2014/main" val="20002"/>
                    </a:ext>
                  </a:extLst>
                </a:gridCol>
              </a:tblGrid>
              <a:tr h="997299">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53131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9/7 - 9/11</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3: Trophic Transfer of Energy: Photosynthesis and Producers </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Photosynthesis discussion</a:t>
                      </a:r>
                    </a:p>
                    <a:p>
                      <a:pPr algn="ctr">
                        <a:lnSpc>
                          <a:spcPts val="2999"/>
                        </a:lnSpc>
                      </a:pPr>
                      <a:r>
                        <a:rPr lang="en-US" sz="2499" spc="23">
                          <a:solidFill>
                            <a:srgbClr val="262523"/>
                          </a:solidFill>
                          <a:latin typeface="Source Sans Pro"/>
                          <a:ea typeface="Source Sans Pro"/>
                          <a:cs typeface="Source Sans Pro"/>
                          <a:sym typeface="Source Sans Pro"/>
                        </a:rPr>
                        <a:t>Photosynthesis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80644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9/14 - 9/18</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4: Trophic Transfer of Energy: Consumers</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Consumers discussion</a:t>
                      </a:r>
                    </a:p>
                    <a:p>
                      <a:pPr algn="ctr">
                        <a:lnSpc>
                          <a:spcPts val="2999"/>
                        </a:lnSpc>
                      </a:pPr>
                      <a:r>
                        <a:rPr lang="en-US" sz="2499" spc="23">
                          <a:solidFill>
                            <a:srgbClr val="262523"/>
                          </a:solidFill>
                          <a:latin typeface="Source Sans Pro"/>
                          <a:ea typeface="Source Sans Pro"/>
                          <a:cs typeface="Source Sans Pro"/>
                          <a:sym typeface="Source Sans Pro"/>
                        </a:rPr>
                        <a:t>Owl pellet experiment</a:t>
                      </a:r>
                    </a:p>
                    <a:p>
                      <a:pPr algn="ctr">
                        <a:lnSpc>
                          <a:spcPts val="2999"/>
                        </a:lnSpc>
                      </a:pPr>
                      <a:r>
                        <a:rPr lang="en-US" sz="2499" spc="23">
                          <a:solidFill>
                            <a:srgbClr val="262523"/>
                          </a:solidFill>
                          <a:latin typeface="Source Sans Pro"/>
                          <a:ea typeface="Source Sans Pro"/>
                          <a:cs typeface="Source Sans Pro"/>
                          <a:sym typeface="Source Sans Pro"/>
                        </a:rPr>
                        <a:t>Group Project Set Up &amp; Outline Discussion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3">
                          <a:solidFill>
                            <a:srgbClr val="262523"/>
                          </a:solidFill>
                          <a:latin typeface="Source Sans Pro"/>
                          <a:ea typeface="Source Sans Pro"/>
                          <a:cs typeface="Source Sans Pro"/>
                          <a:sym typeface="Source Sans Pro"/>
                        </a:rPr>
                        <a:t>Participation= 40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8506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9/21 - 9/25</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5: Water Pollution and Conservation</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BGI demonstration</a:t>
                      </a:r>
                    </a:p>
                    <a:p>
                      <a:pPr algn="ctr">
                        <a:lnSpc>
                          <a:spcPts val="2999"/>
                        </a:lnSpc>
                      </a:pPr>
                      <a:r>
                        <a:rPr lang="en-US" sz="2499" spc="22">
                          <a:solidFill>
                            <a:srgbClr val="262523"/>
                          </a:solidFill>
                          <a:latin typeface="Source Sans Pro"/>
                          <a:ea typeface="Source Sans Pro"/>
                          <a:cs typeface="Source Sans Pro"/>
                          <a:sym typeface="Source Sans Pro"/>
                        </a:rPr>
                        <a:t>Water pollution &amp; conservation discussion</a:t>
                      </a:r>
                    </a:p>
                    <a:p>
                      <a:pPr algn="ctr">
                        <a:lnSpc>
                          <a:spcPts val="2999"/>
                        </a:lnSpc>
                      </a:pPr>
                      <a:r>
                        <a:rPr lang="en-US" sz="2499" spc="23">
                          <a:solidFill>
                            <a:srgbClr val="262523"/>
                          </a:solidFill>
                          <a:latin typeface="Source Sans Pro"/>
                          <a:ea typeface="Source Sans Pro"/>
                          <a:cs typeface="Source Sans Pro"/>
                          <a:sym typeface="Source Sans Pro"/>
                        </a:rPr>
                        <a:t>Water quality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r>
                        <a:rPr lang="en-US" sz="2499" spc="22">
                          <a:solidFill>
                            <a:srgbClr val="262523"/>
                          </a:solidFill>
                          <a:latin typeface="Source Sans Pro"/>
                          <a:ea typeface="Source Sans Pro"/>
                          <a:cs typeface="Source Sans Pro"/>
                          <a:sym typeface="Source Sans Pro"/>
                        </a:rPr>
                        <a:t>Group Outline= 25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732343" y="484366"/>
          <a:ext cx="16823314" cy="9202715"/>
        </p:xfrm>
        <a:graphic>
          <a:graphicData uri="http://schemas.openxmlformats.org/drawingml/2006/table">
            <a:tbl>
              <a:tblPr/>
              <a:tblGrid>
                <a:gridCol w="2563736">
                  <a:extLst>
                    <a:ext uri="{9D8B030D-6E8A-4147-A177-3AD203B41FA5}">
                      <a16:colId xmlns:a16="http://schemas.microsoft.com/office/drawing/2014/main" val="20000"/>
                    </a:ext>
                  </a:extLst>
                </a:gridCol>
                <a:gridCol w="10024638">
                  <a:extLst>
                    <a:ext uri="{9D8B030D-6E8A-4147-A177-3AD203B41FA5}">
                      <a16:colId xmlns:a16="http://schemas.microsoft.com/office/drawing/2014/main" val="20001"/>
                    </a:ext>
                  </a:extLst>
                </a:gridCol>
                <a:gridCol w="4234941">
                  <a:extLst>
                    <a:ext uri="{9D8B030D-6E8A-4147-A177-3AD203B41FA5}">
                      <a16:colId xmlns:a16="http://schemas.microsoft.com/office/drawing/2014/main" val="20002"/>
                    </a:ext>
                  </a:extLst>
                </a:gridCol>
              </a:tblGrid>
              <a:tr h="921443">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4762"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159438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9/28 - 10/2</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MIDTERM</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Midterm Exam= 100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4762"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1650377">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10/5 - 10/9</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In-Class Group Workday- bring device to work on project</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Mandatory Attendance!</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Participation= 40 pts</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2571678">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10/12 - 10/16</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Lab 6: Ecological Assessment &amp; Trophic Transfer of Contaminants</a:t>
                      </a:r>
                      <a:endParaRPr lang="en-US" sz="1100"/>
                    </a:p>
                    <a:p>
                      <a:pPr algn="ctr">
                        <a:lnSpc>
                          <a:spcPts val="2999"/>
                        </a:lnSpc>
                      </a:pPr>
                      <a:r>
                        <a:rPr lang="en-US" sz="2499" spc="23">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Ecosystem exchange discussion</a:t>
                      </a:r>
                    </a:p>
                    <a:p>
                      <a:pPr algn="ctr">
                        <a:lnSpc>
                          <a:spcPts val="2999"/>
                        </a:lnSpc>
                      </a:pPr>
                      <a:r>
                        <a:rPr lang="en-US" sz="2499" spc="23">
                          <a:solidFill>
                            <a:srgbClr val="262523"/>
                          </a:solidFill>
                          <a:latin typeface="Source Sans Pro"/>
                          <a:ea typeface="Source Sans Pro"/>
                          <a:cs typeface="Source Sans Pro"/>
                          <a:sym typeface="Source Sans Pro"/>
                        </a:rPr>
                        <a:t>Macroinvertebrate experiment</a:t>
                      </a:r>
                    </a:p>
                    <a:p>
                      <a:pPr algn="ctr">
                        <a:lnSpc>
                          <a:spcPts val="2999"/>
                        </a:lnSpc>
                      </a:pPr>
                      <a:r>
                        <a:rPr lang="en-US" sz="2499" spc="23">
                          <a:solidFill>
                            <a:srgbClr val="262523"/>
                          </a:solidFill>
                          <a:latin typeface="Source Sans Pro"/>
                          <a:ea typeface="Source Sans Pro"/>
                          <a:cs typeface="Source Sans Pro"/>
                          <a:sym typeface="Source Sans Pro"/>
                        </a:rPr>
                        <a:t>Midterm review</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just">
                        <a:lnSpc>
                          <a:spcPts val="2999"/>
                        </a:lnSpc>
                        <a:defRPr/>
                      </a:pPr>
                      <a:r>
                        <a:rPr lang="en-US" sz="2499" spc="23">
                          <a:solidFill>
                            <a:srgbClr val="262523"/>
                          </a:solidFill>
                          <a:latin typeface="Source Sans Pro"/>
                          <a:ea typeface="Source Sans Pro"/>
                          <a:cs typeface="Source Sans Pro"/>
                          <a:sym typeface="Source Sans Pro"/>
                        </a:rPr>
                        <a:t>Pre-lab Quiz= 10 pts</a:t>
                      </a:r>
                      <a:endParaRPr lang="en-US" sz="1100"/>
                    </a:p>
                    <a:p>
                      <a:pPr algn="just">
                        <a:lnSpc>
                          <a:spcPts val="2999"/>
                        </a:lnSpc>
                      </a:pPr>
                      <a:r>
                        <a:rPr lang="en-US" sz="2499" spc="23">
                          <a:solidFill>
                            <a:srgbClr val="262523"/>
                          </a:solidFill>
                          <a:latin typeface="Source Sans Pro"/>
                          <a:ea typeface="Source Sans Pro"/>
                          <a:cs typeface="Source Sans Pro"/>
                          <a:sym typeface="Source Sans Pro"/>
                        </a:rPr>
                        <a:t>Participation= 40 pts</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2464830">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10/19 - 10/23</a:t>
                      </a:r>
                      <a:endParaRPr lang="en-US" sz="1100"/>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7: Land Use, conservation, and manangement: </a:t>
                      </a:r>
                      <a:endParaRPr lang="en-US" sz="1100"/>
                    </a:p>
                    <a:p>
                      <a:pPr algn="ctr">
                        <a:lnSpc>
                          <a:spcPts val="2999"/>
                        </a:lnSpc>
                      </a:pPr>
                      <a:r>
                        <a:rPr lang="en-US" sz="2499" b="1" spc="22">
                          <a:solidFill>
                            <a:srgbClr val="262523"/>
                          </a:solidFill>
                          <a:latin typeface="Source Sans Pro Bold"/>
                          <a:ea typeface="Source Sans Pro Bold"/>
                          <a:cs typeface="Source Sans Pro Bold"/>
                          <a:sym typeface="Source Sans Pro Bold"/>
                        </a:rPr>
                        <a:t>Investigating Soil characteristics</a:t>
                      </a:r>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Soil discussion</a:t>
                      </a:r>
                    </a:p>
                    <a:p>
                      <a:pPr algn="ctr">
                        <a:lnSpc>
                          <a:spcPts val="2999"/>
                        </a:lnSpc>
                      </a:pPr>
                      <a:r>
                        <a:rPr lang="en-US" sz="2499" spc="23">
                          <a:solidFill>
                            <a:srgbClr val="262523"/>
                          </a:solidFill>
                          <a:latin typeface="Source Sans Pro"/>
                          <a:ea typeface="Source Sans Pro"/>
                          <a:cs typeface="Source Sans Pro"/>
                          <a:sym typeface="Source Sans Pro"/>
                        </a:rPr>
                        <a:t>Soil experiment</a:t>
                      </a: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8582" marR="88582" marT="88582" marB="88582" anchor="ctr">
                    <a:lnL w="4762" cap="flat" cmpd="sng" algn="ctr">
                      <a:solidFill>
                        <a:srgbClr val="000000"/>
                      </a:solidFill>
                      <a:prstDash val="solid"/>
                      <a:round/>
                      <a:headEnd type="none" w="med" len="med"/>
                      <a:tailEnd type="none" w="med" len="med"/>
                    </a:lnL>
                    <a:lnR w="4762"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554449" y="338175"/>
          <a:ext cx="15702516" cy="9101338"/>
        </p:xfrm>
        <a:graphic>
          <a:graphicData uri="http://schemas.openxmlformats.org/drawingml/2006/table">
            <a:tbl>
              <a:tblPr/>
              <a:tblGrid>
                <a:gridCol w="2411858">
                  <a:extLst>
                    <a:ext uri="{9D8B030D-6E8A-4147-A177-3AD203B41FA5}">
                      <a16:colId xmlns:a16="http://schemas.microsoft.com/office/drawing/2014/main" val="20000"/>
                    </a:ext>
                  </a:extLst>
                </a:gridCol>
                <a:gridCol w="8729342">
                  <a:extLst>
                    <a:ext uri="{9D8B030D-6E8A-4147-A177-3AD203B41FA5}">
                      <a16:colId xmlns:a16="http://schemas.microsoft.com/office/drawing/2014/main" val="20001"/>
                    </a:ext>
                  </a:extLst>
                </a:gridCol>
                <a:gridCol w="4561316">
                  <a:extLst>
                    <a:ext uri="{9D8B030D-6E8A-4147-A177-3AD203B41FA5}">
                      <a16:colId xmlns:a16="http://schemas.microsoft.com/office/drawing/2014/main" val="20002"/>
                    </a:ext>
                  </a:extLst>
                </a:gridCol>
              </a:tblGrid>
              <a:tr h="997278">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Week of</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Lab Description</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tc>
                  <a:txBody>
                    <a:bodyPr/>
                    <a:lstStyle/>
                    <a:p>
                      <a:pPr algn="ctr">
                        <a:lnSpc>
                          <a:spcPts val="2999"/>
                        </a:lnSpc>
                        <a:defRPr/>
                      </a:pPr>
                      <a:r>
                        <a:rPr lang="en-US" sz="2499" b="1" spc="23">
                          <a:solidFill>
                            <a:srgbClr val="262523"/>
                          </a:solidFill>
                          <a:latin typeface="Roboto Slab Bold"/>
                          <a:ea typeface="Roboto Slab Bold"/>
                          <a:cs typeface="Roboto Slab Bold"/>
                          <a:sym typeface="Roboto Slab Bold"/>
                        </a:rPr>
                        <a:t>Points </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FB65F"/>
                    </a:solidFill>
                  </a:tcPr>
                </a:tc>
                <a:extLst>
                  <a:ext uri="{0D108BD9-81ED-4DB2-BD59-A6C34878D82A}">
                    <a16:rowId xmlns:a16="http://schemas.microsoft.com/office/drawing/2014/main" val="10000"/>
                  </a:ext>
                </a:extLst>
              </a:tr>
              <a:tr h="282568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10/26 - 10/30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8: Pollinative Prairie Field Trip</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&amp; Post- lab Quiz (in lab)</a:t>
                      </a:r>
                    </a:p>
                    <a:p>
                      <a:pPr algn="ctr">
                        <a:lnSpc>
                          <a:spcPts val="2999"/>
                        </a:lnSpc>
                      </a:pPr>
                      <a:r>
                        <a:rPr lang="en-US" sz="2499" spc="22">
                          <a:solidFill>
                            <a:srgbClr val="262523"/>
                          </a:solidFill>
                          <a:latin typeface="Source Sans Pro"/>
                          <a:ea typeface="Source Sans Pro"/>
                          <a:cs typeface="Source Sans Pro"/>
                          <a:sym typeface="Source Sans Pro"/>
                        </a:rPr>
                        <a:t>Open-air Prairie lab discussion</a:t>
                      </a:r>
                    </a:p>
                    <a:p>
                      <a:pPr algn="ctr">
                        <a:lnSpc>
                          <a:spcPts val="2999"/>
                        </a:lnSpc>
                      </a:pPr>
                      <a:r>
                        <a:rPr lang="en-US" sz="2499" spc="22">
                          <a:solidFill>
                            <a:srgbClr val="262523"/>
                          </a:solidFill>
                          <a:latin typeface="Source Sans Pro"/>
                          <a:ea typeface="Source Sans Pro"/>
                          <a:cs typeface="Source Sans Pro"/>
                          <a:sym typeface="Source Sans Pro"/>
                        </a:rPr>
                        <a:t>Prairie walk-through</a:t>
                      </a:r>
                    </a:p>
                    <a:p>
                      <a:pPr algn="ctr">
                        <a:lnSpc>
                          <a:spcPts val="2999"/>
                        </a:lnSpc>
                      </a:pPr>
                      <a:r>
                        <a:rPr lang="en-US" sz="2499" spc="23">
                          <a:solidFill>
                            <a:srgbClr val="262523"/>
                          </a:solidFill>
                          <a:latin typeface="Source Sans Pro"/>
                          <a:ea typeface="Source Sans Pro"/>
                          <a:cs typeface="Source Sans Pro"/>
                          <a:sym typeface="Source Sans Pro"/>
                        </a:rPr>
                        <a:t>Prairie plot restoration</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In-lab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1"/>
                  </a:ext>
                </a:extLst>
              </a:tr>
              <a:tr h="2422249">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11/2 - 11/6</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2">
                          <a:solidFill>
                            <a:srgbClr val="262523"/>
                          </a:solidFill>
                          <a:latin typeface="Source Sans Pro Bold"/>
                          <a:ea typeface="Source Sans Pro Bold"/>
                          <a:cs typeface="Source Sans Pro Bold"/>
                          <a:sym typeface="Source Sans Pro Bold"/>
                        </a:rPr>
                        <a:t>Lab 9: Understanding Global Climate Change</a:t>
                      </a:r>
                      <a:endParaRPr lang="en-US" sz="1100"/>
                    </a:p>
                    <a:p>
                      <a:pPr algn="ctr">
                        <a:lnSpc>
                          <a:spcPts val="2999"/>
                        </a:lnSpc>
                      </a:pPr>
                      <a:r>
                        <a:rPr lang="en-US" sz="2499" spc="22">
                          <a:solidFill>
                            <a:srgbClr val="262523"/>
                          </a:solidFill>
                          <a:latin typeface="Source Sans Pro"/>
                          <a:ea typeface="Source Sans Pro"/>
                          <a:cs typeface="Source Sans Pro"/>
                          <a:sym typeface="Source Sans Pro"/>
                        </a:rPr>
                        <a:t>Pre- lab Reading Quiz (due @ 11:59pm before lab day)</a:t>
                      </a:r>
                    </a:p>
                    <a:p>
                      <a:pPr algn="ctr">
                        <a:lnSpc>
                          <a:spcPts val="2999"/>
                        </a:lnSpc>
                      </a:pPr>
                      <a:r>
                        <a:rPr lang="en-US" sz="2499" spc="22">
                          <a:solidFill>
                            <a:srgbClr val="262523"/>
                          </a:solidFill>
                          <a:latin typeface="Source Sans Pro"/>
                          <a:ea typeface="Source Sans Pro"/>
                          <a:cs typeface="Source Sans Pro"/>
                          <a:sym typeface="Source Sans Pro"/>
                        </a:rPr>
                        <a:t>Climate Change discussion</a:t>
                      </a:r>
                    </a:p>
                    <a:p>
                      <a:pPr algn="ctr">
                        <a:lnSpc>
                          <a:spcPts val="2999"/>
                        </a:lnSpc>
                      </a:pPr>
                      <a:r>
                        <a:rPr lang="en-US" sz="2499" spc="23">
                          <a:solidFill>
                            <a:srgbClr val="262523"/>
                          </a:solidFill>
                          <a:latin typeface="Source Sans Pro"/>
                          <a:ea typeface="Source Sans Pro"/>
                          <a:cs typeface="Source Sans Pro"/>
                          <a:sym typeface="Source Sans Pro"/>
                        </a:rPr>
                        <a:t>Climate Change experiment</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2">
                          <a:solidFill>
                            <a:srgbClr val="262523"/>
                          </a:solidFill>
                          <a:latin typeface="Source Sans Pro"/>
                          <a:ea typeface="Source Sans Pro"/>
                          <a:cs typeface="Source Sans Pro"/>
                          <a:sym typeface="Source Sans Pro"/>
                        </a:rPr>
                        <a:t>Pre-lab Quiz= 10 pts</a:t>
                      </a:r>
                      <a:endParaRPr lang="en-US" sz="1100"/>
                    </a:p>
                    <a:p>
                      <a:pPr algn="l">
                        <a:lnSpc>
                          <a:spcPts val="2999"/>
                        </a:lnSpc>
                      </a:pPr>
                      <a:r>
                        <a:rPr lang="en-US" sz="2499" spc="22">
                          <a:solidFill>
                            <a:srgbClr val="262523"/>
                          </a:solidFill>
                          <a:latin typeface="Source Sans Pro"/>
                          <a:ea typeface="Source Sans Pro"/>
                          <a:cs typeface="Source Sans Pro"/>
                          <a:sym typeface="Source Sans Pro"/>
                        </a:rPr>
                        <a:t>Participation= 40 pts</a:t>
                      </a:r>
                    </a:p>
                    <a:p>
                      <a:pPr algn="l">
                        <a:lnSpc>
                          <a:spcPts val="2999"/>
                        </a:lnSpc>
                      </a:pPr>
                      <a:endParaRPr lang="en-US" sz="2499" spc="22">
                        <a:solidFill>
                          <a:srgbClr val="262523"/>
                        </a:solidFill>
                        <a:latin typeface="Source Sans Pro"/>
                        <a:ea typeface="Source Sans Pro"/>
                        <a:cs typeface="Source Sans Pro"/>
                        <a:sym typeface="Source Sans Pro"/>
                      </a:endParaRP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2"/>
                  </a:ext>
                </a:extLst>
              </a:tr>
              <a:tr h="1507275">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11/9 - 11/13</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Group Presentations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3024"/>
                        </a:lnSpc>
                        <a:defRPr/>
                      </a:pPr>
                      <a:r>
                        <a:rPr lang="en-US" sz="2499">
                          <a:solidFill>
                            <a:srgbClr val="262523"/>
                          </a:solidFill>
                          <a:latin typeface="Source Sans Pro"/>
                          <a:ea typeface="Source Sans Pro"/>
                          <a:cs typeface="Source Sans Pro"/>
                          <a:sym typeface="Source Sans Pro"/>
                        </a:rPr>
                        <a:t>Presentation= 100 pts</a:t>
                      </a:r>
                      <a:endParaRPr lang="en-US" sz="1100"/>
                    </a:p>
                    <a:p>
                      <a:pPr algn="l">
                        <a:lnSpc>
                          <a:spcPts val="3024"/>
                        </a:lnSpc>
                      </a:pPr>
                      <a:r>
                        <a:rPr lang="en-US" sz="2499">
                          <a:solidFill>
                            <a:srgbClr val="262523"/>
                          </a:solidFill>
                          <a:latin typeface="Source Sans Pro"/>
                          <a:ea typeface="Source Sans Pro"/>
                          <a:cs typeface="Source Sans Pro"/>
                          <a:sym typeface="Source Sans Pro"/>
                        </a:rPr>
                        <a:t>Peer Evaluation= 25 pts</a:t>
                      </a:r>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3"/>
                  </a:ext>
                </a:extLst>
              </a:tr>
              <a:tr h="1348853">
                <a:tc>
                  <a:txBody>
                    <a:bodyPr/>
                    <a:lstStyle/>
                    <a:p>
                      <a:pPr algn="ctr">
                        <a:lnSpc>
                          <a:spcPts val="2999"/>
                        </a:lnSpc>
                        <a:defRPr/>
                      </a:pPr>
                      <a:r>
                        <a:rPr lang="en-US" sz="2499" spc="23">
                          <a:solidFill>
                            <a:srgbClr val="262523"/>
                          </a:solidFill>
                          <a:latin typeface="Source Sans Pro"/>
                          <a:ea typeface="Source Sans Pro"/>
                          <a:cs typeface="Source Sans Pro"/>
                          <a:sym typeface="Source Sans Pro"/>
                        </a:rPr>
                        <a:t>11/16 - 11/20</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ctr">
                        <a:lnSpc>
                          <a:spcPts val="2999"/>
                        </a:lnSpc>
                        <a:defRPr/>
                      </a:pPr>
                      <a:r>
                        <a:rPr lang="en-US" sz="2499" b="1" spc="23">
                          <a:solidFill>
                            <a:srgbClr val="262523"/>
                          </a:solidFill>
                          <a:latin typeface="Source Sans Pro Bold"/>
                          <a:ea typeface="Source Sans Pro Bold"/>
                          <a:cs typeface="Source Sans Pro Bold"/>
                          <a:sym typeface="Source Sans Pro Bold"/>
                        </a:rPr>
                        <a:t>Final Exam</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tc>
                  <a:txBody>
                    <a:bodyPr/>
                    <a:lstStyle/>
                    <a:p>
                      <a:pPr algn="l">
                        <a:lnSpc>
                          <a:spcPts val="2999"/>
                        </a:lnSpc>
                        <a:defRPr/>
                      </a:pPr>
                      <a:r>
                        <a:rPr lang="en-US" sz="2499" spc="23">
                          <a:solidFill>
                            <a:srgbClr val="262523"/>
                          </a:solidFill>
                          <a:latin typeface="Source Sans Pro"/>
                          <a:ea typeface="Source Sans Pro"/>
                          <a:cs typeface="Source Sans Pro"/>
                          <a:sym typeface="Source Sans Pro"/>
                        </a:rPr>
                        <a:t>Final Exam= 100 pts</a:t>
                      </a:r>
                      <a:endParaRPr lang="en-US" sz="1100"/>
                    </a:p>
                  </a:txBody>
                  <a:tcPr marL="87630" marR="87630" marT="87630" marB="87630"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EFF3E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647697" y="1217186"/>
            <a:ext cx="16992600" cy="7978378"/>
          </a:xfrm>
          <a:prstGeom prst="rect">
            <a:avLst/>
          </a:prstGeom>
        </p:spPr>
        <p:txBody>
          <a:bodyPr lIns="0" tIns="0" rIns="0" bIns="0" rtlCol="0" anchor="t">
            <a:spAutoFit/>
          </a:bodyPr>
          <a:lstStyle/>
          <a:p>
            <a:pPr algn="ctr">
              <a:lnSpc>
                <a:spcPts val="2520"/>
              </a:lnSpc>
            </a:pPr>
            <a:r>
              <a:rPr lang="en-US" sz="2100" b="1" spc="-12">
                <a:solidFill>
                  <a:srgbClr val="000000"/>
                </a:solidFill>
                <a:latin typeface="Source Sans Pro Bold"/>
                <a:ea typeface="Source Sans Pro Bold"/>
                <a:cs typeface="Source Sans Pro Bold"/>
                <a:sym typeface="Source Sans Pro Bold"/>
              </a:rPr>
              <a:t>Academic Integrity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Academic Integrity Standards and Consequences. According to UNT Policy 06.003, Student Academic Integrity, academic dishonesty occurs when students engage in behaviors including, but not limited to cheating, fabrication, facilitating academic dishonesty, forgery, plagiarism, and sabotage. A finding of academic dishonesty may result in a range of academic penalties or sanctions ranging from admonition to expulsion from the University. [Insert specific sanction or academic penalty for specific academic integrity violation.]</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ADA Policy</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makes reasonable academic accommodation for students with disabilities. Students seeking accommodation must first register with the Office of Disability Accommodation (ODA) to verify their eligibility. If a disability is verified, the ODA will provide a student with an accommodation letter to be delivered to faculty to begin a private discussion regarding one’s specific course needs. Students may request accommodations at any time, however, ODA notices of accommodation should be provided as early as possible in the semester to avoid any delay in implementation. Note that students must obtain a new letter of accommodation for every semester and must meet with each faculty member prior to implementation in each class. For additional information see the </a:t>
            </a:r>
            <a:r>
              <a:rPr lang="en-US" sz="1800" u="sng" spc="-10">
                <a:solidFill>
                  <a:srgbClr val="0000FF"/>
                </a:solidFill>
                <a:latin typeface="Source Sans Pro Light"/>
                <a:ea typeface="Source Sans Pro Light"/>
                <a:cs typeface="Source Sans Pro Light"/>
                <a:sym typeface="Source Sans Pro Light"/>
                <a:hlinkClick r:id="rId2" tooltip="https://disability.unt.edu/"/>
              </a:rPr>
              <a:t>ODA website</a:t>
            </a:r>
            <a:r>
              <a:rPr lang="en-US" sz="1800" spc="-10">
                <a:solidFill>
                  <a:srgbClr val="000000"/>
                </a:solidFill>
                <a:latin typeface="Source Sans Pro Light"/>
                <a:ea typeface="Source Sans Pro Light"/>
                <a:cs typeface="Source Sans Pro Light"/>
                <a:sym typeface="Source Sans Pro Light"/>
              </a:rPr>
              <a:t> (</a:t>
            </a:r>
            <a:r>
              <a:rPr lang="en-US" sz="1800" u="sng" spc="-10">
                <a:solidFill>
                  <a:srgbClr val="0000FF"/>
                </a:solidFill>
                <a:latin typeface="Source Sans Pro Light"/>
                <a:ea typeface="Source Sans Pro Light"/>
                <a:cs typeface="Source Sans Pro Light"/>
                <a:sym typeface="Source Sans Pro Light"/>
                <a:hlinkClick r:id="rId2" tooltip="https://disability.unt.edu/"/>
              </a:rPr>
              <a:t>https://disability.unt.edu/</a:t>
            </a:r>
            <a:r>
              <a:rPr lang="en-US" sz="1800" spc="-10">
                <a:solidFill>
                  <a:srgbClr val="000000"/>
                </a:solidFill>
                <a:latin typeface="Source Sans Pro Light"/>
                <a:ea typeface="Source Sans Pro Light"/>
                <a:cs typeface="Source Sans Pro Light"/>
                <a:sym typeface="Source Sans Pro Light"/>
              </a:rPr>
              <a:t>).</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Prohibition of Discrimination, Harassment, and Retaliation (Policy 16.004)</a:t>
            </a:r>
          </a:p>
          <a:p>
            <a:pPr algn="ctr">
              <a:lnSpc>
                <a:spcPts val="2160"/>
              </a:lnSpc>
            </a:pPr>
            <a:r>
              <a:rPr lang="en-US" sz="1800" spc="-10">
                <a:solidFill>
                  <a:srgbClr val="000000"/>
                </a:solidFill>
                <a:latin typeface="Source Sans Pro Light"/>
                <a:ea typeface="Source Sans Pro Light"/>
                <a:cs typeface="Source Sans Pro Light"/>
                <a:sym typeface="Source Sans Pro Light"/>
              </a:rPr>
              <a:t>The University of North Texas (UNT) prohibits discrimination and harassment because of race, color, national origin, religion, sex, sexual orientation, gender identity, gender expression, age, disability, genetic information, veteran status, or any other characteristic protected under applicable federal or state law in its application and admission processes; educational programs and activities; employment policies, procedures, and processes; and university facilities. The University takes active measures to prevent such conduct and investigates and takes remedial action when appropriate.</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Emergency Notification &amp; Procedures</a:t>
            </a:r>
          </a:p>
          <a:p>
            <a:pPr algn="ctr">
              <a:lnSpc>
                <a:spcPts val="2160"/>
              </a:lnSpc>
            </a:pPr>
            <a:r>
              <a:rPr lang="en-US" sz="1800" spc="-10">
                <a:solidFill>
                  <a:srgbClr val="000000"/>
                </a:solidFill>
                <a:latin typeface="Source Sans Pro Light"/>
                <a:ea typeface="Source Sans Pro Light"/>
                <a:cs typeface="Source Sans Pro Light"/>
                <a:sym typeface="Source Sans Pro Light"/>
              </a:rPr>
              <a:t>UNT uses a system called Eagle Alert to quickly notify students with critical information in the event of an emergency (i.e., severe weather, campus closing, and health and public safety emergencies like chemical spills, fires, or violence). In the event of a university closure, please refer to Canvas for contingency plans for covering course materials.</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a:p>
            <a:pPr algn="ctr">
              <a:lnSpc>
                <a:spcPts val="2520"/>
              </a:lnSpc>
            </a:pPr>
            <a:r>
              <a:rPr lang="en-US" sz="2100" b="1" spc="-12">
                <a:solidFill>
                  <a:srgbClr val="000000"/>
                </a:solidFill>
                <a:latin typeface="Source Sans Pro Bold"/>
                <a:ea typeface="Source Sans Pro Bold"/>
                <a:cs typeface="Source Sans Pro Bold"/>
                <a:sym typeface="Source Sans Pro Bold"/>
              </a:rPr>
              <a:t>Retention of Student Records</a:t>
            </a:r>
          </a:p>
          <a:p>
            <a:pPr algn="ctr">
              <a:lnSpc>
                <a:spcPts val="2160"/>
              </a:lnSpc>
            </a:pPr>
            <a:r>
              <a:rPr lang="en-US" sz="1800" spc="-10">
                <a:solidFill>
                  <a:srgbClr val="000000"/>
                </a:solidFill>
                <a:latin typeface="Source Sans Pro Light"/>
                <a:ea typeface="Source Sans Pro Light"/>
                <a:cs typeface="Source Sans Pro Light"/>
                <a:sym typeface="Source Sans Pro Light"/>
              </a:rPr>
              <a:t>Student records pertaining to this course are maintained in a secure location by the instructor of record. All records such as exams, answer sheets (with keys), and written papers submitted during the duration of the course are kept for at least one calendar year after course completion. Course work completed via the Canvas online system, including grading information and comments, is also stored in a safe electronic environment for one year. Students have the right to view their individual record; however, information about student’s records will not be divulged to other individuals without proper written consent. Students are encouraged to review the Public Information Policy and the Family Educational Rights and Privacy Act (FERPA) laws and the University’s policy. See UNT Policy 10.10, Records Management and Retention for additional information. </a:t>
            </a:r>
          </a:p>
          <a:p>
            <a:pPr algn="ctr">
              <a:lnSpc>
                <a:spcPts val="2160"/>
              </a:lnSpc>
            </a:pPr>
            <a:endParaRPr lang="en-US" sz="1800" spc="-10">
              <a:solidFill>
                <a:srgbClr val="000000"/>
              </a:solidFill>
              <a:latin typeface="Source Sans Pro Light"/>
              <a:ea typeface="Source Sans Pro Light"/>
              <a:cs typeface="Source Sans Pro Light"/>
              <a:sym typeface="Source Sans Pro Light"/>
            </a:endParaRPr>
          </a:p>
        </p:txBody>
      </p:sp>
      <p:sp>
        <p:nvSpPr>
          <p:cNvPr id="3" name="TextBox 3"/>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40" y="37851"/>
            <a:ext cx="16276320" cy="1009501"/>
          </a:xfrm>
          <a:prstGeom prst="rect">
            <a:avLst/>
          </a:prstGeom>
        </p:spPr>
        <p:txBody>
          <a:bodyPr lIns="0" tIns="0" rIns="0" bIns="0" rtlCol="0" anchor="t">
            <a:spAutoFit/>
          </a:bodyPr>
          <a:lstStyle/>
          <a:p>
            <a:pPr algn="ctr">
              <a:lnSpc>
                <a:spcPts val="7967"/>
              </a:lnSpc>
            </a:pPr>
            <a:r>
              <a:rPr lang="en-US" sz="6639" b="1" spc="-40">
                <a:solidFill>
                  <a:srgbClr val="262523"/>
                </a:solidFill>
                <a:latin typeface="Roboto Slab Bold"/>
                <a:ea typeface="Roboto Slab Bold"/>
                <a:cs typeface="Roboto Slab Bold"/>
                <a:sym typeface="Roboto Slab Bold"/>
              </a:rPr>
              <a:t>UNT Policy</a:t>
            </a:r>
          </a:p>
        </p:txBody>
      </p:sp>
      <p:sp>
        <p:nvSpPr>
          <p:cNvPr id="3" name="TextBox 3"/>
          <p:cNvSpPr txBox="1"/>
          <p:nvPr/>
        </p:nvSpPr>
        <p:spPr>
          <a:xfrm>
            <a:off x="313006" y="1467258"/>
            <a:ext cx="17661987" cy="8332515"/>
          </a:xfrm>
          <a:prstGeom prst="rect">
            <a:avLst/>
          </a:prstGeom>
        </p:spPr>
        <p:txBody>
          <a:bodyPr lIns="0" tIns="0" rIns="0" bIns="0" rtlCol="0" anchor="t">
            <a:spAutoFit/>
          </a:bodyPr>
          <a:lstStyle/>
          <a:p>
            <a:pPr algn="ctr">
              <a:lnSpc>
                <a:spcPts val="2640"/>
              </a:lnSpc>
            </a:pPr>
            <a:r>
              <a:rPr lang="en-US" sz="2200" b="1" spc="-13">
                <a:solidFill>
                  <a:srgbClr val="000000"/>
                </a:solidFill>
                <a:latin typeface="Source Sans Pro Bold"/>
                <a:ea typeface="Source Sans Pro Bold"/>
                <a:cs typeface="Source Sans Pro Bold"/>
                <a:sym typeface="Source Sans Pro Bold"/>
              </a:rPr>
              <a:t>Acceptable Student Behavior</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behavior that interferes with an instructor’s ability to conduct a class or other students' opportunity to learn is unacceptable and disruptive and will not be tolerated in any instructional forum at UNT. Students engaging in unacceptable behavior will be directed to leave the classroom and the instructor may refer the student to the Dean of Students to consider whether the student's conduct violated the Code of Student Conduct. The University's expectations for student conduct apply to all instructional forums, including University and electronic classroom, labs, discussion groups, field trips, etc. Visit UNT’s </a:t>
            </a:r>
            <a:r>
              <a:rPr lang="en-US" sz="2200" u="sng" spc="-13">
                <a:solidFill>
                  <a:srgbClr val="0000FF"/>
                </a:solidFill>
                <a:latin typeface="Source Sans Pro Light"/>
                <a:ea typeface="Source Sans Pro Light"/>
                <a:cs typeface="Source Sans Pro Light"/>
                <a:sym typeface="Source Sans Pro Light"/>
                <a:hlinkClick r:id="rId2" tooltip="https://deanofstudents.unt.edu/conduct"/>
              </a:rPr>
              <a:t>Code of Student Conduct</a:t>
            </a:r>
            <a:r>
              <a:rPr lang="en-US" sz="2200" spc="-13">
                <a:solidFill>
                  <a:srgbClr val="000000"/>
                </a:solidFill>
                <a:latin typeface="Source Sans Pro Light"/>
                <a:ea typeface="Source Sans Pro Light"/>
                <a:cs typeface="Source Sans Pro Light"/>
                <a:sym typeface="Source Sans Pro Light"/>
              </a:rPr>
              <a:t> (https://deanofstudents.unt.edu/conduct) to learn more. </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Access to Information - Eagle Connect</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Students’ access point for business and academic services at UNT is located at: </a:t>
            </a:r>
            <a:r>
              <a:rPr lang="en-US" sz="2200" u="sng" spc="-13">
                <a:solidFill>
                  <a:srgbClr val="0000FF"/>
                </a:solidFill>
                <a:latin typeface="Source Sans Pro Light"/>
                <a:ea typeface="Source Sans Pro Light"/>
                <a:cs typeface="Source Sans Pro Light"/>
                <a:sym typeface="Source Sans Pro Light"/>
                <a:hlinkClick r:id="rId3" tooltip="https://my.unt.edu/"/>
              </a:rPr>
              <a:t>my.unt.edu</a:t>
            </a:r>
            <a:r>
              <a:rPr lang="en-US" sz="2200" spc="-13">
                <a:solidFill>
                  <a:srgbClr val="000000"/>
                </a:solidFill>
                <a:latin typeface="Source Sans Pro Light"/>
                <a:ea typeface="Source Sans Pro Light"/>
                <a:cs typeface="Source Sans Pro Light"/>
                <a:sym typeface="Source Sans Pro Light"/>
              </a:rPr>
              <a:t>. All official communication from the University will be delivered to a student’s Eagle Connect account. For more information, please visit the website that explains Eagle Connect and how to forward e-mail </a:t>
            </a:r>
            <a:r>
              <a:rPr lang="en-US" sz="2200" u="sng" spc="-13">
                <a:solidFill>
                  <a:srgbClr val="0000FF"/>
                </a:solidFill>
                <a:latin typeface="Source Sans Pro Light"/>
                <a:ea typeface="Source Sans Pro Light"/>
                <a:cs typeface="Source Sans Pro Light"/>
                <a:sym typeface="Source Sans Pro Light"/>
                <a:hlinkClick r:id="rId4" tooltip="https://it.unt.edu/eagleconnect"/>
              </a:rPr>
              <a:t>Eagle Connect</a:t>
            </a:r>
            <a:r>
              <a:rPr lang="en-US" sz="2200" spc="-13">
                <a:solidFill>
                  <a:srgbClr val="000000"/>
                </a:solidFill>
                <a:latin typeface="Source Sans Pro Light"/>
                <a:ea typeface="Source Sans Pro Light"/>
                <a:cs typeface="Source Sans Pro Light"/>
                <a:sym typeface="Source Sans Pro Light"/>
              </a:rPr>
              <a:t> (https://it.unt.edu/eagleconnect).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Student Evaluation Administration Dates</a:t>
            </a:r>
          </a:p>
          <a:p>
            <a:pPr algn="ctr">
              <a:lnSpc>
                <a:spcPts val="2640"/>
              </a:lnSpc>
            </a:pPr>
            <a:r>
              <a:rPr lang="en-US" sz="2200" spc="-13">
                <a:solidFill>
                  <a:srgbClr val="000000"/>
                </a:solidFill>
                <a:latin typeface="Source Sans Pro Light"/>
                <a:ea typeface="Source Sans Pro Light"/>
                <a:cs typeface="Source Sans Pro Light"/>
                <a:sym typeface="Source Sans Pro Light"/>
              </a:rPr>
              <a:t>Student feedback is important and an essential part of participation in this course. The student evaluation of instruction is a requirement for all organized classes at UNT. The survey will be made available during weeks 13, 14 and 15 of the long semesters to provide students with an opportunity to evaluate how this course is taught. Students will receive an email from "UNT SPOT Course Evaluations via IASystem Notification" (</a:t>
            </a:r>
            <a:r>
              <a:rPr lang="en-US" sz="2200" u="sng" spc="-13">
                <a:solidFill>
                  <a:srgbClr val="0000FF"/>
                </a:solidFill>
                <a:latin typeface="Source Sans Pro Light"/>
                <a:ea typeface="Source Sans Pro Light"/>
                <a:cs typeface="Source Sans Pro Light"/>
                <a:sym typeface="Source Sans Pro Light"/>
              </a:rPr>
              <a:t>no-reply@iasystem.org</a:t>
            </a:r>
            <a:r>
              <a:rPr lang="en-US" sz="2200" spc="-13">
                <a:solidFill>
                  <a:srgbClr val="000000"/>
                </a:solidFill>
                <a:latin typeface="Source Sans Pro Light"/>
                <a:ea typeface="Source Sans Pro Light"/>
                <a:cs typeface="Source Sans Pro Light"/>
                <a:sym typeface="Source Sans Pro Light"/>
              </a:rPr>
              <a:t>) with the survey link. Students should look for the email in their UNT email inbox. Simply click on the link and complete the survey. Once students complete the survey they will receive a confirmation email that the survey has been submitted. For additional information, please visit the </a:t>
            </a:r>
            <a:r>
              <a:rPr lang="en-US" sz="2200" u="sng" spc="-13">
                <a:solidFill>
                  <a:srgbClr val="0000FF"/>
                </a:solidFill>
                <a:latin typeface="Source Sans Pro Light"/>
                <a:ea typeface="Source Sans Pro Light"/>
                <a:cs typeface="Source Sans Pro Light"/>
                <a:sym typeface="Source Sans Pro Light"/>
                <a:hlinkClick r:id="rId5" tooltip="http://spot.unt.edu/"/>
              </a:rPr>
              <a:t>SPOT website</a:t>
            </a:r>
            <a:r>
              <a:rPr lang="en-US" sz="2200" spc="-13">
                <a:solidFill>
                  <a:srgbClr val="000000"/>
                </a:solidFill>
                <a:latin typeface="Source Sans Pro Light"/>
                <a:ea typeface="Source Sans Pro Light"/>
                <a:cs typeface="Source Sans Pro Light"/>
                <a:sym typeface="Source Sans Pro Light"/>
              </a:rPr>
              <a:t> (http://spot.unt.edu/) or email </a:t>
            </a:r>
            <a:r>
              <a:rPr lang="en-US" sz="2200" u="sng" spc="-13">
                <a:solidFill>
                  <a:srgbClr val="0000FF"/>
                </a:solidFill>
                <a:latin typeface="Source Sans Pro Light"/>
                <a:ea typeface="Source Sans Pro Light"/>
                <a:cs typeface="Source Sans Pro Light"/>
                <a:sym typeface="Source Sans Pro Light"/>
              </a:rPr>
              <a:t>spot@unt.edu</a:t>
            </a:r>
            <a:r>
              <a:rPr lang="en-US" sz="2200" spc="-13">
                <a:solidFill>
                  <a:srgbClr val="000000"/>
                </a:solidFill>
                <a:latin typeface="Source Sans Pro Light"/>
                <a:ea typeface="Source Sans Pro Light"/>
                <a:cs typeface="Source Sans Pro Light"/>
                <a:sym typeface="Source Sans Pro Light"/>
              </a:rPr>
              <a:t>.</a:t>
            </a:r>
          </a:p>
          <a:p>
            <a:pPr algn="ctr">
              <a:lnSpc>
                <a:spcPts val="2640"/>
              </a:lnSpc>
            </a:pPr>
            <a:endParaRPr lang="en-US" sz="2200" spc="-13">
              <a:solidFill>
                <a:srgbClr val="000000"/>
              </a:solidFill>
              <a:latin typeface="Source Sans Pro Light"/>
              <a:ea typeface="Source Sans Pro Light"/>
              <a:cs typeface="Source Sans Pro Light"/>
              <a:sym typeface="Source Sans Pro Light"/>
            </a:endParaRPr>
          </a:p>
          <a:p>
            <a:pPr algn="ctr">
              <a:lnSpc>
                <a:spcPts val="2640"/>
              </a:lnSpc>
            </a:pPr>
            <a:r>
              <a:rPr lang="en-US" sz="2200" b="1" spc="-13">
                <a:solidFill>
                  <a:srgbClr val="000000"/>
                </a:solidFill>
                <a:latin typeface="Source Sans Pro Bold"/>
                <a:ea typeface="Source Sans Pro Bold"/>
                <a:cs typeface="Source Sans Pro Bold"/>
                <a:sym typeface="Source Sans Pro Bold"/>
              </a:rPr>
              <a:t>Survivor Advocacy</a:t>
            </a:r>
          </a:p>
          <a:p>
            <a:pPr algn="ctr">
              <a:lnSpc>
                <a:spcPts val="2640"/>
              </a:lnSpc>
            </a:pPr>
            <a:r>
              <a:rPr lang="en-US" sz="2200" spc="-13">
                <a:solidFill>
                  <a:srgbClr val="000000"/>
                </a:solidFill>
                <a:latin typeface="Source Sans Pro Light"/>
                <a:ea typeface="Source Sans Pro Light"/>
                <a:cs typeface="Source Sans Pro Light"/>
                <a:sym typeface="Source Sans Pro Light"/>
              </a:rPr>
              <a:t>UNT is committed to providing a safe learning environment free of all forms of sexual misconduct. Federal laws and UNT policies prohibit discrimination on the basis of sex as well as sexual misconduct. If you or someone you know is experiencing sexual harassment, relationship violence, stalking and/or sexual assault, there are campus resources available to provide support and assistance. The Survivor Advocates can be reached at </a:t>
            </a:r>
            <a:r>
              <a:rPr lang="en-US" sz="2200" u="sng" spc="-13">
                <a:solidFill>
                  <a:srgbClr val="0000FF"/>
                </a:solidFill>
                <a:latin typeface="Source Sans Pro Light"/>
                <a:ea typeface="Source Sans Pro Light"/>
                <a:cs typeface="Source Sans Pro Light"/>
                <a:sym typeface="Source Sans Pro Light"/>
                <a:hlinkClick r:id="rId6" tooltip="mailto:SurvivorAdvocate@unt.edu"/>
              </a:rPr>
              <a:t>SurvivorAdvocate@unt.edu</a:t>
            </a:r>
            <a:r>
              <a:rPr lang="en-US" sz="2200" spc="-13">
                <a:solidFill>
                  <a:srgbClr val="000000"/>
                </a:solidFill>
                <a:latin typeface="Source Sans Pro Light"/>
                <a:ea typeface="Source Sans Pro Light"/>
                <a:cs typeface="Source Sans Pro Light"/>
                <a:sym typeface="Source Sans Pro Light"/>
              </a:rPr>
              <a:t> or by calling the Dean of Students Office at 940-5652648.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1005838" y="172549"/>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Services</a:t>
            </a:r>
          </a:p>
        </p:txBody>
      </p:sp>
      <p:sp>
        <p:nvSpPr>
          <p:cNvPr id="3" name="TextBox 3"/>
          <p:cNvSpPr txBox="1"/>
          <p:nvPr/>
        </p:nvSpPr>
        <p:spPr>
          <a:xfrm>
            <a:off x="631287" y="1573412"/>
            <a:ext cx="17025423" cy="8361313"/>
          </a:xfrm>
          <a:prstGeom prst="rect">
            <a:avLst/>
          </a:prstGeom>
        </p:spPr>
        <p:txBody>
          <a:bodyPr lIns="0" tIns="0" rIns="0" bIns="0" rtlCol="0" anchor="t">
            <a:spAutoFit/>
          </a:bodyPr>
          <a:lstStyle/>
          <a:p>
            <a:pPr algn="l">
              <a:lnSpc>
                <a:spcPts val="5030"/>
              </a:lnSpc>
            </a:pPr>
            <a:r>
              <a:rPr lang="en-US" sz="4192" b="1" spc="-25">
                <a:solidFill>
                  <a:srgbClr val="000000"/>
                </a:solidFill>
                <a:latin typeface="Source Sans Pro Bold"/>
                <a:ea typeface="Source Sans Pro Bold"/>
                <a:cs typeface="Source Sans Pro Bold"/>
                <a:sym typeface="Source Sans Pro Bold"/>
              </a:rPr>
              <a:t>Academic Support &amp; Student Services</a:t>
            </a:r>
          </a:p>
          <a:p>
            <a:pPr algn="l">
              <a:lnSpc>
                <a:spcPts val="4329"/>
              </a:lnSpc>
            </a:pPr>
            <a:r>
              <a:rPr lang="en-US" sz="3607" b="1" spc="-21">
                <a:solidFill>
                  <a:srgbClr val="000000"/>
                </a:solidFill>
                <a:latin typeface="Source Sans Pro Bold"/>
                <a:ea typeface="Source Sans Pro Bold"/>
                <a:cs typeface="Source Sans Pro Bold"/>
                <a:sym typeface="Source Sans Pro Bold"/>
              </a:rPr>
              <a:t>Student Support Services</a:t>
            </a:r>
          </a:p>
          <a:p>
            <a:pPr algn="l">
              <a:lnSpc>
                <a:spcPts val="2632"/>
              </a:lnSpc>
            </a:pPr>
            <a:endParaRPr lang="en-US" sz="3607" b="1" spc="-21">
              <a:solidFill>
                <a:srgbClr val="000000"/>
              </a:solidFill>
              <a:latin typeface="Source Sans Pro Bold"/>
              <a:ea typeface="Source Sans Pro Bold"/>
              <a:cs typeface="Source Sans Pro Bold"/>
              <a:sym typeface="Source Sans Pro Bold"/>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Mental Health</a:t>
            </a:r>
          </a:p>
          <a:p>
            <a:pPr algn="l">
              <a:lnSpc>
                <a:spcPts val="2866"/>
              </a:lnSpc>
            </a:pPr>
            <a:r>
              <a:rPr lang="en-US" sz="2388" spc="-14">
                <a:solidFill>
                  <a:srgbClr val="000000"/>
                </a:solidFill>
                <a:latin typeface="Source Sans Pro Light"/>
                <a:ea typeface="Source Sans Pro Light"/>
                <a:cs typeface="Source Sans Pro Light"/>
                <a:sym typeface="Source Sans Pro Light"/>
              </a:rPr>
              <a:t>UNT provides mental health resources to students to help ensure there are numerous outlets to turn to that wholeheartedly care for and are there for students in need, regardless of the nature of an issue or its severity. Listed below are several resources on campus that can support your academic success and mental well-being:</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2" tooltip="https://studentaffairs.unt.edu/student-health-and-wellness-center"/>
              </a:rPr>
              <a:t>Student Health and Wellness Center</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https://studentaffairs.unt.edu/student-health-and-wellness-center</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3" tooltip="https://studentaffairs.unt.edu/counseling-and-testing-services"/>
              </a:rPr>
              <a:t>Counseling and Testing Services</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00"/>
                </a:solidFill>
                <a:latin typeface="Source Sans Pro Light"/>
                <a:ea typeface="Source Sans Pro Light"/>
                <a:cs typeface="Source Sans Pro Light"/>
                <a:sym typeface="Source Sans Pro Light"/>
              </a:rPr>
              <a:t>https://studentaffairs.unt.edu/counseling-and-testing-services</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4" tooltip="https://studentaffairs.unt.edu/care"/>
              </a:rPr>
              <a:t>UNT Care Team</a:t>
            </a:r>
            <a:r>
              <a:rPr lang="en-US" sz="2193" spc="-13">
                <a:solidFill>
                  <a:srgbClr val="000000"/>
                </a:solidFill>
                <a:latin typeface="Source Sans Pro Light"/>
                <a:ea typeface="Source Sans Pro Light"/>
                <a:cs typeface="Source Sans Pro Light"/>
                <a:sym typeface="Source Sans Pro Light"/>
              </a:rPr>
              <a:t> (https://studentaffairs.unt.edu/care)</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5" tooltip="https://studentaffairs.unt.edu/student-health-and-wellness-center/services/psychiatry"/>
              </a:rPr>
              <a:t>UNT Psychiatric Services</a:t>
            </a:r>
            <a:r>
              <a:rPr lang="en-US" sz="2193" spc="-13">
                <a:solidFill>
                  <a:srgbClr val="000000"/>
                </a:solidFill>
                <a:latin typeface="Source Sans Pro Light"/>
                <a:ea typeface="Source Sans Pro Light"/>
                <a:cs typeface="Source Sans Pro Light"/>
                <a:sym typeface="Source Sans Pro Light"/>
              </a:rPr>
              <a:t> (https://studentaffairs.unt.edu/student-health-and-wellness-center/services/psychiatry)</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Individual Counseling</a:t>
            </a:r>
            <a:r>
              <a:rPr lang="en-US" sz="2193" spc="-13">
                <a:solidFill>
                  <a:srgbClr val="000000"/>
                </a:solidFill>
                <a:latin typeface="Source Sans Pro Light"/>
                <a:ea typeface="Source Sans Pro Light"/>
                <a:cs typeface="Source Sans Pro Light"/>
                <a:sym typeface="Source Sans Pro Light"/>
              </a:rPr>
              <a:t> (</a:t>
            </a:r>
            <a:r>
              <a:rPr lang="en-US" sz="2193" u="sng" spc="-13">
                <a:solidFill>
                  <a:srgbClr val="0000FF"/>
                </a:solidFill>
                <a:latin typeface="Source Sans Pro Light"/>
                <a:ea typeface="Source Sans Pro Light"/>
                <a:cs typeface="Source Sans Pro Light"/>
                <a:sym typeface="Source Sans Pro Light"/>
                <a:hlinkClick r:id="rId6" tooltip="https://studentaffairs.unt.edu/counseling-and-testing-services/services/individual-counseling"/>
              </a:rPr>
              <a:t>https://studentaffairs.unt.edu/counseling-and-testing-services/services/individual-counseling</a:t>
            </a:r>
            <a:r>
              <a:rPr lang="en-US" sz="2193" spc="-13">
                <a:solidFill>
                  <a:srgbClr val="000000"/>
                </a:solidFill>
                <a:latin typeface="Source Sans Pro Light"/>
                <a:ea typeface="Source Sans Pro Light"/>
                <a:cs typeface="Source Sans Pro Light"/>
                <a:sym typeface="Source Sans Pro Light"/>
              </a:rPr>
              <a:t>)</a:t>
            </a:r>
          </a:p>
          <a:p>
            <a:pPr algn="l">
              <a:lnSpc>
                <a:spcPts val="2632"/>
              </a:lnSpc>
            </a:pPr>
            <a:endParaRPr lang="en-US" sz="2193" spc="-13">
              <a:solidFill>
                <a:srgbClr val="000000"/>
              </a:solidFill>
              <a:latin typeface="Source Sans Pro Light"/>
              <a:ea typeface="Source Sans Pro Light"/>
              <a:cs typeface="Source Sans Pro Light"/>
              <a:sym typeface="Source Sans Pro Light"/>
            </a:endParaRPr>
          </a:p>
          <a:p>
            <a:pPr algn="l">
              <a:lnSpc>
                <a:spcPts val="3978"/>
              </a:lnSpc>
            </a:pPr>
            <a:r>
              <a:rPr lang="en-US" sz="3315" b="1" i="1" spc="-20">
                <a:solidFill>
                  <a:srgbClr val="000000"/>
                </a:solidFill>
                <a:latin typeface="Source Sans Pro Bold Italics"/>
                <a:ea typeface="Source Sans Pro Bold Italics"/>
                <a:cs typeface="Source Sans Pro Bold Italics"/>
                <a:sym typeface="Source Sans Pro Bold Italics"/>
              </a:rPr>
              <a:t>Chosen Names</a:t>
            </a:r>
          </a:p>
          <a:p>
            <a:pPr algn="l">
              <a:lnSpc>
                <a:spcPts val="2866"/>
              </a:lnSpc>
            </a:pPr>
            <a:r>
              <a:rPr lang="en-US" sz="2388" spc="-14">
                <a:solidFill>
                  <a:srgbClr val="000000"/>
                </a:solidFill>
                <a:latin typeface="Source Sans Pro Light"/>
                <a:ea typeface="Source Sans Pro Light"/>
                <a:cs typeface="Source Sans Pro Light"/>
                <a:sym typeface="Source Sans Pro Light"/>
              </a:rPr>
              <a:t>A chosen name is a name that a person goes by that may or may not match their legal name. If you have a chosen name that is different from your legal name and would like that to be used in class, please let the instructor know. Below is a list of resources for updating your chosen name at UNT.</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7" tooltip="https://registrar.unt.edu/transcripts-and-records/update-your-personal-information"/>
              </a:rPr>
              <a:t>UNT Records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8" tooltip="https://sfs.unt.edu/idcards"/>
              </a:rPr>
              <a:t>UNT ID Card</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9" tooltip="https://sso.unt.edu/idp/profile/SAML2/Redirect/SSO;jsessionid=E4DCA43DF85E3B74B3E496CAB99D8FC6?execution=e1s1"/>
              </a:rPr>
              <a:t>UNT Email Address</a:t>
            </a:r>
          </a:p>
          <a:p>
            <a:pPr algn="l">
              <a:lnSpc>
                <a:spcPts val="2632"/>
              </a:lnSpc>
            </a:pPr>
            <a:r>
              <a:rPr lang="en-US" sz="2193" u="sng" spc="-13">
                <a:solidFill>
                  <a:srgbClr val="0000FF"/>
                </a:solidFill>
                <a:latin typeface="Source Sans Pro Light"/>
                <a:ea typeface="Source Sans Pro Light"/>
                <a:cs typeface="Source Sans Pro Light"/>
                <a:sym typeface="Source Sans Pro Light"/>
                <a:hlinkClick r:id="rId10" tooltip="https://studentaffairs.unt.edu/student-legal-services"/>
              </a:rPr>
              <a:t>Legal Name</a:t>
            </a:r>
          </a:p>
          <a:p>
            <a:pPr algn="l">
              <a:lnSpc>
                <a:spcPts val="2632"/>
              </a:lnSpc>
            </a:pPr>
            <a:r>
              <a:rPr lang="en-US" sz="2193" i="1" spc="-13">
                <a:solidFill>
                  <a:srgbClr val="000000"/>
                </a:solidFill>
                <a:latin typeface="Source Sans Pro Light Italics"/>
                <a:ea typeface="Source Sans Pro Light Italics"/>
                <a:cs typeface="Source Sans Pro Light Italics"/>
                <a:sym typeface="Source Sans Pro Light Italics"/>
              </a:rPr>
              <a:t>*UNT euIDs cannot be changed at this time. The collaborating offices are working on a process to make this option accessible to UNT community members.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0DCE8"/>
        </a:solidFill>
        <a:effectLst/>
      </p:bgPr>
    </p:bg>
    <p:spTree>
      <p:nvGrpSpPr>
        <p:cNvPr id="1" name=""/>
        <p:cNvGrpSpPr/>
        <p:nvPr/>
      </p:nvGrpSpPr>
      <p:grpSpPr>
        <a:xfrm>
          <a:off x="0" y="0"/>
          <a:ext cx="0" cy="0"/>
          <a:chOff x="0" y="0"/>
          <a:chExt cx="0" cy="0"/>
        </a:xfrm>
      </p:grpSpPr>
      <p:sp>
        <p:nvSpPr>
          <p:cNvPr id="2" name="TextBox 2"/>
          <p:cNvSpPr txBox="1"/>
          <p:nvPr/>
        </p:nvSpPr>
        <p:spPr>
          <a:xfrm>
            <a:off x="877844" y="2366896"/>
            <a:ext cx="16276320" cy="6286500"/>
          </a:xfrm>
          <a:prstGeom prst="rect">
            <a:avLst/>
          </a:prstGeom>
        </p:spPr>
        <p:txBody>
          <a:bodyPr lIns="0" tIns="0" rIns="0" bIns="0" rtlCol="0" anchor="t">
            <a:spAutoFit/>
          </a:bodyPr>
          <a:lstStyle/>
          <a:p>
            <a:pPr algn="l">
              <a:lnSpc>
                <a:spcPts val="4275"/>
              </a:lnSpc>
            </a:pPr>
            <a:r>
              <a:rPr lang="en-US" sz="3562" b="1" i="1" spc="-21">
                <a:solidFill>
                  <a:srgbClr val="000000"/>
                </a:solidFill>
                <a:latin typeface="Source Sans Pro Bold Italics"/>
                <a:ea typeface="Source Sans Pro Bold Italics"/>
                <a:cs typeface="Source Sans Pro Bold Italics"/>
                <a:sym typeface="Source Sans Pro Bold Italics"/>
              </a:rPr>
              <a:t>Additional Student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rPr>
              <a:t>Registrar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https://registrar.unt.edu/registration</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2" tooltip="https://financialaid.unt.edu/"/>
              </a:rPr>
              <a:t>Financial Aid</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https://financialaid.unt.edu/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3" tooltip="https://studentaffairs.unt.edu/student-legal-services"/>
              </a:rPr>
              <a:t>Student Legal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https://studentaffairs.unt.edu/student-legal-services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4" tooltip="https://studentaffairs.unt.edu/career-center"/>
              </a:rPr>
              <a:t>Career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https://studentaffairs.unt.edu/career-center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5" tooltip="https://edo.unt.edu/multicultural-center"/>
              </a:rPr>
              <a:t>Multicultural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https://edo.unt.edu/multicultural-center</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6" tooltip="https://studentaffairs.unt.edu/counseling-and-testing-services"/>
              </a:rPr>
              <a:t>Counseling and Testing Services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https://studentaffairs.unt.edu/counseling-and-testing-services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7" tooltip="https://edo.unt.edu/pridealliance"/>
              </a:rPr>
              <a:t>Pride Alliance</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https://edo.unt.edu/pridealliance</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UNT Food Pantry</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8" tooltip="https://deanofstudents.unt.edu/resources/food-pantry"/>
              </a:rPr>
              <a:t>https://deanofstudents.unt.edu/resources/food-pantry</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endParaRPr lang="en-US" sz="2625" spc="-15">
              <a:solidFill>
                <a:srgbClr val="000000"/>
              </a:solidFill>
              <a:latin typeface="Source Sans Pro Light"/>
              <a:ea typeface="Source Sans Pro Light"/>
              <a:cs typeface="Source Sans Pro Light"/>
              <a:sym typeface="Source Sans Pro Light"/>
            </a:endParaRPr>
          </a:p>
          <a:p>
            <a:pPr algn="l">
              <a:lnSpc>
                <a:spcPts val="4275"/>
              </a:lnSpc>
            </a:pPr>
            <a:r>
              <a:rPr lang="en-US" sz="3562" b="1" spc="-21">
                <a:solidFill>
                  <a:srgbClr val="000000"/>
                </a:solidFill>
                <a:latin typeface="Source Sans Pro Bold"/>
                <a:ea typeface="Source Sans Pro Bold"/>
                <a:cs typeface="Source Sans Pro Bold"/>
                <a:sym typeface="Source Sans Pro Bold"/>
              </a:rPr>
              <a:t>Academic Support Services</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9" tooltip="https://clear.unt.edu/canvas/student-resources"/>
              </a:rPr>
              <a:t>Academic Resource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https://clear.unt.edu/canvas/student-resources</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0" tooltip="https://success.unt.edu/asc"/>
              </a:rPr>
              <a:t>Academic Success Center</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https://success.unt.edu/asc</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1" tooltip="https://library.unt.edu/"/>
              </a:rPr>
              <a:t>UNT Libraries</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00"/>
                </a:solidFill>
                <a:latin typeface="Source Sans Pro Light"/>
                <a:ea typeface="Source Sans Pro Light"/>
                <a:cs typeface="Source Sans Pro Light"/>
                <a:sym typeface="Source Sans Pro Light"/>
              </a:rPr>
              <a:t>https://library.unt.edu/</a:t>
            </a:r>
            <a:r>
              <a:rPr lang="en-US" sz="2625" spc="-15">
                <a:solidFill>
                  <a:srgbClr val="000000"/>
                </a:solidFill>
                <a:latin typeface="Source Sans Pro Light"/>
                <a:ea typeface="Source Sans Pro Light"/>
                <a:cs typeface="Source Sans Pro Light"/>
                <a:sym typeface="Source Sans Pro Light"/>
              </a:rPr>
              <a:t>)</a:t>
            </a:r>
          </a:p>
          <a:p>
            <a:pPr algn="l">
              <a:lnSpc>
                <a:spcPts val="3150"/>
              </a:lnSpc>
            </a:pPr>
            <a:r>
              <a:rPr lang="en-US" sz="2625" u="sng" spc="-15">
                <a:solidFill>
                  <a:srgbClr val="0000FF"/>
                </a:solidFill>
                <a:latin typeface="Source Sans Pro Light"/>
                <a:ea typeface="Source Sans Pro Light"/>
                <a:cs typeface="Source Sans Pro Light"/>
                <a:sym typeface="Source Sans Pro Light"/>
                <a:hlinkClick r:id="rId12" tooltip="http://writingcenter.unt.edu/"/>
              </a:rPr>
              <a:t>Writing Lab</a:t>
            </a:r>
            <a:r>
              <a:rPr lang="en-US" sz="2625" spc="-15">
                <a:solidFill>
                  <a:srgbClr val="000000"/>
                </a:solidFill>
                <a:latin typeface="Source Sans Pro Light"/>
                <a:ea typeface="Source Sans Pro Light"/>
                <a:cs typeface="Source Sans Pro Light"/>
                <a:sym typeface="Source Sans Pro Light"/>
              </a:rPr>
              <a:t> (</a:t>
            </a:r>
            <a:r>
              <a:rPr lang="en-US" sz="2625" u="sng" spc="-15">
                <a:solidFill>
                  <a:srgbClr val="0000FF"/>
                </a:solidFill>
                <a:latin typeface="Source Sans Pro Light"/>
                <a:ea typeface="Source Sans Pro Light"/>
                <a:cs typeface="Source Sans Pro Light"/>
                <a:sym typeface="Source Sans Pro Light"/>
                <a:hlinkClick r:id="rId12" tooltip="http://writingcenter.unt.edu/"/>
              </a:rPr>
              <a:t>http://writingcenter.unt.edu/</a:t>
            </a:r>
            <a:r>
              <a:rPr lang="en-US" sz="2625" spc="-15">
                <a:solidFill>
                  <a:srgbClr val="000000"/>
                </a:solidFill>
                <a:latin typeface="Source Sans Pro Light"/>
                <a:ea typeface="Source Sans Pro Light"/>
                <a:cs typeface="Source Sans Pro Light"/>
                <a:sym typeface="Source Sans Pro Light"/>
              </a:rPr>
              <a:t>)</a:t>
            </a:r>
          </a:p>
        </p:txBody>
      </p:sp>
      <p:sp>
        <p:nvSpPr>
          <p:cNvPr id="3" name="TextBox 3"/>
          <p:cNvSpPr txBox="1"/>
          <p:nvPr/>
        </p:nvSpPr>
        <p:spPr>
          <a:xfrm>
            <a:off x="1005840" y="769144"/>
            <a:ext cx="16276320" cy="1000125"/>
          </a:xfrm>
          <a:prstGeom prst="rect">
            <a:avLst/>
          </a:prstGeom>
        </p:spPr>
        <p:txBody>
          <a:bodyPr lIns="0" tIns="0" rIns="0" bIns="0" rtlCol="0" anchor="t">
            <a:spAutoFit/>
          </a:bodyPr>
          <a:lstStyle/>
          <a:p>
            <a:pPr algn="ctr">
              <a:lnSpc>
                <a:spcPts val="7920"/>
              </a:lnSpc>
            </a:pPr>
            <a:r>
              <a:rPr lang="en-US" sz="6600" b="1" spc="-40">
                <a:solidFill>
                  <a:srgbClr val="262523"/>
                </a:solidFill>
                <a:latin typeface="Roboto Slab Bold"/>
                <a:ea typeface="Roboto Slab Bold"/>
                <a:cs typeface="Roboto Slab Bold"/>
                <a:sym typeface="Roboto Slab Bold"/>
              </a:rPr>
              <a:t>Additional UNT 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TotalTime>
  <Words>3860</Words>
  <Application>Microsoft Office PowerPoint</Application>
  <PresentationFormat>Custom</PresentationFormat>
  <Paragraphs>366</Paragraphs>
  <Slides>24</Slides>
  <Notes>5</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24</vt:i4>
      </vt:variant>
    </vt:vector>
  </HeadingPairs>
  <TitlesOfParts>
    <vt:vector size="40" baseType="lpstr">
      <vt:lpstr>TT Fors Bold</vt:lpstr>
      <vt:lpstr>Source Sans Pro</vt:lpstr>
      <vt:lpstr>Source Sans Pro Bold Italics</vt:lpstr>
      <vt:lpstr>Source Sans Pro Light</vt:lpstr>
      <vt:lpstr>League Spartan</vt:lpstr>
      <vt:lpstr>Arial</vt:lpstr>
      <vt:lpstr>Calibri</vt:lpstr>
      <vt:lpstr>Poppins Light</vt:lpstr>
      <vt:lpstr>Source Sans Pro Italics</vt:lpstr>
      <vt:lpstr>Source Sans Pro Light Italics</vt:lpstr>
      <vt:lpstr>Canva Sans Bold</vt:lpstr>
      <vt:lpstr>TT Fors</vt:lpstr>
      <vt:lpstr>Roboto Slab Bold</vt:lpstr>
      <vt:lpstr>Source Sans Pro 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309</dc:title>
  <cp:lastModifiedBy>Imogen Brown</cp:lastModifiedBy>
  <cp:revision>4</cp:revision>
  <dcterms:created xsi:type="dcterms:W3CDTF">2006-08-16T00:00:00Z</dcterms:created>
  <dcterms:modified xsi:type="dcterms:W3CDTF">2026-08-18T20:00:36Z</dcterms:modified>
  <dc:identifier>DAHSTi9VH3g</dc:identifier>
</cp:coreProperties>
</file>