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8288000" cy="10287000"/>
  <p:notesSz cx="6858000" cy="9144000"/>
  <p:embeddedFontLst>
    <p:embeddedFont>
      <p:font typeface="Arial Bold" panose="020B0704020202020204" pitchFamily="34" charset="0"/>
      <p:regular r:id="rId31"/>
      <p:bold r:id="rId32"/>
    </p:embeddedFont>
    <p:embeddedFont>
      <p:font typeface="Arial Bold Italics" panose="020B0604020202020204" charset="0"/>
      <p:regular r:id="rId33"/>
    </p:embeddedFont>
    <p:embeddedFont>
      <p:font typeface="Canva Sans Bold" panose="020B0604020202020204" charset="0"/>
      <p:regular r:id="rId34"/>
    </p:embeddedFont>
    <p:embeddedFont>
      <p:font typeface="Poppins Light" panose="00000400000000000000" pitchFamily="2" charset="0"/>
      <p:regular r:id="rId35"/>
      <p:italic r:id="rId36"/>
    </p:embeddedFont>
    <p:embeddedFont>
      <p:font typeface="Roboto Slab 1" panose="020B0604020202020204" charset="0"/>
      <p:regular r:id="rId37"/>
    </p:embeddedFont>
    <p:embeddedFont>
      <p:font typeface="Roboto Slab 1 Bold" panose="020B0604020202020204" charset="0"/>
      <p:regular r:id="rId38"/>
    </p:embeddedFont>
    <p:embeddedFont>
      <p:font typeface="Roboto Slab 1 Light" panose="020B0604020202020204" charset="0"/>
      <p:regular r:id="rId39"/>
    </p:embeddedFont>
    <p:embeddedFont>
      <p:font typeface="Roboto Slab 2" panose="020B0604020202020204" charset="0"/>
      <p:regular r:id="rId40"/>
    </p:embeddedFont>
    <p:embeddedFont>
      <p:font typeface="Roboto Slab 2 Bold" panose="020B0604020202020204" charset="0"/>
      <p:regular r:id="rId41"/>
    </p:embeddedFont>
    <p:embeddedFont>
      <p:font typeface="Source Sans Pro" panose="020B0503030403020204" pitchFamily="34" charset="0"/>
      <p:regular r:id="rId42"/>
      <p:bold r:id="rId43"/>
      <p:italic r:id="rId44"/>
      <p:boldItalic r:id="rId45"/>
    </p:embeddedFont>
    <p:embeddedFont>
      <p:font typeface="Source Sans Pro Bold" panose="020B0703030403020204" charset="0"/>
      <p:regular r:id="rId46"/>
    </p:embeddedFont>
    <p:embeddedFont>
      <p:font typeface="Source Sans Pro Bold Italics" panose="020B0604020202020204" charset="0"/>
      <p:regular r:id="rId47"/>
    </p:embeddedFont>
    <p:embeddedFont>
      <p:font typeface="Source Sans Pro Light" panose="020B0403030403020204" pitchFamily="34" charset="0"/>
      <p:regular r:id="rId48"/>
      <p:italic r:id="rId49"/>
    </p:embeddedFont>
    <p:embeddedFont>
      <p:font typeface="Source Sans Pro Light Italics" panose="020B0604020202020204" charset="0"/>
      <p:regular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2" d="100"/>
          <a:sy n="42" d="100"/>
        </p:scale>
        <p:origin x="65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font" Target="fonts/font2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font" Target="fonts/font11.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49"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16.08.2025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4760727" y="384776"/>
            <a:ext cx="8437057" cy="3873216"/>
            <a:chOff x="0" y="0"/>
            <a:chExt cx="2222106" cy="1020106"/>
          </a:xfrm>
        </p:grpSpPr>
        <p:sp>
          <p:nvSpPr>
            <p:cNvPr id="4" name="Freeform 4"/>
            <p:cNvSpPr/>
            <p:nvPr/>
          </p:nvSpPr>
          <p:spPr>
            <a:xfrm>
              <a:off x="0" y="0"/>
              <a:ext cx="2222106" cy="1020106"/>
            </a:xfrm>
            <a:custGeom>
              <a:avLst/>
              <a:gdLst/>
              <a:ahLst/>
              <a:cxnLst/>
              <a:rect l="l" t="t" r="r" b="b"/>
              <a:pathLst>
                <a:path w="2222106" h="1020106">
                  <a:moveTo>
                    <a:pt x="15599" y="0"/>
                  </a:moveTo>
                  <a:lnTo>
                    <a:pt x="2206506" y="0"/>
                  </a:lnTo>
                  <a:cubicBezTo>
                    <a:pt x="2215122" y="0"/>
                    <a:pt x="2222106" y="6984"/>
                    <a:pt x="2222106" y="15599"/>
                  </a:cubicBezTo>
                  <a:lnTo>
                    <a:pt x="2222106" y="1004507"/>
                  </a:lnTo>
                  <a:cubicBezTo>
                    <a:pt x="2222106" y="1008644"/>
                    <a:pt x="2220462" y="1012612"/>
                    <a:pt x="2217537" y="1015537"/>
                  </a:cubicBezTo>
                  <a:cubicBezTo>
                    <a:pt x="2214611" y="1018463"/>
                    <a:pt x="2210644" y="1020106"/>
                    <a:pt x="2206506" y="1020106"/>
                  </a:cubicBezTo>
                  <a:lnTo>
                    <a:pt x="15599" y="1020106"/>
                  </a:lnTo>
                  <a:cubicBezTo>
                    <a:pt x="6984" y="1020106"/>
                    <a:pt x="0" y="1013122"/>
                    <a:pt x="0" y="1004507"/>
                  </a:cubicBezTo>
                  <a:lnTo>
                    <a:pt x="0" y="15599"/>
                  </a:lnTo>
                  <a:cubicBezTo>
                    <a:pt x="0" y="6984"/>
                    <a:pt x="6984" y="0"/>
                    <a:pt x="15599" y="0"/>
                  </a:cubicBezTo>
                  <a:close/>
                </a:path>
              </a:pathLst>
            </a:custGeom>
            <a:solidFill>
              <a:srgbClr val="D0DCE8">
                <a:alpha val="74902"/>
              </a:srgbClr>
            </a:solidFill>
          </p:spPr>
          <p:txBody>
            <a:bodyPr/>
            <a:lstStyle/>
            <a:p>
              <a:endParaRPr lang="en-US"/>
            </a:p>
          </p:txBody>
        </p:sp>
        <p:sp>
          <p:nvSpPr>
            <p:cNvPr id="5" name="TextBox 5"/>
            <p:cNvSpPr txBox="1"/>
            <p:nvPr/>
          </p:nvSpPr>
          <p:spPr>
            <a:xfrm>
              <a:off x="0" y="19050"/>
              <a:ext cx="2222106" cy="1001056"/>
            </a:xfrm>
            <a:prstGeom prst="rect">
              <a:avLst/>
            </a:prstGeom>
          </p:spPr>
          <p:txBody>
            <a:bodyPr lIns="50800" tIns="50800" rIns="50800" bIns="50800" rtlCol="0" anchor="ctr"/>
            <a:lstStyle/>
            <a:p>
              <a:pPr algn="ctr">
                <a:lnSpc>
                  <a:spcPts val="2268"/>
                </a:lnSpc>
              </a:pPr>
              <a:endParaRPr/>
            </a:p>
          </p:txBody>
        </p:sp>
      </p:grpSp>
      <p:grpSp>
        <p:nvGrpSpPr>
          <p:cNvPr id="6" name="Group 6"/>
          <p:cNvGrpSpPr/>
          <p:nvPr/>
        </p:nvGrpSpPr>
        <p:grpSpPr>
          <a:xfrm>
            <a:off x="10056312" y="5394412"/>
            <a:ext cx="7884991" cy="4344307"/>
            <a:chOff x="0" y="0"/>
            <a:chExt cx="2076705" cy="1144180"/>
          </a:xfrm>
        </p:grpSpPr>
        <p:sp>
          <p:nvSpPr>
            <p:cNvPr id="7" name="Freeform 7"/>
            <p:cNvSpPr/>
            <p:nvPr/>
          </p:nvSpPr>
          <p:spPr>
            <a:xfrm>
              <a:off x="0" y="0"/>
              <a:ext cx="2076705" cy="1144180"/>
            </a:xfrm>
            <a:custGeom>
              <a:avLst/>
              <a:gdLst/>
              <a:ahLst/>
              <a:cxnLst/>
              <a:rect l="l" t="t" r="r" b="b"/>
              <a:pathLst>
                <a:path w="2076705" h="1144180">
                  <a:moveTo>
                    <a:pt x="16692" y="0"/>
                  </a:moveTo>
                  <a:lnTo>
                    <a:pt x="2060014" y="0"/>
                  </a:lnTo>
                  <a:cubicBezTo>
                    <a:pt x="2069232" y="0"/>
                    <a:pt x="2076705" y="7473"/>
                    <a:pt x="2076705" y="16692"/>
                  </a:cubicBezTo>
                  <a:lnTo>
                    <a:pt x="2076705" y="1127488"/>
                  </a:lnTo>
                  <a:cubicBezTo>
                    <a:pt x="2076705" y="1131915"/>
                    <a:pt x="2074947" y="1136160"/>
                    <a:pt x="2071817" y="1139291"/>
                  </a:cubicBezTo>
                  <a:cubicBezTo>
                    <a:pt x="2068686" y="1142421"/>
                    <a:pt x="2064441" y="1144180"/>
                    <a:pt x="2060014" y="1144180"/>
                  </a:cubicBezTo>
                  <a:lnTo>
                    <a:pt x="16692" y="1144180"/>
                  </a:lnTo>
                  <a:cubicBezTo>
                    <a:pt x="12265" y="1144180"/>
                    <a:pt x="8019" y="1142421"/>
                    <a:pt x="4889" y="1139291"/>
                  </a:cubicBezTo>
                  <a:cubicBezTo>
                    <a:pt x="1759" y="1136160"/>
                    <a:pt x="0" y="1131915"/>
                    <a:pt x="0" y="1127488"/>
                  </a:cubicBezTo>
                  <a:lnTo>
                    <a:pt x="0" y="16692"/>
                  </a:lnTo>
                  <a:cubicBezTo>
                    <a:pt x="0" y="12265"/>
                    <a:pt x="1759" y="8019"/>
                    <a:pt x="4889" y="4889"/>
                  </a:cubicBezTo>
                  <a:cubicBezTo>
                    <a:pt x="8019" y="1759"/>
                    <a:pt x="12265" y="0"/>
                    <a:pt x="16692" y="0"/>
                  </a:cubicBezTo>
                  <a:close/>
                </a:path>
              </a:pathLst>
            </a:custGeom>
            <a:solidFill>
              <a:srgbClr val="C8943A">
                <a:alpha val="73725"/>
              </a:srgbClr>
            </a:solidFill>
          </p:spPr>
          <p:txBody>
            <a:bodyPr/>
            <a:lstStyle/>
            <a:p>
              <a:endParaRPr lang="en-US"/>
            </a:p>
          </p:txBody>
        </p:sp>
        <p:sp>
          <p:nvSpPr>
            <p:cNvPr id="8" name="TextBox 8"/>
            <p:cNvSpPr txBox="1"/>
            <p:nvPr/>
          </p:nvSpPr>
          <p:spPr>
            <a:xfrm>
              <a:off x="0" y="19050"/>
              <a:ext cx="2076705" cy="1125130"/>
            </a:xfrm>
            <a:prstGeom prst="rect">
              <a:avLst/>
            </a:prstGeom>
          </p:spPr>
          <p:txBody>
            <a:bodyPr lIns="50800" tIns="50800" rIns="50800" bIns="50800" rtlCol="0" anchor="ctr"/>
            <a:lstStyle/>
            <a:p>
              <a:pPr algn="ctr">
                <a:lnSpc>
                  <a:spcPts val="2268"/>
                </a:lnSpc>
              </a:pPr>
              <a:endParaRPr/>
            </a:p>
          </p:txBody>
        </p:sp>
      </p:grpSp>
      <p:sp>
        <p:nvSpPr>
          <p:cNvPr id="9" name="TextBox 9"/>
          <p:cNvSpPr txBox="1"/>
          <p:nvPr/>
        </p:nvSpPr>
        <p:spPr>
          <a:xfrm>
            <a:off x="7546181" y="3370897"/>
            <a:ext cx="3195638" cy="887095"/>
          </a:xfrm>
          <a:prstGeom prst="rect">
            <a:avLst/>
          </a:prstGeom>
        </p:spPr>
        <p:txBody>
          <a:bodyPr wrap="square" lIns="0" tIns="0" rIns="0" bIns="0" rtlCol="0" anchor="t">
            <a:spAutoFit/>
          </a:bodyPr>
          <a:lstStyle/>
          <a:p>
            <a:pPr algn="ctr">
              <a:lnSpc>
                <a:spcPts val="7279"/>
              </a:lnSpc>
            </a:pPr>
            <a:r>
              <a:rPr lang="en-US" sz="5199" b="1" dirty="0">
                <a:solidFill>
                  <a:srgbClr val="000000"/>
                </a:solidFill>
                <a:latin typeface="Canva Sans Bold"/>
                <a:ea typeface="Canva Sans Bold"/>
                <a:cs typeface="Canva Sans Bold"/>
                <a:sym typeface="Canva Sans Bold"/>
              </a:rPr>
              <a:t>Fall 2025</a:t>
            </a:r>
          </a:p>
        </p:txBody>
      </p:sp>
      <p:sp>
        <p:nvSpPr>
          <p:cNvPr id="10" name="TextBox 10"/>
          <p:cNvSpPr txBox="1"/>
          <p:nvPr/>
        </p:nvSpPr>
        <p:spPr>
          <a:xfrm>
            <a:off x="2945459" y="352122"/>
            <a:ext cx="11991392" cy="3195319"/>
          </a:xfrm>
          <a:prstGeom prst="rect">
            <a:avLst/>
          </a:prstGeom>
        </p:spPr>
        <p:txBody>
          <a:bodyPr lIns="0" tIns="0" rIns="0" bIns="0" rtlCol="0" anchor="t">
            <a:spAutoFit/>
          </a:bodyPr>
          <a:lstStyle/>
          <a:p>
            <a:pPr algn="ctr">
              <a:lnSpc>
                <a:spcPts val="12880"/>
              </a:lnSpc>
            </a:pPr>
            <a:r>
              <a:rPr lang="en-US" sz="9200" b="1" dirty="0">
                <a:solidFill>
                  <a:srgbClr val="000000"/>
                </a:solidFill>
                <a:latin typeface="Canva Sans Bold"/>
                <a:ea typeface="Canva Sans Bold"/>
                <a:cs typeface="Canva Sans Bold"/>
                <a:sym typeface="Canva Sans Bold"/>
              </a:rPr>
              <a:t>BIOL 1132 </a:t>
            </a:r>
            <a:br>
              <a:rPr lang="en-US" sz="9200" b="1" dirty="0">
                <a:solidFill>
                  <a:srgbClr val="000000"/>
                </a:solidFill>
                <a:latin typeface="Canva Sans Bold"/>
                <a:ea typeface="Canva Sans Bold"/>
                <a:cs typeface="Canva Sans Bold"/>
                <a:sym typeface="Canva Sans Bold"/>
              </a:rPr>
            </a:br>
            <a:r>
              <a:rPr lang="en-US" sz="9200" b="1" dirty="0">
                <a:solidFill>
                  <a:srgbClr val="000000"/>
                </a:solidFill>
                <a:latin typeface="Canva Sans Bold"/>
                <a:ea typeface="Canva Sans Bold"/>
                <a:cs typeface="Canva Sans Bold"/>
                <a:sym typeface="Canva Sans Bold"/>
              </a:rPr>
              <a:t>Lab Syllabus</a:t>
            </a:r>
          </a:p>
        </p:txBody>
      </p:sp>
      <p:sp>
        <p:nvSpPr>
          <p:cNvPr id="11" name="TextBox 11"/>
          <p:cNvSpPr txBox="1"/>
          <p:nvPr/>
        </p:nvSpPr>
        <p:spPr>
          <a:xfrm>
            <a:off x="10246812" y="4887714"/>
            <a:ext cx="8041188" cy="4781117"/>
          </a:xfrm>
          <a:prstGeom prst="rect">
            <a:avLst/>
          </a:prstGeom>
        </p:spPr>
        <p:txBody>
          <a:bodyPr lIns="0" tIns="0" rIns="0" bIns="0" rtlCol="0" anchor="t">
            <a:spAutoFit/>
          </a:bodyPr>
          <a:lstStyle/>
          <a:p>
            <a:pPr algn="l">
              <a:lnSpc>
                <a:spcPts val="4650"/>
              </a:lnSpc>
            </a:pPr>
            <a:endParaRPr dirty="0"/>
          </a:p>
          <a:p>
            <a:pPr algn="l">
              <a:lnSpc>
                <a:spcPts val="4650"/>
              </a:lnSpc>
            </a:pPr>
            <a:r>
              <a:rPr lang="en-US" sz="3322" b="1" dirty="0">
                <a:solidFill>
                  <a:srgbClr val="000000"/>
                </a:solidFill>
                <a:latin typeface="Canva Sans Bold"/>
                <a:ea typeface="Canva Sans Bold"/>
                <a:cs typeface="Canva Sans Bold"/>
                <a:sym typeface="Canva Sans Bold"/>
              </a:rPr>
              <a:t>Section: 308</a:t>
            </a:r>
          </a:p>
          <a:p>
            <a:pPr algn="l">
              <a:lnSpc>
                <a:spcPts val="4650"/>
              </a:lnSpc>
            </a:pPr>
            <a:r>
              <a:rPr lang="en-US" sz="3322" b="1" dirty="0">
                <a:solidFill>
                  <a:srgbClr val="000000"/>
                </a:solidFill>
                <a:latin typeface="Canva Sans Bold"/>
                <a:ea typeface="Canva Sans Bold"/>
                <a:cs typeface="Canva Sans Bold"/>
                <a:sym typeface="Canva Sans Bold"/>
              </a:rPr>
              <a:t>Lab Day/Time: </a:t>
            </a:r>
            <a:r>
              <a:rPr lang="en-US" sz="3322" b="1">
                <a:solidFill>
                  <a:srgbClr val="000000"/>
                </a:solidFill>
                <a:latin typeface="Canva Sans Bold"/>
                <a:ea typeface="Canva Sans Bold"/>
                <a:cs typeface="Canva Sans Bold"/>
                <a:sym typeface="Canva Sans Bold"/>
              </a:rPr>
              <a:t>Tuesday 4:00-5:50PM</a:t>
            </a:r>
            <a:endParaRPr lang="en-US" sz="3322" b="1" dirty="0">
              <a:solidFill>
                <a:srgbClr val="000000"/>
              </a:solidFill>
              <a:latin typeface="Canva Sans Bold"/>
              <a:ea typeface="Canva Sans Bold"/>
              <a:cs typeface="Canva Sans Bold"/>
              <a:sym typeface="Canva Sans Bold"/>
            </a:endParaRPr>
          </a:p>
          <a:p>
            <a:pPr algn="l">
              <a:lnSpc>
                <a:spcPts val="4650"/>
              </a:lnSpc>
            </a:pPr>
            <a:r>
              <a:rPr lang="en-US" sz="3322" b="1" dirty="0">
                <a:solidFill>
                  <a:srgbClr val="000000"/>
                </a:solidFill>
                <a:latin typeface="Canva Sans Bold"/>
                <a:ea typeface="Canva Sans Bold"/>
                <a:cs typeface="Canva Sans Bold"/>
                <a:sym typeface="Canva Sans Bold"/>
              </a:rPr>
              <a:t>Instructor Name: Ben Hendrickson</a:t>
            </a:r>
          </a:p>
          <a:p>
            <a:pPr algn="l">
              <a:lnSpc>
                <a:spcPts val="4650"/>
              </a:lnSpc>
            </a:pPr>
            <a:r>
              <a:rPr lang="en-US" sz="3322" b="1" dirty="0">
                <a:solidFill>
                  <a:srgbClr val="000000"/>
                </a:solidFill>
                <a:latin typeface="Canva Sans Bold"/>
                <a:ea typeface="Canva Sans Bold"/>
                <a:cs typeface="Canva Sans Bold"/>
                <a:sym typeface="Canva Sans Bold"/>
              </a:rPr>
              <a:t>Email: BenHendrickson@my.unt.edu</a:t>
            </a:r>
          </a:p>
          <a:p>
            <a:pPr algn="l">
              <a:lnSpc>
                <a:spcPts val="4650"/>
              </a:lnSpc>
            </a:pPr>
            <a:r>
              <a:rPr lang="en-US" sz="3322" b="1" dirty="0">
                <a:solidFill>
                  <a:srgbClr val="000000"/>
                </a:solidFill>
                <a:latin typeface="Canva Sans Bold"/>
                <a:ea typeface="Canva Sans Bold"/>
                <a:cs typeface="Canva Sans Bold"/>
                <a:sym typeface="Canva Sans Bold"/>
              </a:rPr>
              <a:t>Office: ENV 334 “The Pit”</a:t>
            </a:r>
          </a:p>
          <a:p>
            <a:pPr algn="l">
              <a:lnSpc>
                <a:spcPts val="4650"/>
              </a:lnSpc>
            </a:pPr>
            <a:r>
              <a:rPr lang="en-US" sz="3322" b="1" dirty="0">
                <a:solidFill>
                  <a:srgbClr val="000000"/>
                </a:solidFill>
                <a:latin typeface="Canva Sans Bold"/>
                <a:ea typeface="Canva Sans Bold"/>
                <a:cs typeface="Canva Sans Bold"/>
                <a:sym typeface="Canva Sans Bold"/>
              </a:rPr>
              <a:t>Office Hours:  Friday 2-4PM</a:t>
            </a:r>
            <a:br>
              <a:rPr lang="en-US" sz="3322" b="1" dirty="0">
                <a:solidFill>
                  <a:srgbClr val="000000"/>
                </a:solidFill>
                <a:latin typeface="Canva Sans Bold"/>
                <a:ea typeface="Canva Sans Bold"/>
                <a:cs typeface="Canva Sans Bold"/>
                <a:sym typeface="Canva Sans Bold"/>
              </a:rPr>
            </a:br>
            <a:r>
              <a:rPr lang="en-US" sz="3322" b="1" dirty="0">
                <a:solidFill>
                  <a:srgbClr val="000000"/>
                </a:solidFill>
                <a:latin typeface="Canva Sans Bold"/>
                <a:ea typeface="Canva Sans Bold"/>
                <a:cs typeface="Canva Sans Bold"/>
                <a:sym typeface="Canva Sans Bold"/>
              </a:rPr>
              <a:t> - Virtual by appointment (preferred)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EE8E5"/>
        </a:solidFill>
        <a:effectLst/>
      </p:bgPr>
    </p:bg>
    <p:spTree>
      <p:nvGrpSpPr>
        <p:cNvPr id="1" name=""/>
        <p:cNvGrpSpPr/>
        <p:nvPr/>
      </p:nvGrpSpPr>
      <p:grpSpPr>
        <a:xfrm>
          <a:off x="0" y="0"/>
          <a:ext cx="0" cy="0"/>
          <a:chOff x="0" y="0"/>
          <a:chExt cx="0" cy="0"/>
        </a:xfrm>
      </p:grpSpPr>
      <p:grpSp>
        <p:nvGrpSpPr>
          <p:cNvPr id="2" name="Group 2"/>
          <p:cNvGrpSpPr/>
          <p:nvPr/>
        </p:nvGrpSpPr>
        <p:grpSpPr>
          <a:xfrm>
            <a:off x="3309134" y="3280559"/>
            <a:ext cx="695022" cy="893427"/>
            <a:chOff x="0" y="0"/>
            <a:chExt cx="632300" cy="812800"/>
          </a:xfrm>
        </p:grpSpPr>
        <p:sp>
          <p:nvSpPr>
            <p:cNvPr id="3" name="Freeform 3"/>
            <p:cNvSpPr/>
            <p:nvPr/>
          </p:nvSpPr>
          <p:spPr>
            <a:xfrm>
              <a:off x="0" y="0"/>
              <a:ext cx="632300" cy="812800"/>
            </a:xfrm>
            <a:custGeom>
              <a:avLst/>
              <a:gdLst/>
              <a:ahLst/>
              <a:cxnLst/>
              <a:rect l="l" t="t" r="r" b="b"/>
              <a:pathLst>
                <a:path w="632300" h="812800">
                  <a:moveTo>
                    <a:pt x="632300" y="406400"/>
                  </a:moveTo>
                  <a:lnTo>
                    <a:pt x="225900" y="0"/>
                  </a:lnTo>
                  <a:lnTo>
                    <a:pt x="225900" y="203200"/>
                  </a:lnTo>
                  <a:lnTo>
                    <a:pt x="0" y="203200"/>
                  </a:lnTo>
                  <a:lnTo>
                    <a:pt x="0" y="609600"/>
                  </a:lnTo>
                  <a:lnTo>
                    <a:pt x="225900" y="609600"/>
                  </a:lnTo>
                  <a:lnTo>
                    <a:pt x="225900" y="812800"/>
                  </a:lnTo>
                  <a:lnTo>
                    <a:pt x="632300" y="406400"/>
                  </a:lnTo>
                  <a:close/>
                </a:path>
              </a:pathLst>
            </a:custGeom>
            <a:solidFill>
              <a:srgbClr val="577769"/>
            </a:solidFill>
          </p:spPr>
          <p:txBody>
            <a:bodyPr/>
            <a:lstStyle/>
            <a:p>
              <a:endParaRPr lang="en-US"/>
            </a:p>
          </p:txBody>
        </p:sp>
        <p:sp>
          <p:nvSpPr>
            <p:cNvPr id="4" name="TextBox 4"/>
            <p:cNvSpPr txBox="1"/>
            <p:nvPr/>
          </p:nvSpPr>
          <p:spPr>
            <a:xfrm>
              <a:off x="0" y="193675"/>
              <a:ext cx="530700" cy="415925"/>
            </a:xfrm>
            <a:prstGeom prst="rect">
              <a:avLst/>
            </a:prstGeom>
          </p:spPr>
          <p:txBody>
            <a:bodyPr lIns="50800" tIns="50800" rIns="50800" bIns="50800" rtlCol="0" anchor="ctr"/>
            <a:lstStyle/>
            <a:p>
              <a:pPr algn="ctr">
                <a:lnSpc>
                  <a:spcPts val="3060"/>
                </a:lnSpc>
              </a:pPr>
              <a:endParaRPr/>
            </a:p>
          </p:txBody>
        </p:sp>
      </p:grpSp>
      <p:sp>
        <p:nvSpPr>
          <p:cNvPr id="5" name="Freeform 5"/>
          <p:cNvSpPr/>
          <p:nvPr/>
        </p:nvSpPr>
        <p:spPr>
          <a:xfrm>
            <a:off x="7971016" y="2172575"/>
            <a:ext cx="3021541" cy="3021541"/>
          </a:xfrm>
          <a:custGeom>
            <a:avLst/>
            <a:gdLst/>
            <a:ahLst/>
            <a:cxnLst/>
            <a:rect l="l" t="t" r="r" b="b"/>
            <a:pathLst>
              <a:path w="3021541" h="3021541">
                <a:moveTo>
                  <a:pt x="0" y="0"/>
                </a:moveTo>
                <a:lnTo>
                  <a:pt x="3021541" y="0"/>
                </a:lnTo>
                <a:lnTo>
                  <a:pt x="3021541" y="3021541"/>
                </a:lnTo>
                <a:lnTo>
                  <a:pt x="0" y="3021541"/>
                </a:lnTo>
                <a:lnTo>
                  <a:pt x="0" y="0"/>
                </a:lnTo>
                <a:close/>
              </a:path>
            </a:pathLst>
          </a:custGeom>
          <a:blipFill>
            <a:blip r:embed="rId2"/>
            <a:stretch>
              <a:fillRect t="-16600" b="-16600"/>
            </a:stretch>
          </a:blipFill>
        </p:spPr>
        <p:txBody>
          <a:bodyPr/>
          <a:lstStyle/>
          <a:p>
            <a:endParaRPr lang="en-US"/>
          </a:p>
        </p:txBody>
      </p:sp>
      <p:sp>
        <p:nvSpPr>
          <p:cNvPr id="6" name="Freeform 6"/>
          <p:cNvSpPr/>
          <p:nvPr/>
        </p:nvSpPr>
        <p:spPr>
          <a:xfrm>
            <a:off x="4061306" y="2177079"/>
            <a:ext cx="3100388" cy="3100388"/>
          </a:xfrm>
          <a:custGeom>
            <a:avLst/>
            <a:gdLst/>
            <a:ahLst/>
            <a:cxnLst/>
            <a:rect l="l" t="t" r="r" b="b"/>
            <a:pathLst>
              <a:path w="3100388" h="3100388">
                <a:moveTo>
                  <a:pt x="0" y="0"/>
                </a:moveTo>
                <a:lnTo>
                  <a:pt x="3100387" y="0"/>
                </a:lnTo>
                <a:lnTo>
                  <a:pt x="3100387" y="3100387"/>
                </a:lnTo>
                <a:lnTo>
                  <a:pt x="0" y="3100387"/>
                </a:lnTo>
                <a:lnTo>
                  <a:pt x="0" y="0"/>
                </a:lnTo>
                <a:close/>
              </a:path>
            </a:pathLst>
          </a:custGeom>
          <a:blipFill>
            <a:blip r:embed="rId3"/>
            <a:stretch>
              <a:fillRect t="-25355" b="-7844"/>
            </a:stretch>
          </a:blipFill>
        </p:spPr>
        <p:txBody>
          <a:bodyPr/>
          <a:lstStyle/>
          <a:p>
            <a:endParaRPr lang="en-US"/>
          </a:p>
        </p:txBody>
      </p:sp>
      <p:sp>
        <p:nvSpPr>
          <p:cNvPr id="7" name="Freeform 7"/>
          <p:cNvSpPr/>
          <p:nvPr/>
        </p:nvSpPr>
        <p:spPr>
          <a:xfrm>
            <a:off x="150297" y="2177079"/>
            <a:ext cx="3100388" cy="3100387"/>
          </a:xfrm>
          <a:custGeom>
            <a:avLst/>
            <a:gdLst/>
            <a:ahLst/>
            <a:cxnLst/>
            <a:rect l="l" t="t" r="r" b="b"/>
            <a:pathLst>
              <a:path w="3100388" h="3100387">
                <a:moveTo>
                  <a:pt x="0" y="0"/>
                </a:moveTo>
                <a:lnTo>
                  <a:pt x="3100388" y="0"/>
                </a:lnTo>
                <a:lnTo>
                  <a:pt x="3100388" y="3100387"/>
                </a:lnTo>
                <a:lnTo>
                  <a:pt x="0" y="3100387"/>
                </a:lnTo>
                <a:lnTo>
                  <a:pt x="0" y="0"/>
                </a:lnTo>
                <a:close/>
              </a:path>
            </a:pathLst>
          </a:custGeom>
          <a:blipFill>
            <a:blip r:embed="rId4"/>
            <a:stretch>
              <a:fillRect t="-9853" b="-23346"/>
            </a:stretch>
          </a:blipFill>
        </p:spPr>
        <p:txBody>
          <a:bodyPr/>
          <a:lstStyle/>
          <a:p>
            <a:endParaRPr lang="en-US"/>
          </a:p>
        </p:txBody>
      </p:sp>
      <p:sp>
        <p:nvSpPr>
          <p:cNvPr id="8" name="Freeform 8"/>
          <p:cNvSpPr/>
          <p:nvPr/>
        </p:nvSpPr>
        <p:spPr>
          <a:xfrm>
            <a:off x="1028700" y="6695937"/>
            <a:ext cx="2840559" cy="2840559"/>
          </a:xfrm>
          <a:custGeom>
            <a:avLst/>
            <a:gdLst/>
            <a:ahLst/>
            <a:cxnLst/>
            <a:rect l="l" t="t" r="r" b="b"/>
            <a:pathLst>
              <a:path w="2840559" h="2840559">
                <a:moveTo>
                  <a:pt x="0" y="0"/>
                </a:moveTo>
                <a:lnTo>
                  <a:pt x="2840559" y="0"/>
                </a:lnTo>
                <a:lnTo>
                  <a:pt x="2840559" y="2840559"/>
                </a:lnTo>
                <a:lnTo>
                  <a:pt x="0" y="2840559"/>
                </a:lnTo>
                <a:lnTo>
                  <a:pt x="0" y="0"/>
                </a:lnTo>
                <a:close/>
              </a:path>
            </a:pathLst>
          </a:custGeom>
          <a:blipFill>
            <a:blip r:embed="rId5"/>
            <a:stretch>
              <a:fillRect t="-10927" b="-3872"/>
            </a:stretch>
          </a:blipFill>
        </p:spPr>
        <p:txBody>
          <a:bodyPr/>
          <a:lstStyle/>
          <a:p>
            <a:endParaRPr lang="en-US"/>
          </a:p>
        </p:txBody>
      </p:sp>
      <p:grpSp>
        <p:nvGrpSpPr>
          <p:cNvPr id="9" name="Group 9"/>
          <p:cNvGrpSpPr/>
          <p:nvPr/>
        </p:nvGrpSpPr>
        <p:grpSpPr>
          <a:xfrm>
            <a:off x="7218843" y="3280559"/>
            <a:ext cx="695022" cy="893427"/>
            <a:chOff x="0" y="0"/>
            <a:chExt cx="632300" cy="812800"/>
          </a:xfrm>
        </p:grpSpPr>
        <p:sp>
          <p:nvSpPr>
            <p:cNvPr id="10" name="Freeform 10"/>
            <p:cNvSpPr/>
            <p:nvPr/>
          </p:nvSpPr>
          <p:spPr>
            <a:xfrm>
              <a:off x="0" y="0"/>
              <a:ext cx="632300" cy="812800"/>
            </a:xfrm>
            <a:custGeom>
              <a:avLst/>
              <a:gdLst/>
              <a:ahLst/>
              <a:cxnLst/>
              <a:rect l="l" t="t" r="r" b="b"/>
              <a:pathLst>
                <a:path w="632300" h="812800">
                  <a:moveTo>
                    <a:pt x="632300" y="406400"/>
                  </a:moveTo>
                  <a:lnTo>
                    <a:pt x="225900" y="0"/>
                  </a:lnTo>
                  <a:lnTo>
                    <a:pt x="225900" y="203200"/>
                  </a:lnTo>
                  <a:lnTo>
                    <a:pt x="0" y="203200"/>
                  </a:lnTo>
                  <a:lnTo>
                    <a:pt x="0" y="609600"/>
                  </a:lnTo>
                  <a:lnTo>
                    <a:pt x="225900" y="609600"/>
                  </a:lnTo>
                  <a:lnTo>
                    <a:pt x="225900" y="812800"/>
                  </a:lnTo>
                  <a:lnTo>
                    <a:pt x="632300" y="406400"/>
                  </a:lnTo>
                  <a:close/>
                </a:path>
              </a:pathLst>
            </a:custGeom>
            <a:solidFill>
              <a:srgbClr val="577769"/>
            </a:solidFill>
          </p:spPr>
          <p:txBody>
            <a:bodyPr/>
            <a:lstStyle/>
            <a:p>
              <a:endParaRPr lang="en-US"/>
            </a:p>
          </p:txBody>
        </p:sp>
        <p:sp>
          <p:nvSpPr>
            <p:cNvPr id="11" name="TextBox 11"/>
            <p:cNvSpPr txBox="1"/>
            <p:nvPr/>
          </p:nvSpPr>
          <p:spPr>
            <a:xfrm>
              <a:off x="0" y="193675"/>
              <a:ext cx="530700" cy="415925"/>
            </a:xfrm>
            <a:prstGeom prst="rect">
              <a:avLst/>
            </a:prstGeom>
          </p:spPr>
          <p:txBody>
            <a:bodyPr lIns="50800" tIns="50800" rIns="50800" bIns="50800" rtlCol="0" anchor="ctr"/>
            <a:lstStyle/>
            <a:p>
              <a:pPr algn="ctr">
                <a:lnSpc>
                  <a:spcPts val="3060"/>
                </a:lnSpc>
              </a:pPr>
              <a:endParaRPr/>
            </a:p>
          </p:txBody>
        </p:sp>
      </p:grpSp>
      <p:sp>
        <p:nvSpPr>
          <p:cNvPr id="12" name="Freeform 12"/>
          <p:cNvSpPr/>
          <p:nvPr/>
        </p:nvSpPr>
        <p:spPr>
          <a:xfrm>
            <a:off x="11802182" y="2172575"/>
            <a:ext cx="2966421" cy="2966421"/>
          </a:xfrm>
          <a:custGeom>
            <a:avLst/>
            <a:gdLst/>
            <a:ahLst/>
            <a:cxnLst/>
            <a:rect l="l" t="t" r="r" b="b"/>
            <a:pathLst>
              <a:path w="2966421" h="2966421">
                <a:moveTo>
                  <a:pt x="0" y="0"/>
                </a:moveTo>
                <a:lnTo>
                  <a:pt x="2966421" y="0"/>
                </a:lnTo>
                <a:lnTo>
                  <a:pt x="2966421" y="2966421"/>
                </a:lnTo>
                <a:lnTo>
                  <a:pt x="0" y="2966421"/>
                </a:lnTo>
                <a:lnTo>
                  <a:pt x="0" y="0"/>
                </a:lnTo>
                <a:close/>
              </a:path>
            </a:pathLst>
          </a:custGeom>
          <a:blipFill>
            <a:blip r:embed="rId6"/>
            <a:stretch>
              <a:fillRect l="-33333"/>
            </a:stretch>
          </a:blipFill>
        </p:spPr>
        <p:txBody>
          <a:bodyPr/>
          <a:lstStyle/>
          <a:p>
            <a:endParaRPr lang="en-US"/>
          </a:p>
        </p:txBody>
      </p:sp>
      <p:grpSp>
        <p:nvGrpSpPr>
          <p:cNvPr id="13" name="Group 13"/>
          <p:cNvGrpSpPr/>
          <p:nvPr/>
        </p:nvGrpSpPr>
        <p:grpSpPr>
          <a:xfrm>
            <a:off x="11049707" y="3280559"/>
            <a:ext cx="695022" cy="893427"/>
            <a:chOff x="0" y="0"/>
            <a:chExt cx="632300" cy="812800"/>
          </a:xfrm>
        </p:grpSpPr>
        <p:sp>
          <p:nvSpPr>
            <p:cNvPr id="14" name="Freeform 14"/>
            <p:cNvSpPr/>
            <p:nvPr/>
          </p:nvSpPr>
          <p:spPr>
            <a:xfrm>
              <a:off x="0" y="0"/>
              <a:ext cx="632300" cy="812800"/>
            </a:xfrm>
            <a:custGeom>
              <a:avLst/>
              <a:gdLst/>
              <a:ahLst/>
              <a:cxnLst/>
              <a:rect l="l" t="t" r="r" b="b"/>
              <a:pathLst>
                <a:path w="632300" h="812800">
                  <a:moveTo>
                    <a:pt x="632300" y="406400"/>
                  </a:moveTo>
                  <a:lnTo>
                    <a:pt x="225900" y="0"/>
                  </a:lnTo>
                  <a:lnTo>
                    <a:pt x="225900" y="203200"/>
                  </a:lnTo>
                  <a:lnTo>
                    <a:pt x="0" y="203200"/>
                  </a:lnTo>
                  <a:lnTo>
                    <a:pt x="0" y="609600"/>
                  </a:lnTo>
                  <a:lnTo>
                    <a:pt x="225900" y="609600"/>
                  </a:lnTo>
                  <a:lnTo>
                    <a:pt x="225900" y="812800"/>
                  </a:lnTo>
                  <a:lnTo>
                    <a:pt x="632300" y="406400"/>
                  </a:lnTo>
                  <a:close/>
                </a:path>
              </a:pathLst>
            </a:custGeom>
            <a:solidFill>
              <a:srgbClr val="577769"/>
            </a:solidFill>
          </p:spPr>
          <p:txBody>
            <a:bodyPr/>
            <a:lstStyle/>
            <a:p>
              <a:endParaRPr lang="en-US"/>
            </a:p>
          </p:txBody>
        </p:sp>
        <p:sp>
          <p:nvSpPr>
            <p:cNvPr id="15" name="TextBox 15"/>
            <p:cNvSpPr txBox="1"/>
            <p:nvPr/>
          </p:nvSpPr>
          <p:spPr>
            <a:xfrm>
              <a:off x="0" y="193675"/>
              <a:ext cx="530700" cy="415925"/>
            </a:xfrm>
            <a:prstGeom prst="rect">
              <a:avLst/>
            </a:prstGeom>
          </p:spPr>
          <p:txBody>
            <a:bodyPr lIns="50800" tIns="50800" rIns="50800" bIns="50800" rtlCol="0" anchor="ctr"/>
            <a:lstStyle/>
            <a:p>
              <a:pPr algn="ctr">
                <a:lnSpc>
                  <a:spcPts val="3060"/>
                </a:lnSpc>
              </a:pPr>
              <a:endParaRPr/>
            </a:p>
          </p:txBody>
        </p:sp>
      </p:grpSp>
      <p:sp>
        <p:nvSpPr>
          <p:cNvPr id="16" name="Freeform 16"/>
          <p:cNvSpPr/>
          <p:nvPr/>
        </p:nvSpPr>
        <p:spPr>
          <a:xfrm>
            <a:off x="4004156" y="6695937"/>
            <a:ext cx="2840559" cy="2840559"/>
          </a:xfrm>
          <a:custGeom>
            <a:avLst/>
            <a:gdLst/>
            <a:ahLst/>
            <a:cxnLst/>
            <a:rect l="l" t="t" r="r" b="b"/>
            <a:pathLst>
              <a:path w="2840559" h="2840559">
                <a:moveTo>
                  <a:pt x="0" y="0"/>
                </a:moveTo>
                <a:lnTo>
                  <a:pt x="2840559" y="0"/>
                </a:lnTo>
                <a:lnTo>
                  <a:pt x="2840559" y="2840559"/>
                </a:lnTo>
                <a:lnTo>
                  <a:pt x="0" y="2840559"/>
                </a:lnTo>
                <a:lnTo>
                  <a:pt x="0" y="0"/>
                </a:lnTo>
                <a:close/>
              </a:path>
            </a:pathLst>
          </a:custGeom>
          <a:blipFill>
            <a:blip r:embed="rId7"/>
            <a:stretch>
              <a:fillRect t="-16600" b="-16600"/>
            </a:stretch>
          </a:blipFill>
        </p:spPr>
        <p:txBody>
          <a:bodyPr/>
          <a:lstStyle/>
          <a:p>
            <a:endParaRPr lang="en-US"/>
          </a:p>
        </p:txBody>
      </p:sp>
      <p:sp>
        <p:nvSpPr>
          <p:cNvPr id="17" name="Freeform 17"/>
          <p:cNvSpPr/>
          <p:nvPr/>
        </p:nvSpPr>
        <p:spPr>
          <a:xfrm>
            <a:off x="7674945" y="6695937"/>
            <a:ext cx="2132552" cy="2840559"/>
          </a:xfrm>
          <a:custGeom>
            <a:avLst/>
            <a:gdLst/>
            <a:ahLst/>
            <a:cxnLst/>
            <a:rect l="l" t="t" r="r" b="b"/>
            <a:pathLst>
              <a:path w="2132552" h="2840559">
                <a:moveTo>
                  <a:pt x="0" y="0"/>
                </a:moveTo>
                <a:lnTo>
                  <a:pt x="2132552" y="0"/>
                </a:lnTo>
                <a:lnTo>
                  <a:pt x="2132552" y="2840559"/>
                </a:lnTo>
                <a:lnTo>
                  <a:pt x="0" y="2840559"/>
                </a:lnTo>
                <a:lnTo>
                  <a:pt x="0" y="0"/>
                </a:lnTo>
                <a:close/>
              </a:path>
            </a:pathLst>
          </a:custGeom>
          <a:blipFill>
            <a:blip r:embed="rId8"/>
            <a:stretch>
              <a:fillRect/>
            </a:stretch>
          </a:blipFill>
        </p:spPr>
        <p:txBody>
          <a:bodyPr/>
          <a:lstStyle/>
          <a:p>
            <a:endParaRPr lang="en-US"/>
          </a:p>
        </p:txBody>
      </p:sp>
      <p:sp>
        <p:nvSpPr>
          <p:cNvPr id="18" name="Freeform 18"/>
          <p:cNvSpPr/>
          <p:nvPr/>
        </p:nvSpPr>
        <p:spPr>
          <a:xfrm>
            <a:off x="9927967" y="8116216"/>
            <a:ext cx="1891812" cy="1420280"/>
          </a:xfrm>
          <a:custGeom>
            <a:avLst/>
            <a:gdLst/>
            <a:ahLst/>
            <a:cxnLst/>
            <a:rect l="l" t="t" r="r" b="b"/>
            <a:pathLst>
              <a:path w="1891812" h="1420280">
                <a:moveTo>
                  <a:pt x="0" y="0"/>
                </a:moveTo>
                <a:lnTo>
                  <a:pt x="1891813" y="0"/>
                </a:lnTo>
                <a:lnTo>
                  <a:pt x="1891813" y="1420280"/>
                </a:lnTo>
                <a:lnTo>
                  <a:pt x="0" y="1420280"/>
                </a:lnTo>
                <a:lnTo>
                  <a:pt x="0" y="0"/>
                </a:lnTo>
                <a:close/>
              </a:path>
            </a:pathLst>
          </a:custGeom>
          <a:blipFill>
            <a:blip r:embed="rId9"/>
            <a:stretch>
              <a:fillRect/>
            </a:stretch>
          </a:blipFill>
        </p:spPr>
        <p:txBody>
          <a:bodyPr/>
          <a:lstStyle/>
          <a:p>
            <a:endParaRPr lang="en-US"/>
          </a:p>
        </p:txBody>
      </p:sp>
      <p:sp>
        <p:nvSpPr>
          <p:cNvPr id="19" name="Freeform 19"/>
          <p:cNvSpPr/>
          <p:nvPr/>
        </p:nvSpPr>
        <p:spPr>
          <a:xfrm>
            <a:off x="9927967" y="6695937"/>
            <a:ext cx="1816762" cy="1363935"/>
          </a:xfrm>
          <a:custGeom>
            <a:avLst/>
            <a:gdLst/>
            <a:ahLst/>
            <a:cxnLst/>
            <a:rect l="l" t="t" r="r" b="b"/>
            <a:pathLst>
              <a:path w="1816762" h="1363935">
                <a:moveTo>
                  <a:pt x="0" y="0"/>
                </a:moveTo>
                <a:lnTo>
                  <a:pt x="1816762" y="0"/>
                </a:lnTo>
                <a:lnTo>
                  <a:pt x="1816762" y="1363935"/>
                </a:lnTo>
                <a:lnTo>
                  <a:pt x="0" y="1363935"/>
                </a:lnTo>
                <a:lnTo>
                  <a:pt x="0" y="0"/>
                </a:lnTo>
                <a:close/>
              </a:path>
            </a:pathLst>
          </a:custGeom>
          <a:blipFill>
            <a:blip r:embed="rId10"/>
            <a:stretch>
              <a:fillRect/>
            </a:stretch>
          </a:blipFill>
        </p:spPr>
        <p:txBody>
          <a:bodyPr/>
          <a:lstStyle/>
          <a:p>
            <a:endParaRPr lang="en-US"/>
          </a:p>
        </p:txBody>
      </p:sp>
      <p:sp>
        <p:nvSpPr>
          <p:cNvPr id="20" name="TextBox 20"/>
          <p:cNvSpPr txBox="1"/>
          <p:nvPr/>
        </p:nvSpPr>
        <p:spPr>
          <a:xfrm>
            <a:off x="3100388" y="320531"/>
            <a:ext cx="12087225" cy="619125"/>
          </a:xfrm>
          <a:prstGeom prst="rect">
            <a:avLst/>
          </a:prstGeom>
        </p:spPr>
        <p:txBody>
          <a:bodyPr lIns="0" tIns="0" rIns="0" bIns="0" rtlCol="0" anchor="t">
            <a:spAutoFit/>
          </a:bodyPr>
          <a:lstStyle/>
          <a:p>
            <a:pPr algn="ctr">
              <a:lnSpc>
                <a:spcPts val="4955"/>
              </a:lnSpc>
            </a:pPr>
            <a:r>
              <a:rPr lang="en-US" sz="4129" b="1" spc="38">
                <a:solidFill>
                  <a:srgbClr val="37472C"/>
                </a:solidFill>
                <a:latin typeface="Roboto Slab 1 Bold"/>
                <a:ea typeface="Roboto Slab 1 Bold"/>
                <a:cs typeface="Roboto Slab 1 Bold"/>
                <a:sym typeface="Roboto Slab 1 Bold"/>
              </a:rPr>
              <a:t>Ben Hendrickson – TA for .502</a:t>
            </a:r>
          </a:p>
        </p:txBody>
      </p:sp>
      <p:sp>
        <p:nvSpPr>
          <p:cNvPr id="21" name="TextBox 21"/>
          <p:cNvSpPr txBox="1"/>
          <p:nvPr/>
        </p:nvSpPr>
        <p:spPr>
          <a:xfrm>
            <a:off x="564445" y="1463192"/>
            <a:ext cx="17723555" cy="409575"/>
          </a:xfrm>
          <a:prstGeom prst="rect">
            <a:avLst/>
          </a:prstGeom>
        </p:spPr>
        <p:txBody>
          <a:bodyPr lIns="0" tIns="0" rIns="0" bIns="0" rtlCol="0" anchor="t">
            <a:spAutoFit/>
          </a:bodyPr>
          <a:lstStyle/>
          <a:p>
            <a:pPr algn="ctr">
              <a:lnSpc>
                <a:spcPts val="3240"/>
              </a:lnSpc>
            </a:pPr>
            <a:r>
              <a:rPr lang="en-US" sz="2700" b="1" spc="25">
                <a:solidFill>
                  <a:srgbClr val="37472C"/>
                </a:solidFill>
                <a:latin typeface="Roboto Slab 1 Bold"/>
                <a:ea typeface="Roboto Slab 1 Bold"/>
                <a:cs typeface="Roboto Slab 1 Bold"/>
                <a:sym typeface="Roboto Slab 1 Bold"/>
              </a:rPr>
              <a:t>B.A. in Biological Sciences - University of Missouri - Columbia (Mizzou). While there, I studied...</a:t>
            </a:r>
          </a:p>
        </p:txBody>
      </p:sp>
      <p:sp>
        <p:nvSpPr>
          <p:cNvPr id="22" name="TextBox 22"/>
          <p:cNvSpPr txBox="1"/>
          <p:nvPr/>
        </p:nvSpPr>
        <p:spPr>
          <a:xfrm>
            <a:off x="564445" y="6208010"/>
            <a:ext cx="17723555" cy="409575"/>
          </a:xfrm>
          <a:prstGeom prst="rect">
            <a:avLst/>
          </a:prstGeom>
        </p:spPr>
        <p:txBody>
          <a:bodyPr lIns="0" tIns="0" rIns="0" bIns="0" rtlCol="0" anchor="t">
            <a:spAutoFit/>
          </a:bodyPr>
          <a:lstStyle/>
          <a:p>
            <a:pPr algn="ctr">
              <a:lnSpc>
                <a:spcPts val="3240"/>
              </a:lnSpc>
            </a:pPr>
            <a:r>
              <a:rPr lang="en-US" sz="2700" b="1" spc="25">
                <a:solidFill>
                  <a:srgbClr val="37472C"/>
                </a:solidFill>
                <a:latin typeface="Roboto Slab 1 Bold"/>
                <a:ea typeface="Roboto Slab 1 Bold"/>
                <a:cs typeface="Roboto Slab 1 Bold"/>
                <a:sym typeface="Roboto Slab 1 Bold"/>
              </a:rPr>
              <a:t>M.S. in Biological Sciences - Southern Illinois University - Carbondale (SIUC). While there...</a:t>
            </a:r>
          </a:p>
        </p:txBody>
      </p:sp>
      <p:sp>
        <p:nvSpPr>
          <p:cNvPr id="23" name="TextBox 23"/>
          <p:cNvSpPr txBox="1"/>
          <p:nvPr/>
        </p:nvSpPr>
        <p:spPr>
          <a:xfrm>
            <a:off x="150297" y="5267941"/>
            <a:ext cx="3100388" cy="6191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1"/>
                <a:ea typeface="Roboto Slab 1"/>
                <a:cs typeface="Roboto Slab 1"/>
                <a:sym typeface="Roboto Slab 1"/>
              </a:rPr>
              <a:t>Rocky Mountain ecology in Colorado</a:t>
            </a:r>
          </a:p>
        </p:txBody>
      </p:sp>
      <p:sp>
        <p:nvSpPr>
          <p:cNvPr id="24" name="TextBox 24"/>
          <p:cNvSpPr txBox="1"/>
          <p:nvPr/>
        </p:nvSpPr>
        <p:spPr>
          <a:xfrm>
            <a:off x="4061306" y="5296479"/>
            <a:ext cx="3100388" cy="6191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1"/>
                <a:ea typeface="Roboto Slab 1"/>
                <a:cs typeface="Roboto Slab 1"/>
                <a:sym typeface="Roboto Slab 1"/>
              </a:rPr>
              <a:t>Animal behavior at the St. Louis Zoo</a:t>
            </a:r>
          </a:p>
        </p:txBody>
      </p:sp>
      <p:sp>
        <p:nvSpPr>
          <p:cNvPr id="25" name="TextBox 25"/>
          <p:cNvSpPr txBox="1"/>
          <p:nvPr/>
        </p:nvSpPr>
        <p:spPr>
          <a:xfrm>
            <a:off x="7876029" y="5234338"/>
            <a:ext cx="3100388" cy="9239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1"/>
                <a:ea typeface="Roboto Slab 1"/>
                <a:cs typeface="Roboto Slab 1"/>
                <a:sym typeface="Roboto Slab 1"/>
              </a:rPr>
              <a:t>Avian ecology with the Missouri Ozark Forest Ecosystem Project</a:t>
            </a:r>
          </a:p>
        </p:txBody>
      </p:sp>
      <p:sp>
        <p:nvSpPr>
          <p:cNvPr id="26" name="TextBox 26"/>
          <p:cNvSpPr txBox="1"/>
          <p:nvPr/>
        </p:nvSpPr>
        <p:spPr>
          <a:xfrm>
            <a:off x="11654638" y="5234338"/>
            <a:ext cx="3261509" cy="9239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1"/>
                <a:ea typeface="Roboto Slab 1"/>
                <a:cs typeface="Roboto Slab 1"/>
                <a:sym typeface="Roboto Slab 1"/>
              </a:rPr>
              <a:t>Shortleaf Pine population genetic diversity and population structure</a:t>
            </a:r>
          </a:p>
        </p:txBody>
      </p:sp>
      <p:sp>
        <p:nvSpPr>
          <p:cNvPr id="27" name="TextBox 27"/>
          <p:cNvSpPr txBox="1"/>
          <p:nvPr/>
        </p:nvSpPr>
        <p:spPr>
          <a:xfrm>
            <a:off x="15026491" y="2497508"/>
            <a:ext cx="3261509" cy="2143125"/>
          </a:xfrm>
          <a:prstGeom prst="rect">
            <a:avLst/>
          </a:prstGeom>
        </p:spPr>
        <p:txBody>
          <a:bodyPr lIns="0" tIns="0" rIns="0" bIns="0" rtlCol="0" anchor="t">
            <a:spAutoFit/>
          </a:bodyPr>
          <a:lstStyle/>
          <a:p>
            <a:pPr algn="ctr">
              <a:lnSpc>
                <a:spcPts val="2400"/>
              </a:lnSpc>
            </a:pPr>
            <a:endParaRPr/>
          </a:p>
          <a:p>
            <a:pPr algn="ctr">
              <a:lnSpc>
                <a:spcPts val="2400"/>
              </a:lnSpc>
            </a:pPr>
            <a:endParaRPr/>
          </a:p>
          <a:p>
            <a:pPr algn="ctr">
              <a:lnSpc>
                <a:spcPts val="2400"/>
              </a:lnSpc>
            </a:pPr>
            <a:r>
              <a:rPr lang="en-US" sz="2000" b="1" spc="18">
                <a:solidFill>
                  <a:srgbClr val="37472C"/>
                </a:solidFill>
                <a:latin typeface="Roboto Slab 1 Bold"/>
                <a:ea typeface="Roboto Slab 1 Bold"/>
                <a:cs typeface="Roboto Slab 1 Bold"/>
                <a:sym typeface="Roboto Slab 1 Bold"/>
              </a:rPr>
              <a:t>Other Activities</a:t>
            </a:r>
            <a:r>
              <a:rPr lang="en-US" sz="2000" spc="18">
                <a:solidFill>
                  <a:srgbClr val="37472C"/>
                </a:solidFill>
                <a:latin typeface="Roboto Slab 1"/>
                <a:ea typeface="Roboto Slab 1"/>
                <a:cs typeface="Roboto Slab 1"/>
                <a:sym typeface="Roboto Slab 1"/>
              </a:rPr>
              <a:t>:  Academic Peer Advisor - Department of Biological Sciences </a:t>
            </a:r>
          </a:p>
          <a:p>
            <a:pPr algn="ctr">
              <a:lnSpc>
                <a:spcPts val="2400"/>
              </a:lnSpc>
            </a:pPr>
            <a:endParaRPr lang="en-US" sz="2000" spc="18">
              <a:solidFill>
                <a:srgbClr val="37472C"/>
              </a:solidFill>
              <a:latin typeface="Roboto Slab 1"/>
              <a:ea typeface="Roboto Slab 1"/>
              <a:cs typeface="Roboto Slab 1"/>
              <a:sym typeface="Roboto Slab 1"/>
            </a:endParaRPr>
          </a:p>
        </p:txBody>
      </p:sp>
      <p:sp>
        <p:nvSpPr>
          <p:cNvPr id="28" name="TextBox 28"/>
          <p:cNvSpPr txBox="1"/>
          <p:nvPr/>
        </p:nvSpPr>
        <p:spPr>
          <a:xfrm>
            <a:off x="783326" y="9603171"/>
            <a:ext cx="6171867" cy="6191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2"/>
                <a:ea typeface="Roboto Slab 2"/>
                <a:cs typeface="Roboto Slab 2"/>
                <a:sym typeface="Roboto Slab 2"/>
              </a:rPr>
              <a:t>Studied Mississippi Kite  distribution, abundance, and habitat selection in southern Illinois. </a:t>
            </a:r>
          </a:p>
        </p:txBody>
      </p:sp>
      <p:sp>
        <p:nvSpPr>
          <p:cNvPr id="29" name="TextBox 29"/>
          <p:cNvSpPr txBox="1"/>
          <p:nvPr/>
        </p:nvSpPr>
        <p:spPr>
          <a:xfrm>
            <a:off x="7566355" y="9574596"/>
            <a:ext cx="4435795" cy="6191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2"/>
                <a:ea typeface="Roboto Slab 2"/>
                <a:cs typeface="Roboto Slab 2"/>
                <a:sym typeface="Roboto Slab 2"/>
              </a:rPr>
              <a:t>Helped implant transmitters in River Otter and Armadillo</a:t>
            </a:r>
          </a:p>
        </p:txBody>
      </p:sp>
      <p:sp>
        <p:nvSpPr>
          <p:cNvPr id="30" name="TextBox 30"/>
          <p:cNvSpPr txBox="1"/>
          <p:nvPr/>
        </p:nvSpPr>
        <p:spPr>
          <a:xfrm>
            <a:off x="12135499" y="6903335"/>
            <a:ext cx="6152501" cy="3362325"/>
          </a:xfrm>
          <a:prstGeom prst="rect">
            <a:avLst/>
          </a:prstGeom>
        </p:spPr>
        <p:txBody>
          <a:bodyPr lIns="0" tIns="0" rIns="0" bIns="0" rtlCol="0" anchor="t">
            <a:spAutoFit/>
          </a:bodyPr>
          <a:lstStyle/>
          <a:p>
            <a:pPr algn="ctr">
              <a:lnSpc>
                <a:spcPts val="2400"/>
              </a:lnSpc>
            </a:pPr>
            <a:r>
              <a:rPr lang="en-US" sz="2000" b="1" spc="18">
                <a:solidFill>
                  <a:srgbClr val="37472C"/>
                </a:solidFill>
                <a:latin typeface="Roboto Slab 1 Bold"/>
                <a:ea typeface="Roboto Slab 1 Bold"/>
                <a:cs typeface="Roboto Slab 1 Bold"/>
                <a:sym typeface="Roboto Slab 1 Bold"/>
              </a:rPr>
              <a:t>Other Activities</a:t>
            </a:r>
            <a:r>
              <a:rPr lang="en-US" sz="2000" spc="18">
                <a:solidFill>
                  <a:srgbClr val="37472C"/>
                </a:solidFill>
                <a:latin typeface="Roboto Slab 1"/>
                <a:ea typeface="Roboto Slab 1"/>
                <a:cs typeface="Roboto Slab 1"/>
                <a:sym typeface="Roboto Slab 1"/>
              </a:rPr>
              <a:t>:  </a:t>
            </a:r>
          </a:p>
          <a:p>
            <a:pPr algn="l">
              <a:lnSpc>
                <a:spcPts val="2400"/>
              </a:lnSpc>
            </a:pPr>
            <a:r>
              <a:rPr lang="en-US" sz="2000" spc="18">
                <a:solidFill>
                  <a:srgbClr val="37472C"/>
                </a:solidFill>
                <a:latin typeface="Roboto Slab 1"/>
                <a:ea typeface="Roboto Slab 1"/>
                <a:cs typeface="Roboto Slab 1"/>
                <a:sym typeface="Roboto Slab 1"/>
              </a:rPr>
              <a:t>Director of K-12 Outreach (Vice-President) and Director of Community Outreach (President) - SIU Graduate Research Assistants Supporting Science</a:t>
            </a:r>
          </a:p>
          <a:p>
            <a:pPr algn="l">
              <a:lnSpc>
                <a:spcPts val="2400"/>
              </a:lnSpc>
            </a:pPr>
            <a:endParaRPr lang="en-US" sz="2000" spc="18">
              <a:solidFill>
                <a:srgbClr val="37472C"/>
              </a:solidFill>
              <a:latin typeface="Roboto Slab 1"/>
              <a:ea typeface="Roboto Slab 1"/>
              <a:cs typeface="Roboto Slab 1"/>
              <a:sym typeface="Roboto Slab 1"/>
            </a:endParaRPr>
          </a:p>
          <a:p>
            <a:pPr algn="l">
              <a:lnSpc>
                <a:spcPts val="2400"/>
              </a:lnSpc>
            </a:pPr>
            <a:r>
              <a:rPr lang="en-US" sz="2000" spc="18">
                <a:solidFill>
                  <a:srgbClr val="37472C"/>
                </a:solidFill>
                <a:latin typeface="Roboto Slab 1"/>
                <a:ea typeface="Roboto Slab 1"/>
                <a:cs typeface="Roboto Slab 1"/>
                <a:sym typeface="Roboto Slab 1"/>
              </a:rPr>
              <a:t>Zoology Department Representative - SIU Graduate and Professional Student Council</a:t>
            </a:r>
          </a:p>
          <a:p>
            <a:pPr algn="l">
              <a:lnSpc>
                <a:spcPts val="2400"/>
              </a:lnSpc>
            </a:pPr>
            <a:endParaRPr lang="en-US" sz="2000" spc="18">
              <a:solidFill>
                <a:srgbClr val="37472C"/>
              </a:solidFill>
              <a:latin typeface="Roboto Slab 1"/>
              <a:ea typeface="Roboto Slab 1"/>
              <a:cs typeface="Roboto Slab 1"/>
              <a:sym typeface="Roboto Slab 1"/>
            </a:endParaRPr>
          </a:p>
          <a:p>
            <a:pPr algn="l">
              <a:lnSpc>
                <a:spcPts val="2400"/>
              </a:lnSpc>
            </a:pPr>
            <a:r>
              <a:rPr lang="en-US" sz="2000" spc="18">
                <a:solidFill>
                  <a:srgbClr val="37472C"/>
                </a:solidFill>
                <a:latin typeface="Roboto Slab 1"/>
                <a:ea typeface="Roboto Slab 1"/>
                <a:cs typeface="Roboto Slab 1"/>
                <a:sym typeface="Roboto Slab 1"/>
              </a:rPr>
              <a:t>Graduate Representative - SIU Graduate Council</a:t>
            </a:r>
          </a:p>
          <a:p>
            <a:pPr algn="l">
              <a:lnSpc>
                <a:spcPts val="2400"/>
              </a:lnSpc>
            </a:pPr>
            <a:endParaRPr lang="en-US" sz="2000" spc="18">
              <a:solidFill>
                <a:srgbClr val="37472C"/>
              </a:solidFill>
              <a:latin typeface="Roboto Slab 1"/>
              <a:ea typeface="Roboto Slab 1"/>
              <a:cs typeface="Roboto Slab 1"/>
              <a:sym typeface="Roboto Slab 1"/>
            </a:endParaRPr>
          </a:p>
          <a:p>
            <a:pPr algn="ctr">
              <a:lnSpc>
                <a:spcPts val="2400"/>
              </a:lnSpc>
            </a:pPr>
            <a:endParaRPr lang="en-US" sz="2000" spc="18">
              <a:solidFill>
                <a:srgbClr val="37472C"/>
              </a:solidFill>
              <a:latin typeface="Roboto Slab 1"/>
              <a:ea typeface="Roboto Slab 1"/>
              <a:cs typeface="Roboto Slab 1"/>
              <a:sym typeface="Roboto Slab 1"/>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EE8E5"/>
        </a:solidFill>
        <a:effectLst/>
      </p:bgPr>
    </p:bg>
    <p:spTree>
      <p:nvGrpSpPr>
        <p:cNvPr id="1" name=""/>
        <p:cNvGrpSpPr/>
        <p:nvPr/>
      </p:nvGrpSpPr>
      <p:grpSpPr>
        <a:xfrm>
          <a:off x="0" y="0"/>
          <a:ext cx="0" cy="0"/>
          <a:chOff x="0" y="0"/>
          <a:chExt cx="0" cy="0"/>
        </a:xfrm>
      </p:grpSpPr>
      <p:sp>
        <p:nvSpPr>
          <p:cNvPr id="2" name="Freeform 2"/>
          <p:cNvSpPr/>
          <p:nvPr/>
        </p:nvSpPr>
        <p:spPr>
          <a:xfrm>
            <a:off x="6653070" y="3920642"/>
            <a:ext cx="4981860" cy="3847529"/>
          </a:xfrm>
          <a:custGeom>
            <a:avLst/>
            <a:gdLst/>
            <a:ahLst/>
            <a:cxnLst/>
            <a:rect l="l" t="t" r="r" b="b"/>
            <a:pathLst>
              <a:path w="4981860" h="3847529">
                <a:moveTo>
                  <a:pt x="0" y="0"/>
                </a:moveTo>
                <a:lnTo>
                  <a:pt x="4981860" y="0"/>
                </a:lnTo>
                <a:lnTo>
                  <a:pt x="4981860" y="3847529"/>
                </a:lnTo>
                <a:lnTo>
                  <a:pt x="0" y="3847529"/>
                </a:lnTo>
                <a:lnTo>
                  <a:pt x="0" y="0"/>
                </a:lnTo>
                <a:close/>
              </a:path>
            </a:pathLst>
          </a:custGeom>
          <a:blipFill>
            <a:blip r:embed="rId2"/>
            <a:stretch>
              <a:fillRect/>
            </a:stretch>
          </a:blipFill>
        </p:spPr>
        <p:txBody>
          <a:bodyPr/>
          <a:lstStyle/>
          <a:p>
            <a:endParaRPr lang="en-US"/>
          </a:p>
        </p:txBody>
      </p:sp>
      <p:sp>
        <p:nvSpPr>
          <p:cNvPr id="3" name="Freeform 3"/>
          <p:cNvSpPr/>
          <p:nvPr/>
        </p:nvSpPr>
        <p:spPr>
          <a:xfrm>
            <a:off x="1429493" y="3920642"/>
            <a:ext cx="4139941" cy="3847529"/>
          </a:xfrm>
          <a:custGeom>
            <a:avLst/>
            <a:gdLst/>
            <a:ahLst/>
            <a:cxnLst/>
            <a:rect l="l" t="t" r="r" b="b"/>
            <a:pathLst>
              <a:path w="4139941" h="3847529">
                <a:moveTo>
                  <a:pt x="0" y="0"/>
                </a:moveTo>
                <a:lnTo>
                  <a:pt x="4139941" y="0"/>
                </a:lnTo>
                <a:lnTo>
                  <a:pt x="4139941" y="3847529"/>
                </a:lnTo>
                <a:lnTo>
                  <a:pt x="0" y="3847529"/>
                </a:lnTo>
                <a:lnTo>
                  <a:pt x="0" y="0"/>
                </a:lnTo>
                <a:close/>
              </a:path>
            </a:pathLst>
          </a:custGeom>
          <a:blipFill>
            <a:blip r:embed="rId3"/>
            <a:stretch>
              <a:fillRect/>
            </a:stretch>
          </a:blipFill>
        </p:spPr>
        <p:txBody>
          <a:bodyPr/>
          <a:lstStyle/>
          <a:p>
            <a:endParaRPr lang="en-US"/>
          </a:p>
        </p:txBody>
      </p:sp>
      <p:sp>
        <p:nvSpPr>
          <p:cNvPr id="4" name="Freeform 4"/>
          <p:cNvSpPr/>
          <p:nvPr/>
        </p:nvSpPr>
        <p:spPr>
          <a:xfrm>
            <a:off x="12720780" y="3920642"/>
            <a:ext cx="4117876" cy="3847529"/>
          </a:xfrm>
          <a:custGeom>
            <a:avLst/>
            <a:gdLst/>
            <a:ahLst/>
            <a:cxnLst/>
            <a:rect l="l" t="t" r="r" b="b"/>
            <a:pathLst>
              <a:path w="4117876" h="3847529">
                <a:moveTo>
                  <a:pt x="0" y="0"/>
                </a:moveTo>
                <a:lnTo>
                  <a:pt x="4117876" y="0"/>
                </a:lnTo>
                <a:lnTo>
                  <a:pt x="4117876" y="3847529"/>
                </a:lnTo>
                <a:lnTo>
                  <a:pt x="0" y="3847529"/>
                </a:lnTo>
                <a:lnTo>
                  <a:pt x="0" y="0"/>
                </a:lnTo>
                <a:close/>
              </a:path>
            </a:pathLst>
          </a:custGeom>
          <a:blipFill>
            <a:blip r:embed="rId4"/>
            <a:stretch>
              <a:fillRect t="-7026"/>
            </a:stretch>
          </a:blipFill>
        </p:spPr>
        <p:txBody>
          <a:bodyPr/>
          <a:lstStyle/>
          <a:p>
            <a:endParaRPr lang="en-US"/>
          </a:p>
        </p:txBody>
      </p:sp>
      <p:sp>
        <p:nvSpPr>
          <p:cNvPr id="5" name="TextBox 5"/>
          <p:cNvSpPr txBox="1"/>
          <p:nvPr/>
        </p:nvSpPr>
        <p:spPr>
          <a:xfrm>
            <a:off x="3100388" y="320531"/>
            <a:ext cx="12087225" cy="619125"/>
          </a:xfrm>
          <a:prstGeom prst="rect">
            <a:avLst/>
          </a:prstGeom>
        </p:spPr>
        <p:txBody>
          <a:bodyPr lIns="0" tIns="0" rIns="0" bIns="0" rtlCol="0" anchor="t">
            <a:spAutoFit/>
          </a:bodyPr>
          <a:lstStyle/>
          <a:p>
            <a:pPr algn="ctr">
              <a:lnSpc>
                <a:spcPts val="4955"/>
              </a:lnSpc>
            </a:pPr>
            <a:r>
              <a:rPr lang="en-US" sz="4129" b="1" spc="38">
                <a:solidFill>
                  <a:srgbClr val="37472C"/>
                </a:solidFill>
                <a:latin typeface="Roboto Slab 1 Bold"/>
                <a:ea typeface="Roboto Slab 1 Bold"/>
                <a:cs typeface="Roboto Slab 1 Bold"/>
                <a:sym typeface="Roboto Slab 1 Bold"/>
              </a:rPr>
              <a:t>From the Midwest to Texas...</a:t>
            </a:r>
          </a:p>
        </p:txBody>
      </p:sp>
      <p:sp>
        <p:nvSpPr>
          <p:cNvPr id="6" name="TextBox 6"/>
          <p:cNvSpPr txBox="1"/>
          <p:nvPr/>
        </p:nvSpPr>
        <p:spPr>
          <a:xfrm>
            <a:off x="564445" y="1463192"/>
            <a:ext cx="17723555" cy="2457450"/>
          </a:xfrm>
          <a:prstGeom prst="rect">
            <a:avLst/>
          </a:prstGeom>
        </p:spPr>
        <p:txBody>
          <a:bodyPr lIns="0" tIns="0" rIns="0" bIns="0" rtlCol="0" anchor="t">
            <a:spAutoFit/>
          </a:bodyPr>
          <a:lstStyle/>
          <a:p>
            <a:pPr algn="ctr">
              <a:lnSpc>
                <a:spcPts val="3240"/>
              </a:lnSpc>
            </a:pPr>
            <a:r>
              <a:rPr lang="en-US" sz="2700" b="1" spc="24">
                <a:solidFill>
                  <a:srgbClr val="37472C"/>
                </a:solidFill>
                <a:latin typeface="Roboto Slab 1 Bold"/>
                <a:ea typeface="Roboto Slab 1 Bold"/>
                <a:cs typeface="Roboto Slab 1 Bold"/>
                <a:sym typeface="Roboto Slab 1 Bold"/>
              </a:rPr>
              <a:t>PhD Student in the Department of Biological Sciences (Dr. Andrew Gregory’s lab)</a:t>
            </a:r>
          </a:p>
          <a:p>
            <a:pPr algn="ctr">
              <a:lnSpc>
                <a:spcPts val="3240"/>
              </a:lnSpc>
            </a:pPr>
            <a:r>
              <a:rPr lang="en-US" sz="2700" b="1" spc="24">
                <a:solidFill>
                  <a:srgbClr val="37472C"/>
                </a:solidFill>
                <a:latin typeface="Roboto Slab 1 Bold"/>
                <a:ea typeface="Roboto Slab 1 Bold"/>
                <a:cs typeface="Roboto Slab 1 Bold"/>
                <a:sym typeface="Roboto Slab 1 Bold"/>
              </a:rPr>
              <a:t> studying wildlife (avian) spatial ecology.</a:t>
            </a:r>
          </a:p>
          <a:p>
            <a:pPr algn="l">
              <a:lnSpc>
                <a:spcPts val="3240"/>
              </a:lnSpc>
            </a:pPr>
            <a:endParaRPr lang="en-US" sz="2700" b="1" spc="24">
              <a:solidFill>
                <a:srgbClr val="37472C"/>
              </a:solidFill>
              <a:latin typeface="Roboto Slab 1 Bold"/>
              <a:ea typeface="Roboto Slab 1 Bold"/>
              <a:cs typeface="Roboto Slab 1 Bold"/>
              <a:sym typeface="Roboto Slab 1 Bold"/>
            </a:endParaRPr>
          </a:p>
          <a:p>
            <a:pPr algn="ctr">
              <a:lnSpc>
                <a:spcPts val="3240"/>
              </a:lnSpc>
            </a:pPr>
            <a:r>
              <a:rPr lang="en-US" sz="2700" b="1" spc="24">
                <a:solidFill>
                  <a:srgbClr val="37472C"/>
                </a:solidFill>
                <a:latin typeface="Arial Bold"/>
                <a:ea typeface="Arial Bold"/>
                <a:cs typeface="Arial Bold"/>
                <a:sym typeface="Arial Bold"/>
              </a:rPr>
              <a:t>Dissertation title: </a:t>
            </a:r>
            <a:r>
              <a:rPr lang="en-US" sz="2700" b="1" i="1" spc="24">
                <a:solidFill>
                  <a:srgbClr val="37472C"/>
                </a:solidFill>
                <a:latin typeface="Arial Bold Italics"/>
                <a:ea typeface="Arial Bold Italics"/>
                <a:cs typeface="Arial Bold Italics"/>
                <a:sym typeface="Arial Bold Italics"/>
              </a:rPr>
              <a:t>From North American Grasslands to Sub-Antarctic Forests: Ecological Insights and Conservation Strategies for Avian Populations in Changing Landscapes</a:t>
            </a:r>
          </a:p>
          <a:p>
            <a:pPr algn="l">
              <a:lnSpc>
                <a:spcPts val="3240"/>
              </a:lnSpc>
            </a:pPr>
            <a:endParaRPr lang="en-US" sz="2700" b="1" i="1" spc="24">
              <a:solidFill>
                <a:srgbClr val="37472C"/>
              </a:solidFill>
              <a:latin typeface="Arial Bold Italics"/>
              <a:ea typeface="Arial Bold Italics"/>
              <a:cs typeface="Arial Bold Italics"/>
              <a:sym typeface="Arial Bold Italics"/>
            </a:endParaRPr>
          </a:p>
        </p:txBody>
      </p:sp>
      <p:sp>
        <p:nvSpPr>
          <p:cNvPr id="7" name="TextBox 7"/>
          <p:cNvSpPr txBox="1"/>
          <p:nvPr/>
        </p:nvSpPr>
        <p:spPr>
          <a:xfrm>
            <a:off x="0" y="8439150"/>
            <a:ext cx="18288000" cy="1638300"/>
          </a:xfrm>
          <a:prstGeom prst="rect">
            <a:avLst/>
          </a:prstGeom>
        </p:spPr>
        <p:txBody>
          <a:bodyPr lIns="0" tIns="0" rIns="0" bIns="0" rtlCol="0" anchor="t">
            <a:spAutoFit/>
          </a:bodyPr>
          <a:lstStyle/>
          <a:p>
            <a:pPr algn="ctr">
              <a:lnSpc>
                <a:spcPts val="3240"/>
              </a:lnSpc>
              <a:spcBef>
                <a:spcPct val="0"/>
              </a:spcBef>
            </a:pPr>
            <a:r>
              <a:rPr lang="en-US" sz="2700">
                <a:solidFill>
                  <a:srgbClr val="37472C"/>
                </a:solidFill>
                <a:latin typeface="Roboto Slab 2"/>
                <a:ea typeface="Roboto Slab 2"/>
                <a:cs typeface="Roboto Slab 2"/>
                <a:sym typeface="Roboto Slab 2"/>
              </a:rPr>
              <a:t>I use </a:t>
            </a:r>
            <a:r>
              <a:rPr lang="en-US" sz="2700" b="1">
                <a:solidFill>
                  <a:srgbClr val="37472C"/>
                </a:solidFill>
                <a:latin typeface="Roboto Slab 2 Bold"/>
                <a:ea typeface="Roboto Slab 2 Bold"/>
                <a:cs typeface="Roboto Slab 2 Bold"/>
                <a:sym typeface="Roboto Slab 2 Bold"/>
              </a:rPr>
              <a:t>large, long-term avian count datasets</a:t>
            </a:r>
            <a:r>
              <a:rPr lang="en-US" sz="2700">
                <a:solidFill>
                  <a:srgbClr val="37472C"/>
                </a:solidFill>
                <a:latin typeface="Roboto Slab 2"/>
                <a:ea typeface="Roboto Slab 2"/>
                <a:cs typeface="Roboto Slab 2"/>
                <a:sym typeface="Roboto Slab 2"/>
              </a:rPr>
              <a:t> (Breeding Bird Survey data and banding station data) and </a:t>
            </a:r>
            <a:r>
              <a:rPr lang="en-US" sz="2700" b="1">
                <a:solidFill>
                  <a:srgbClr val="37472C"/>
                </a:solidFill>
                <a:latin typeface="Roboto Slab 2 Bold"/>
                <a:ea typeface="Roboto Slab 2 Bold"/>
                <a:cs typeface="Roboto Slab 2 Bold"/>
                <a:sym typeface="Roboto Slab 2 Bold"/>
              </a:rPr>
              <a:t>spatial/statistical models</a:t>
            </a:r>
            <a:r>
              <a:rPr lang="en-US" sz="2700">
                <a:solidFill>
                  <a:srgbClr val="37472C"/>
                </a:solidFill>
                <a:latin typeface="Roboto Slab 2"/>
                <a:ea typeface="Roboto Slab 2"/>
                <a:cs typeface="Roboto Slab 2"/>
                <a:sym typeface="Roboto Slab 2"/>
              </a:rPr>
              <a:t> (Emerging Hotspot Analysis, N-mixture models, State Space Models, Random Forest models) to </a:t>
            </a:r>
            <a:r>
              <a:rPr lang="en-US" sz="2700" b="1">
                <a:solidFill>
                  <a:srgbClr val="37472C"/>
                </a:solidFill>
                <a:latin typeface="Roboto Slab 2 Bold"/>
                <a:ea typeface="Roboto Slab 2 Bold"/>
                <a:cs typeface="Roboto Slab 2 Bold"/>
                <a:sym typeface="Roboto Slab 2 Bold"/>
              </a:rPr>
              <a:t>determine  factors influencing bird population dynamics</a:t>
            </a:r>
            <a:r>
              <a:rPr lang="en-US" sz="2700">
                <a:solidFill>
                  <a:srgbClr val="37472C"/>
                </a:solidFill>
                <a:latin typeface="Roboto Slab 2"/>
                <a:ea typeface="Roboto Slab 2"/>
                <a:cs typeface="Roboto Slab 2"/>
                <a:sym typeface="Roboto Slab 2"/>
              </a:rPr>
              <a:t> (e.g. landscape composition and structure, land-use change, climate, weather, and plant phenology) </a:t>
            </a:r>
            <a:r>
              <a:rPr lang="en-US" sz="2700" b="1">
                <a:solidFill>
                  <a:srgbClr val="37472C"/>
                </a:solidFill>
                <a:latin typeface="Roboto Slab 2 Bold"/>
                <a:ea typeface="Roboto Slab 2 Bold"/>
                <a:cs typeface="Roboto Slab 2 Bold"/>
                <a:sym typeface="Roboto Slab 2 Bold"/>
              </a:rPr>
              <a:t>across multiple spatial scales</a:t>
            </a:r>
            <a:r>
              <a:rPr lang="en-US" sz="2700">
                <a:solidFill>
                  <a:srgbClr val="37472C"/>
                </a:solidFill>
                <a:latin typeface="Roboto Slab 2"/>
                <a:ea typeface="Roboto Slab 2"/>
                <a:cs typeface="Roboto Slab 2"/>
                <a:sym typeface="Roboto Slab 2"/>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EE8E5"/>
        </a:solidFill>
        <a:effectLst/>
      </p:bgPr>
    </p:bg>
    <p:spTree>
      <p:nvGrpSpPr>
        <p:cNvPr id="1" name=""/>
        <p:cNvGrpSpPr/>
        <p:nvPr/>
      </p:nvGrpSpPr>
      <p:grpSpPr>
        <a:xfrm>
          <a:off x="0" y="0"/>
          <a:ext cx="0" cy="0"/>
          <a:chOff x="0" y="0"/>
          <a:chExt cx="0" cy="0"/>
        </a:xfrm>
      </p:grpSpPr>
      <p:sp>
        <p:nvSpPr>
          <p:cNvPr id="2" name="Freeform 2"/>
          <p:cNvSpPr/>
          <p:nvPr/>
        </p:nvSpPr>
        <p:spPr>
          <a:xfrm>
            <a:off x="13145752" y="2499397"/>
            <a:ext cx="2836609" cy="2836609"/>
          </a:xfrm>
          <a:custGeom>
            <a:avLst/>
            <a:gdLst/>
            <a:ahLst/>
            <a:cxnLst/>
            <a:rect l="l" t="t" r="r" b="b"/>
            <a:pathLst>
              <a:path w="2836609" h="2836609">
                <a:moveTo>
                  <a:pt x="0" y="0"/>
                </a:moveTo>
                <a:lnTo>
                  <a:pt x="2836608" y="0"/>
                </a:lnTo>
                <a:lnTo>
                  <a:pt x="2836608" y="2836608"/>
                </a:lnTo>
                <a:lnTo>
                  <a:pt x="0" y="2836608"/>
                </a:lnTo>
                <a:lnTo>
                  <a:pt x="0" y="0"/>
                </a:lnTo>
                <a:close/>
              </a:path>
            </a:pathLst>
          </a:custGeom>
          <a:blipFill>
            <a:blip r:embed="rId2"/>
            <a:stretch>
              <a:fillRect l="-53" t="-32871"/>
            </a:stretch>
          </a:blipFill>
        </p:spPr>
        <p:txBody>
          <a:bodyPr/>
          <a:lstStyle/>
          <a:p>
            <a:endParaRPr lang="en-US"/>
          </a:p>
        </p:txBody>
      </p:sp>
      <p:sp>
        <p:nvSpPr>
          <p:cNvPr id="3" name="Freeform 3"/>
          <p:cNvSpPr/>
          <p:nvPr/>
        </p:nvSpPr>
        <p:spPr>
          <a:xfrm>
            <a:off x="2288227" y="2499397"/>
            <a:ext cx="2836609" cy="2836609"/>
          </a:xfrm>
          <a:custGeom>
            <a:avLst/>
            <a:gdLst/>
            <a:ahLst/>
            <a:cxnLst/>
            <a:rect l="l" t="t" r="r" b="b"/>
            <a:pathLst>
              <a:path w="2836609" h="2836609">
                <a:moveTo>
                  <a:pt x="0" y="0"/>
                </a:moveTo>
                <a:lnTo>
                  <a:pt x="2836609" y="0"/>
                </a:lnTo>
                <a:lnTo>
                  <a:pt x="2836609" y="2836608"/>
                </a:lnTo>
                <a:lnTo>
                  <a:pt x="0" y="2836608"/>
                </a:lnTo>
                <a:lnTo>
                  <a:pt x="0" y="0"/>
                </a:lnTo>
                <a:close/>
              </a:path>
            </a:pathLst>
          </a:custGeom>
          <a:blipFill>
            <a:blip r:embed="rId3"/>
            <a:stretch>
              <a:fillRect t="-53437" b="-24162"/>
            </a:stretch>
          </a:blipFill>
        </p:spPr>
        <p:txBody>
          <a:bodyPr/>
          <a:lstStyle/>
          <a:p>
            <a:endParaRPr lang="en-US"/>
          </a:p>
        </p:txBody>
      </p:sp>
      <p:sp>
        <p:nvSpPr>
          <p:cNvPr id="4" name="Freeform 4"/>
          <p:cNvSpPr/>
          <p:nvPr/>
        </p:nvSpPr>
        <p:spPr>
          <a:xfrm>
            <a:off x="5905886" y="2499397"/>
            <a:ext cx="2836609" cy="2836609"/>
          </a:xfrm>
          <a:custGeom>
            <a:avLst/>
            <a:gdLst/>
            <a:ahLst/>
            <a:cxnLst/>
            <a:rect l="l" t="t" r="r" b="b"/>
            <a:pathLst>
              <a:path w="2836609" h="2836609">
                <a:moveTo>
                  <a:pt x="0" y="0"/>
                </a:moveTo>
                <a:lnTo>
                  <a:pt x="2836608" y="0"/>
                </a:lnTo>
                <a:lnTo>
                  <a:pt x="2836608" y="2836608"/>
                </a:lnTo>
                <a:lnTo>
                  <a:pt x="0" y="2836608"/>
                </a:lnTo>
                <a:lnTo>
                  <a:pt x="0" y="0"/>
                </a:lnTo>
                <a:close/>
              </a:path>
            </a:pathLst>
          </a:custGeom>
          <a:blipFill>
            <a:blip r:embed="rId4"/>
            <a:stretch>
              <a:fillRect t="-757" b="-32442"/>
            </a:stretch>
          </a:blipFill>
        </p:spPr>
        <p:txBody>
          <a:bodyPr/>
          <a:lstStyle/>
          <a:p>
            <a:endParaRPr lang="en-US"/>
          </a:p>
        </p:txBody>
      </p:sp>
      <p:sp>
        <p:nvSpPr>
          <p:cNvPr id="5" name="Freeform 5"/>
          <p:cNvSpPr/>
          <p:nvPr/>
        </p:nvSpPr>
        <p:spPr>
          <a:xfrm>
            <a:off x="9528093" y="2499397"/>
            <a:ext cx="2836609" cy="2836609"/>
          </a:xfrm>
          <a:custGeom>
            <a:avLst/>
            <a:gdLst/>
            <a:ahLst/>
            <a:cxnLst/>
            <a:rect l="l" t="t" r="r" b="b"/>
            <a:pathLst>
              <a:path w="2836609" h="2836609">
                <a:moveTo>
                  <a:pt x="0" y="0"/>
                </a:moveTo>
                <a:lnTo>
                  <a:pt x="2836609" y="0"/>
                </a:lnTo>
                <a:lnTo>
                  <a:pt x="2836609" y="2836608"/>
                </a:lnTo>
                <a:lnTo>
                  <a:pt x="0" y="2836608"/>
                </a:lnTo>
                <a:lnTo>
                  <a:pt x="0" y="0"/>
                </a:lnTo>
                <a:close/>
              </a:path>
            </a:pathLst>
          </a:custGeom>
          <a:blipFill>
            <a:blip r:embed="rId5"/>
            <a:stretch>
              <a:fillRect t="-15766" b="-17433"/>
            </a:stretch>
          </a:blipFill>
        </p:spPr>
        <p:txBody>
          <a:bodyPr/>
          <a:lstStyle/>
          <a:p>
            <a:endParaRPr lang="en-US"/>
          </a:p>
        </p:txBody>
      </p:sp>
      <p:sp>
        <p:nvSpPr>
          <p:cNvPr id="6" name="Freeform 6"/>
          <p:cNvSpPr/>
          <p:nvPr/>
        </p:nvSpPr>
        <p:spPr>
          <a:xfrm>
            <a:off x="10012947" y="8420100"/>
            <a:ext cx="1866900" cy="1866900"/>
          </a:xfrm>
          <a:custGeom>
            <a:avLst/>
            <a:gdLst/>
            <a:ahLst/>
            <a:cxnLst/>
            <a:rect l="l" t="t" r="r" b="b"/>
            <a:pathLst>
              <a:path w="1866900" h="1866900">
                <a:moveTo>
                  <a:pt x="0" y="0"/>
                </a:moveTo>
                <a:lnTo>
                  <a:pt x="1866900" y="0"/>
                </a:lnTo>
                <a:lnTo>
                  <a:pt x="1866900" y="1866900"/>
                </a:lnTo>
                <a:lnTo>
                  <a:pt x="0" y="1866900"/>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3100388" y="320531"/>
            <a:ext cx="12087225" cy="619125"/>
          </a:xfrm>
          <a:prstGeom prst="rect">
            <a:avLst/>
          </a:prstGeom>
        </p:spPr>
        <p:txBody>
          <a:bodyPr lIns="0" tIns="0" rIns="0" bIns="0" rtlCol="0" anchor="t">
            <a:spAutoFit/>
          </a:bodyPr>
          <a:lstStyle/>
          <a:p>
            <a:pPr algn="ctr">
              <a:lnSpc>
                <a:spcPts val="4955"/>
              </a:lnSpc>
            </a:pPr>
            <a:r>
              <a:rPr lang="en-US" sz="4129" b="1" spc="38">
                <a:solidFill>
                  <a:srgbClr val="37472C"/>
                </a:solidFill>
                <a:latin typeface="Roboto Slab 1 Bold"/>
                <a:ea typeface="Roboto Slab 1 Bold"/>
                <a:cs typeface="Roboto Slab 1 Bold"/>
                <a:sym typeface="Roboto Slab 1 Bold"/>
              </a:rPr>
              <a:t>On top of my dissertation work...</a:t>
            </a:r>
          </a:p>
        </p:txBody>
      </p:sp>
      <p:sp>
        <p:nvSpPr>
          <p:cNvPr id="8" name="TextBox 8"/>
          <p:cNvSpPr txBox="1"/>
          <p:nvPr/>
        </p:nvSpPr>
        <p:spPr>
          <a:xfrm>
            <a:off x="282222" y="1246096"/>
            <a:ext cx="17723555" cy="419100"/>
          </a:xfrm>
          <a:prstGeom prst="rect">
            <a:avLst/>
          </a:prstGeom>
        </p:spPr>
        <p:txBody>
          <a:bodyPr lIns="0" tIns="0" rIns="0" bIns="0" rtlCol="0" anchor="t">
            <a:spAutoFit/>
          </a:bodyPr>
          <a:lstStyle/>
          <a:p>
            <a:pPr algn="ctr">
              <a:lnSpc>
                <a:spcPts val="3359"/>
              </a:lnSpc>
            </a:pPr>
            <a:r>
              <a:rPr lang="en-US" sz="2799" b="1" spc="26">
                <a:solidFill>
                  <a:srgbClr val="37472C"/>
                </a:solidFill>
                <a:latin typeface="Roboto Slab 1 Bold"/>
                <a:ea typeface="Roboto Slab 1 Bold"/>
                <a:cs typeface="Roboto Slab 1 Bold"/>
                <a:sym typeface="Roboto Slab 1 Bold"/>
              </a:rPr>
              <a:t>UNT Subantarctic Biocultural Conservation Program</a:t>
            </a:r>
          </a:p>
        </p:txBody>
      </p:sp>
      <p:sp>
        <p:nvSpPr>
          <p:cNvPr id="9" name="TextBox 9"/>
          <p:cNvSpPr txBox="1"/>
          <p:nvPr/>
        </p:nvSpPr>
        <p:spPr>
          <a:xfrm>
            <a:off x="282222" y="1960471"/>
            <a:ext cx="17723555" cy="409575"/>
          </a:xfrm>
          <a:prstGeom prst="rect">
            <a:avLst/>
          </a:prstGeom>
        </p:spPr>
        <p:txBody>
          <a:bodyPr lIns="0" tIns="0" rIns="0" bIns="0" rtlCol="0" anchor="t">
            <a:spAutoFit/>
          </a:bodyPr>
          <a:lstStyle/>
          <a:p>
            <a:pPr algn="ctr">
              <a:lnSpc>
                <a:spcPts val="3240"/>
              </a:lnSpc>
            </a:pPr>
            <a:r>
              <a:rPr lang="en-US" sz="2700" b="1" i="1" spc="25">
                <a:solidFill>
                  <a:srgbClr val="37472C"/>
                </a:solidFill>
                <a:latin typeface="Roboto Slab 1 Bold"/>
                <a:ea typeface="Roboto Slab 1 Bold"/>
                <a:cs typeface="Roboto Slab 1 Bold"/>
                <a:sym typeface="Roboto Slab 1 Bold"/>
              </a:rPr>
              <a:t>Three research trips to Puerto Williams, Chile</a:t>
            </a:r>
          </a:p>
        </p:txBody>
      </p:sp>
      <p:sp>
        <p:nvSpPr>
          <p:cNvPr id="10" name="TextBox 10"/>
          <p:cNvSpPr txBox="1"/>
          <p:nvPr/>
        </p:nvSpPr>
        <p:spPr>
          <a:xfrm>
            <a:off x="564445" y="5693632"/>
            <a:ext cx="17723555" cy="3276600"/>
          </a:xfrm>
          <a:prstGeom prst="rect">
            <a:avLst/>
          </a:prstGeom>
        </p:spPr>
        <p:txBody>
          <a:bodyPr lIns="0" tIns="0" rIns="0" bIns="0" rtlCol="0" anchor="t">
            <a:spAutoFit/>
          </a:bodyPr>
          <a:lstStyle/>
          <a:p>
            <a:pPr algn="ctr">
              <a:lnSpc>
                <a:spcPts val="3240"/>
              </a:lnSpc>
            </a:pPr>
            <a:r>
              <a:rPr lang="en-US" sz="2700" b="1" spc="24">
                <a:solidFill>
                  <a:srgbClr val="37472C"/>
                </a:solidFill>
                <a:latin typeface="Roboto Slab 1 Bold"/>
                <a:ea typeface="Roboto Slab 1 Bold"/>
                <a:cs typeface="Roboto Slab 1 Bold"/>
                <a:sym typeface="Roboto Slab 1 Bold"/>
              </a:rPr>
              <a:t>Two publications and three “micro-publications” currently under review or published:</a:t>
            </a:r>
          </a:p>
          <a:p>
            <a:pPr algn="ctr">
              <a:lnSpc>
                <a:spcPts val="3240"/>
              </a:lnSpc>
            </a:pPr>
            <a:endParaRPr lang="en-US" sz="2700" b="1" spc="24">
              <a:solidFill>
                <a:srgbClr val="37472C"/>
              </a:solidFill>
              <a:latin typeface="Roboto Slab 1 Bold"/>
              <a:ea typeface="Roboto Slab 1 Bold"/>
              <a:cs typeface="Roboto Slab 1 Bold"/>
              <a:sym typeface="Roboto Slab 1 Bold"/>
            </a:endParaRPr>
          </a:p>
          <a:p>
            <a:pPr algn="ctr">
              <a:lnSpc>
                <a:spcPts val="3240"/>
              </a:lnSpc>
            </a:pPr>
            <a:r>
              <a:rPr lang="en-US" sz="2700" spc="24">
                <a:solidFill>
                  <a:srgbClr val="37472C"/>
                </a:solidFill>
                <a:latin typeface="Roboto Slab 1"/>
                <a:ea typeface="Roboto Slab 1"/>
                <a:cs typeface="Roboto Slab 1"/>
                <a:sym typeface="Roboto Slab 1"/>
              </a:rPr>
              <a:t>First Detection of Avian Malaria Parasites Plasmodium and Haemoproteus in Resident Forest Birds of Cape Horn Biosphere Reserve, Chile - Hendrickson et al. (Under Review)</a:t>
            </a:r>
          </a:p>
          <a:p>
            <a:pPr algn="ctr">
              <a:lnSpc>
                <a:spcPts val="3240"/>
              </a:lnSpc>
            </a:pPr>
            <a:endParaRPr lang="en-US" sz="2700" spc="24">
              <a:solidFill>
                <a:srgbClr val="37472C"/>
              </a:solidFill>
              <a:latin typeface="Roboto Slab 1"/>
              <a:ea typeface="Roboto Slab 1"/>
              <a:cs typeface="Roboto Slab 1"/>
              <a:sym typeface="Roboto Slab 1"/>
            </a:endParaRPr>
          </a:p>
          <a:p>
            <a:pPr algn="ctr">
              <a:lnSpc>
                <a:spcPts val="3240"/>
              </a:lnSpc>
            </a:pPr>
            <a:r>
              <a:rPr lang="en-US" sz="2700" spc="24">
                <a:solidFill>
                  <a:srgbClr val="37472C"/>
                </a:solidFill>
                <a:latin typeface="Roboto Slab 1"/>
                <a:ea typeface="Roboto Slab 1"/>
                <a:cs typeface="Roboto Slab 1"/>
                <a:sym typeface="Roboto Slab 1"/>
              </a:rPr>
              <a:t>A Multicultural Analysis of Avian Nomenclature - Hendrickson et al. (Under Review)</a:t>
            </a:r>
          </a:p>
          <a:p>
            <a:pPr algn="ctr">
              <a:lnSpc>
                <a:spcPts val="3240"/>
              </a:lnSpc>
            </a:pPr>
            <a:endParaRPr lang="en-US" sz="2700" spc="24">
              <a:solidFill>
                <a:srgbClr val="37472C"/>
              </a:solidFill>
              <a:latin typeface="Roboto Slab 1"/>
              <a:ea typeface="Roboto Slab 1"/>
              <a:cs typeface="Roboto Slab 1"/>
              <a:sym typeface="Roboto Slab 1"/>
            </a:endParaRPr>
          </a:p>
          <a:p>
            <a:pPr algn="ctr">
              <a:lnSpc>
                <a:spcPts val="3240"/>
              </a:lnSpc>
            </a:pPr>
            <a:endParaRPr lang="en-US" sz="2700" spc="24">
              <a:solidFill>
                <a:srgbClr val="37472C"/>
              </a:solidFill>
              <a:latin typeface="Roboto Slab 1"/>
              <a:ea typeface="Roboto Slab 1"/>
              <a:cs typeface="Roboto Slab 1"/>
              <a:sym typeface="Roboto Slab 1"/>
            </a:endParaRPr>
          </a:p>
        </p:txBody>
      </p:sp>
      <p:sp>
        <p:nvSpPr>
          <p:cNvPr id="11" name="TextBox 11"/>
          <p:cNvSpPr txBox="1"/>
          <p:nvPr/>
        </p:nvSpPr>
        <p:spPr>
          <a:xfrm>
            <a:off x="4616252" y="8515350"/>
            <a:ext cx="5115280" cy="1676400"/>
          </a:xfrm>
          <a:prstGeom prst="rect">
            <a:avLst/>
          </a:prstGeom>
        </p:spPr>
        <p:txBody>
          <a:bodyPr lIns="0" tIns="0" rIns="0" bIns="0" rtlCol="0" anchor="t">
            <a:spAutoFit/>
          </a:bodyPr>
          <a:lstStyle/>
          <a:p>
            <a:pPr algn="ctr">
              <a:lnSpc>
                <a:spcPts val="3359"/>
              </a:lnSpc>
            </a:pPr>
            <a:r>
              <a:rPr lang="en-US" sz="2799" b="1" i="1" spc="25">
                <a:solidFill>
                  <a:srgbClr val="37472C"/>
                </a:solidFill>
                <a:latin typeface="Roboto Slab 1 Bold"/>
                <a:ea typeface="Roboto Slab 1 Bold"/>
                <a:cs typeface="Roboto Slab 1 Bold"/>
                <a:sym typeface="Roboto Slab 1 Bold"/>
              </a:rPr>
              <a:t>Founder and President -</a:t>
            </a:r>
          </a:p>
          <a:p>
            <a:pPr algn="ctr">
              <a:lnSpc>
                <a:spcPts val="3359"/>
              </a:lnSpc>
            </a:pPr>
            <a:r>
              <a:rPr lang="en-US" sz="2799" b="1" i="1" spc="25">
                <a:solidFill>
                  <a:srgbClr val="37472C"/>
                </a:solidFill>
                <a:latin typeface="Roboto Slab 1 Bold"/>
                <a:ea typeface="Roboto Slab 1 Bold"/>
                <a:cs typeface="Roboto Slab 1 Bold"/>
                <a:sym typeface="Roboto Slab 1 Bold"/>
              </a:rPr>
              <a:t> University of North Texas </a:t>
            </a:r>
          </a:p>
          <a:p>
            <a:pPr algn="ctr">
              <a:lnSpc>
                <a:spcPts val="3359"/>
              </a:lnSpc>
            </a:pPr>
            <a:r>
              <a:rPr lang="en-US" sz="2799" b="1" i="1" spc="25">
                <a:solidFill>
                  <a:srgbClr val="37472C"/>
                </a:solidFill>
                <a:latin typeface="Roboto Slab 1 Bold"/>
                <a:ea typeface="Roboto Slab 1 Bold"/>
                <a:cs typeface="Roboto Slab 1 Bold"/>
                <a:sym typeface="Roboto Slab 1 Bold"/>
              </a:rPr>
              <a:t>Student Chapter of</a:t>
            </a:r>
          </a:p>
          <a:p>
            <a:pPr algn="ctr">
              <a:lnSpc>
                <a:spcPts val="3359"/>
              </a:lnSpc>
            </a:pPr>
            <a:r>
              <a:rPr lang="en-US" sz="2799" b="1" i="1" spc="26">
                <a:solidFill>
                  <a:srgbClr val="37472C"/>
                </a:solidFill>
                <a:latin typeface="Roboto Slab 1 Bold"/>
                <a:ea typeface="Roboto Slab 1 Bold"/>
                <a:cs typeface="Roboto Slab 1 Bold"/>
                <a:sym typeface="Roboto Slab 1 Bold"/>
              </a:rPr>
              <a:t> The Wildlife Society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txBody>
          <a:bodyPr/>
          <a:lstStyle/>
          <a:p>
            <a:endParaRPr lang="en-US"/>
          </a:p>
        </p:txBody>
      </p:sp>
      <p:sp>
        <p:nvSpPr>
          <p:cNvPr id="3" name="TextBox 3"/>
          <p:cNvSpPr txBox="1"/>
          <p:nvPr/>
        </p:nvSpPr>
        <p:spPr>
          <a:xfrm>
            <a:off x="559250" y="2530942"/>
            <a:ext cx="11031140" cy="6257925"/>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We can only answer questions about the lab.</a:t>
            </a:r>
            <a:r>
              <a:rPr lang="en-US" sz="2999" spc="-18">
                <a:solidFill>
                  <a:srgbClr val="262523"/>
                </a:solidFill>
                <a:latin typeface="Source Sans Pro"/>
                <a:ea typeface="Source Sans Pro"/>
                <a:cs typeface="Source Sans Pro"/>
                <a:sym typeface="Source Sans Pro"/>
              </a:rPr>
              <a:t> </a:t>
            </a:r>
            <a:r>
              <a:rPr lang="en-US" sz="2999" b="1" spc="-18">
                <a:solidFill>
                  <a:srgbClr val="262523"/>
                </a:solidFill>
                <a:latin typeface="Source Sans Pro Bold"/>
                <a:ea typeface="Source Sans Pro Bold"/>
                <a:cs typeface="Source Sans Pro Bold"/>
                <a:sym typeface="Source Sans Pro Bold"/>
              </a:rPr>
              <a:t>See your lecture professor for lecture information.</a:t>
            </a:r>
          </a:p>
          <a:p>
            <a:pPr marL="1166374" lvl="2" indent="-388791" algn="l">
              <a:lnSpc>
                <a:spcPts val="3599"/>
              </a:lnSpc>
            </a:pPr>
            <a:endParaRPr lang="en-US" sz="2999" b="1" spc="-18">
              <a:solidFill>
                <a:srgbClr val="262523"/>
              </a:solidFill>
              <a:latin typeface="Source Sans Pro Bold"/>
              <a:ea typeface="Source Sans Pro Bold"/>
              <a:cs typeface="Source Sans Pro Bold"/>
              <a:sym typeface="Source Sans Pro Bold"/>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in lab to earn participating points (80% of each lab).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txBody>
          <a:bodyPr/>
          <a:lstStyle/>
          <a:p>
            <a:endParaRPr lang="en-US"/>
          </a:p>
        </p:txBody>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7986995"/>
          </a:xfrm>
          <a:prstGeom prst="rect">
            <a:avLst/>
          </a:prstGeom>
        </p:spPr>
        <p:txBody>
          <a:bodyPr lIns="0" tIns="0" rIns="0" bIns="0" rtlCol="0" anchor="t">
            <a:spAutoFit/>
          </a:bodyPr>
          <a:lstStyle/>
          <a:p>
            <a:pPr algn="l">
              <a:lnSpc>
                <a:spcPts val="3599"/>
              </a:lnSpc>
            </a:pPr>
            <a:r>
              <a:rPr lang="en-US" sz="2999" b="1" spc="-17" dirty="0">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dirty="0">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dirty="0">
              <a:solidFill>
                <a:srgbClr val="000000"/>
              </a:solidFill>
              <a:latin typeface="Source Sans Pro"/>
              <a:ea typeface="Source Sans Pro"/>
              <a:cs typeface="Source Sans Pro"/>
              <a:sym typeface="Source Sans Pro"/>
            </a:endParaRPr>
          </a:p>
          <a:p>
            <a:pPr algn="l">
              <a:lnSpc>
                <a:spcPts val="3599"/>
              </a:lnSpc>
            </a:pPr>
            <a:r>
              <a:rPr lang="en-US" sz="2999" b="1" spc="-17" dirty="0">
                <a:solidFill>
                  <a:srgbClr val="000000"/>
                </a:solidFill>
                <a:latin typeface="Source Sans Pro Bold"/>
                <a:ea typeface="Source Sans Pro Bold"/>
                <a:cs typeface="Source Sans Pro Bold"/>
                <a:sym typeface="Source Sans Pro Bold"/>
              </a:rPr>
              <a:t>Purchasing a new lab manual is mandatory. </a:t>
            </a:r>
          </a:p>
          <a:p>
            <a:pPr>
              <a:lnSpc>
                <a:spcPts val="2999"/>
              </a:lnSpc>
            </a:pPr>
            <a:r>
              <a:rPr lang="en-US" sz="2800" i="1" dirty="0"/>
              <a:t>Field and Laboratory Methods for Environmental Science for Non-Majors. Third Edition. 2025. Jennifer Gnau and Jaime L. Baxter-Slye, Kendall Hunt Publishing. </a:t>
            </a:r>
            <a:br>
              <a:rPr lang="en-US" sz="2800" i="1" dirty="0"/>
            </a:br>
            <a:r>
              <a:rPr lang="en-US" sz="2800" i="1" dirty="0"/>
              <a:t>ISBN: 9798385164</a:t>
            </a:r>
          </a:p>
          <a:p>
            <a:pPr marL="647697" lvl="1" indent="-323848">
              <a:lnSpc>
                <a:spcPts val="3599"/>
              </a:lnSpc>
              <a:buFont typeface="Arial"/>
              <a:buChar char="•"/>
            </a:pPr>
            <a:r>
              <a:rPr lang="en-US" sz="2999" spc="-17" dirty="0">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dirty="0">
                <a:solidFill>
                  <a:srgbClr val="000000"/>
                </a:solidFill>
                <a:latin typeface="Source Sans Pro"/>
                <a:ea typeface="Source Sans Pro"/>
                <a:cs typeface="Source Sans Pro"/>
                <a:sym typeface="Source Sans Pro"/>
              </a:rPr>
              <a:t>Old or used lab manuals are </a:t>
            </a:r>
            <a:r>
              <a:rPr lang="en-US" sz="2999" u="sng" spc="-18" dirty="0">
                <a:solidFill>
                  <a:srgbClr val="000000"/>
                </a:solidFill>
                <a:latin typeface="Source Sans Pro"/>
                <a:ea typeface="Source Sans Pro"/>
                <a:cs typeface="Source Sans Pro"/>
                <a:sym typeface="Source Sans Pro"/>
              </a:rPr>
              <a:t>NOT</a:t>
            </a:r>
            <a:r>
              <a:rPr lang="en-US" sz="2999" spc="-18" dirty="0">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dirty="0">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dirty="0">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dirty="0">
              <a:solidFill>
                <a:srgbClr val="000000"/>
              </a:solidFill>
              <a:latin typeface="Source Sans Pro"/>
              <a:ea typeface="Source Sans Pro"/>
              <a:cs typeface="Source Sans Pro"/>
              <a:sym typeface="Source Sans Pro"/>
            </a:endParaRPr>
          </a:p>
          <a:p>
            <a:pPr algn="l">
              <a:lnSpc>
                <a:spcPts val="3599"/>
              </a:lnSpc>
            </a:pPr>
            <a:r>
              <a:rPr lang="en-US" sz="2999" b="1" spc="-17" dirty="0">
                <a:solidFill>
                  <a:srgbClr val="000000"/>
                </a:solidFill>
                <a:latin typeface="Source Sans Pro Bold"/>
                <a:ea typeface="Source Sans Pro Bold"/>
                <a:cs typeface="Source Sans Pro Bold"/>
                <a:sym typeface="Source Sans Pro Bold"/>
              </a:rPr>
              <a:t>Goggles will occasionally be required.</a:t>
            </a:r>
            <a:r>
              <a:rPr lang="en-US" sz="2999" spc="-17" dirty="0">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dirty="0">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dirty="0">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txBody>
          <a:bodyPr/>
          <a:lstStyle/>
          <a:p>
            <a:endParaRPr lang="en-US"/>
          </a:p>
        </p:txBody>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What supplies do I need?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936511" y="1585248"/>
            <a:ext cx="12414979" cy="6858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Lab Manuals </a:t>
            </a:r>
            <a:r>
              <a:rPr lang="en-US" sz="5000" b="1" u="sng" spc="-30">
                <a:solidFill>
                  <a:srgbClr val="C00000"/>
                </a:solidFill>
                <a:latin typeface="Roboto Slab 1 Bold"/>
                <a:ea typeface="Roboto Slab 1 Bold"/>
                <a:cs typeface="Roboto Slab 1 Bold"/>
                <a:sym typeface="Roboto Slab 1 Bold"/>
              </a:rPr>
              <a:t>REQUIRED</a:t>
            </a:r>
            <a:r>
              <a:rPr lang="en-US" sz="5000" b="1" spc="-30">
                <a:solidFill>
                  <a:srgbClr val="262523"/>
                </a:solidFill>
                <a:latin typeface="Roboto Slab 1 Bold"/>
                <a:ea typeface="Roboto Slab 1 Bold"/>
                <a:cs typeface="Roboto Slab 1 Bold"/>
                <a:sym typeface="Roboto Slab 1 Bold"/>
              </a:rPr>
              <a:t> in-class every lab starting NEXT WEEK</a:t>
            </a:r>
          </a:p>
          <a:p>
            <a:pPr algn="ctr">
              <a:lnSpc>
                <a:spcPts val="6000"/>
              </a:lnSpc>
            </a:pPr>
            <a:endParaRPr lang="en-US" sz="5000" b="1" spc="-30">
              <a:solidFill>
                <a:srgbClr val="262523"/>
              </a:solidFill>
              <a:latin typeface="Roboto Slab 1 Bold"/>
              <a:ea typeface="Roboto Slab 1 Bold"/>
              <a:cs typeface="Roboto Slab 1 Bold"/>
              <a:sym typeface="Roboto Slab 1 Bold"/>
            </a:endParaRPr>
          </a:p>
          <a:p>
            <a:pPr algn="ctr">
              <a:lnSpc>
                <a:spcPts val="6000"/>
              </a:lnSpc>
            </a:pPr>
            <a:r>
              <a:rPr lang="en-US" sz="5000" b="1" spc="-30">
                <a:solidFill>
                  <a:srgbClr val="262523"/>
                </a:solidFill>
                <a:latin typeface="Roboto Slab 1 Bold"/>
                <a:ea typeface="Roboto Slab 1 Bold"/>
                <a:cs typeface="Roboto Slab 1 Bold"/>
                <a:sym typeface="Roboto Slab 1 Bold"/>
              </a:rPr>
              <a:t>You cannot effectively participate without your own lab manual</a:t>
            </a:r>
          </a:p>
          <a:p>
            <a:pPr algn="ctr">
              <a:lnSpc>
                <a:spcPts val="6000"/>
              </a:lnSpc>
            </a:pPr>
            <a:endParaRPr lang="en-US" sz="5000" b="1" spc="-30">
              <a:solidFill>
                <a:srgbClr val="262523"/>
              </a:solidFill>
              <a:latin typeface="Roboto Slab 1 Bold"/>
              <a:ea typeface="Roboto Slab 1 Bold"/>
              <a:cs typeface="Roboto Slab 1 Bold"/>
              <a:sym typeface="Roboto Slab 1 Bold"/>
            </a:endParaRPr>
          </a:p>
          <a:p>
            <a:pPr algn="ctr">
              <a:lnSpc>
                <a:spcPts val="6000"/>
              </a:lnSpc>
            </a:pPr>
            <a:r>
              <a:rPr lang="en-US" sz="5000" b="1" spc="-30">
                <a:solidFill>
                  <a:srgbClr val="262523"/>
                </a:solidFill>
                <a:latin typeface="Roboto Slab 1 Bold"/>
                <a:ea typeface="Roboto Slab 1 Bold"/>
                <a:cs typeface="Roboto Slab 1 Bold"/>
                <a:sym typeface="Roboto Slab 1 Bold"/>
              </a:rPr>
              <a:t>No lab manual = 0/40 participation</a:t>
            </a:r>
          </a:p>
          <a:p>
            <a:pPr algn="ctr">
              <a:lnSpc>
                <a:spcPts val="6000"/>
              </a:lnSpc>
            </a:pPr>
            <a:endParaRPr lang="en-US" sz="5000" b="1" spc="-30">
              <a:solidFill>
                <a:srgbClr val="262523"/>
              </a:solidFill>
              <a:latin typeface="Roboto Slab 1 Bold"/>
              <a:ea typeface="Roboto Slab 1 Bold"/>
              <a:cs typeface="Roboto Slab 1 Bold"/>
              <a:sym typeface="Roboto Slab 1 Bold"/>
            </a:endParaRPr>
          </a:p>
          <a:p>
            <a:pPr algn="ctr">
              <a:lnSpc>
                <a:spcPts val="6000"/>
              </a:lnSpc>
            </a:pPr>
            <a:r>
              <a:rPr lang="en-US" sz="5000" b="1" spc="-30">
                <a:solidFill>
                  <a:srgbClr val="262523"/>
                </a:solidFill>
                <a:latin typeface="Roboto Slab 1 Bold"/>
                <a:ea typeface="Roboto Slab 1 Bold"/>
                <a:cs typeface="Roboto Slab 1 Bold"/>
                <a:sym typeface="Roboto Slab 1 Bold"/>
              </a:rPr>
              <a:t>Absolutely no exceptions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txBody>
          <a:bodyPr/>
          <a:lstStyle/>
          <a:p>
            <a:endParaRPr lang="en-US"/>
          </a:p>
        </p:txBody>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1"/>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095470"/>
            <a:ext cx="6770310" cy="2981325"/>
          </a:xfrm>
          <a:prstGeom prst="rect">
            <a:avLst/>
          </a:prstGeom>
        </p:spPr>
        <p:txBody>
          <a:bodyPr lIns="0" tIns="0" rIns="0" bIns="0" rtlCol="0" anchor="t">
            <a:spAutoFit/>
          </a:bodyPr>
          <a:lstStyle/>
          <a:p>
            <a:pPr algn="l">
              <a:lnSpc>
                <a:spcPts val="3045"/>
              </a:lnSpc>
            </a:pPr>
            <a:r>
              <a:rPr lang="en-US" sz="2537" b="1" spc="-15">
                <a:solidFill>
                  <a:srgbClr val="262523"/>
                </a:solidFill>
                <a:latin typeface="Source Sans Pro Bold"/>
                <a:ea typeface="Source Sans Pro Bold"/>
                <a:cs typeface="Source Sans Pro Bold"/>
                <a:sym typeface="Source Sans Pro Bold"/>
              </a:rPr>
              <a:t>How to calculate your overall course grade (lecture + lab):</a:t>
            </a:r>
          </a:p>
          <a:p>
            <a:pPr algn="l">
              <a:lnSpc>
                <a:spcPts val="3045"/>
              </a:lnSpc>
            </a:pPr>
            <a:endParaRPr lang="en-US" sz="2537" b="1" spc="-15">
              <a:solidFill>
                <a:srgbClr val="262523"/>
              </a:solidFill>
              <a:latin typeface="Source Sans Pro Bold"/>
              <a:ea typeface="Source Sans Pro Bold"/>
              <a:cs typeface="Source Sans Pro Bold"/>
              <a:sym typeface="Source Sans Pro Bold"/>
            </a:endParaRPr>
          </a:p>
          <a:p>
            <a:pPr algn="ctr">
              <a:lnSpc>
                <a:spcPts val="3600"/>
              </a:lnSpc>
            </a:pPr>
            <a:r>
              <a:rPr lang="en-US" sz="3000" b="1" spc="-18">
                <a:solidFill>
                  <a:srgbClr val="262523"/>
                </a:solidFill>
                <a:latin typeface="Source Sans Pro Bold"/>
                <a:ea typeface="Source Sans Pro Bold"/>
                <a:cs typeface="Source Sans Pro Bold"/>
                <a:sym typeface="Source Sans Pro Bold"/>
              </a:rPr>
              <a:t>(Total grade points in lab) x (0.3)</a:t>
            </a:r>
          </a:p>
          <a:p>
            <a:pPr algn="ctr">
              <a:lnSpc>
                <a:spcPts val="3600"/>
              </a:lnSpc>
            </a:pPr>
            <a:r>
              <a:rPr lang="en-US" sz="3000" b="1" spc="-18">
                <a:solidFill>
                  <a:srgbClr val="262523"/>
                </a:solidFill>
                <a:latin typeface="Source Sans Pro Bold"/>
                <a:ea typeface="Source Sans Pro Bold"/>
                <a:cs typeface="Source Sans Pro Bold"/>
                <a:sym typeface="Source Sans Pro Bold"/>
              </a:rPr>
              <a:t>+</a:t>
            </a:r>
          </a:p>
          <a:p>
            <a:pPr algn="ctr">
              <a:lnSpc>
                <a:spcPts val="3600"/>
              </a:lnSpc>
            </a:pPr>
            <a:r>
              <a:rPr lang="en-US" sz="3000" b="1" spc="-18">
                <a:solidFill>
                  <a:srgbClr val="262523"/>
                </a:solidFill>
                <a:latin typeface="Source Sans Pro Bold"/>
                <a:ea typeface="Source Sans Pro Bold"/>
                <a:cs typeface="Source Sans Pro Bold"/>
                <a:sym typeface="Source Sans Pro Bold"/>
              </a:rPr>
              <a:t>(Total grade points in lecture) x (0.6)</a:t>
            </a:r>
          </a:p>
          <a:p>
            <a:pPr algn="ctr">
              <a:lnSpc>
                <a:spcPts val="3600"/>
              </a:lnSpc>
            </a:pPr>
            <a:r>
              <a:rPr lang="en-US" sz="3000" b="1" spc="-18">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1251424"/>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9390">
                <a:alpha val="49804"/>
              </a:srgbClr>
            </a:solidFill>
          </p:spPr>
          <p:txBody>
            <a:bodyPr/>
            <a:lstStyle/>
            <a:p>
              <a:endParaRPr lang="en-US"/>
            </a:p>
          </p:txBody>
        </p:sp>
      </p:grpSp>
      <p:grpSp>
        <p:nvGrpSpPr>
          <p:cNvPr id="4" name="Group 4"/>
          <p:cNvGrpSpPr/>
          <p:nvPr/>
        </p:nvGrpSpPr>
        <p:grpSpPr>
          <a:xfrm>
            <a:off x="6885164" y="3286758"/>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DFB65F">
                <a:alpha val="49804"/>
              </a:srgbClr>
            </a:solidFill>
          </p:spPr>
          <p:txBody>
            <a:bodyPr/>
            <a:lstStyle/>
            <a:p>
              <a:endParaRPr lang="en-US"/>
            </a:p>
          </p:txBody>
        </p:sp>
      </p:grpSp>
      <p:grpSp>
        <p:nvGrpSpPr>
          <p:cNvPr id="6" name="Group 6"/>
          <p:cNvGrpSpPr/>
          <p:nvPr/>
        </p:nvGrpSpPr>
        <p:grpSpPr>
          <a:xfrm>
            <a:off x="6885164" y="5321298"/>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AD33">
                <a:alpha val="49804"/>
              </a:srgbClr>
            </a:solidFill>
          </p:spPr>
          <p:txBody>
            <a:bodyPr/>
            <a:lstStyle/>
            <a:p>
              <a:endParaRPr lang="en-US"/>
            </a:p>
          </p:txBody>
        </p:sp>
      </p:grpSp>
      <p:grpSp>
        <p:nvGrpSpPr>
          <p:cNvPr id="8" name="Group 8"/>
          <p:cNvGrpSpPr/>
          <p:nvPr/>
        </p:nvGrpSpPr>
        <p:grpSpPr>
          <a:xfrm>
            <a:off x="6885164" y="7412844"/>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74C1EF">
                <a:alpha val="49804"/>
              </a:srgbClr>
            </a:solidFill>
          </p:spPr>
          <p:txBody>
            <a:bodyPr/>
            <a:lstStyle/>
            <a:p>
              <a:endParaRPr lang="en-US"/>
            </a:p>
          </p:txBody>
        </p:sp>
      </p:grpSp>
      <p:sp>
        <p:nvSpPr>
          <p:cNvPr id="10" name="TextBox 10"/>
          <p:cNvSpPr txBox="1"/>
          <p:nvPr/>
        </p:nvSpPr>
        <p:spPr>
          <a:xfrm>
            <a:off x="482588" y="3643310"/>
            <a:ext cx="6311136"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1 Bold"/>
                <a:ea typeface="Roboto Slab 1 Bold"/>
                <a:cs typeface="Roboto Slab 1 Bold"/>
                <a:sym typeface="Roboto Slab 1 Bold"/>
              </a:rPr>
              <a:t>Weekly Quizzes &amp;</a:t>
            </a:r>
          </a:p>
          <a:p>
            <a:pPr algn="ctr">
              <a:lnSpc>
                <a:spcPts val="7920"/>
              </a:lnSpc>
            </a:pPr>
            <a:r>
              <a:rPr lang="en-US" sz="6600" b="1" spc="-40">
                <a:solidFill>
                  <a:srgbClr val="262523"/>
                </a:solidFill>
                <a:latin typeface="Roboto Slab 1 Bold"/>
                <a:ea typeface="Roboto Slab 1 Bold"/>
                <a:cs typeface="Roboto Slab 1 Bold"/>
                <a:sym typeface="Roboto Slab 1 Bold"/>
              </a:rPr>
              <a:t>Participation</a:t>
            </a:r>
          </a:p>
        </p:txBody>
      </p:sp>
      <p:sp>
        <p:nvSpPr>
          <p:cNvPr id="11" name="TextBox 11"/>
          <p:cNvSpPr txBox="1"/>
          <p:nvPr/>
        </p:nvSpPr>
        <p:spPr>
          <a:xfrm>
            <a:off x="7260625" y="1295591"/>
            <a:ext cx="10140110" cy="1562100"/>
          </a:xfrm>
          <a:prstGeom prst="rect">
            <a:avLst/>
          </a:prstGeom>
        </p:spPr>
        <p:txBody>
          <a:bodyPr lIns="0" tIns="0" rIns="0" bIns="0" rtlCol="0" anchor="t">
            <a:spAutoFit/>
          </a:bodyPr>
          <a:lstStyle/>
          <a:p>
            <a:pPr algn="ctr">
              <a:lnSpc>
                <a:spcPts val="3119"/>
              </a:lnSpc>
            </a:pPr>
            <a:r>
              <a:rPr lang="en-US" sz="2599" b="1" spc="-15">
                <a:solidFill>
                  <a:srgbClr val="262523"/>
                </a:solidFill>
                <a:latin typeface="Roboto Slab 1 Bold"/>
                <a:ea typeface="Roboto Slab 1 Bold"/>
                <a:cs typeface="Roboto Slab 1 Bold"/>
                <a:sym typeface="Roboto Slab 1 Bold"/>
              </a:rPr>
              <a:t>LABS WON’T ALWAYS CORRESPOND TO YOUR LECTURE TOPIC; SOME MAY BE A WEEK OFF. ALWAYS CHECK LAB SCHEDULE AND COMPLETE PRE-LAB QUIZ TO PREPARE FOR WEEKLY LABS</a:t>
            </a:r>
          </a:p>
        </p:txBody>
      </p:sp>
      <p:sp>
        <p:nvSpPr>
          <p:cNvPr id="12" name="TextBox 12"/>
          <p:cNvSpPr txBox="1"/>
          <p:nvPr/>
        </p:nvSpPr>
        <p:spPr>
          <a:xfrm>
            <a:off x="7260625" y="3473448"/>
            <a:ext cx="10140110" cy="1171575"/>
          </a:xfrm>
          <a:prstGeom prst="rect">
            <a:avLst/>
          </a:prstGeom>
        </p:spPr>
        <p:txBody>
          <a:bodyPr lIns="0" tIns="0" rIns="0" bIns="0" rtlCol="0" anchor="t">
            <a:spAutoFit/>
          </a:bodyPr>
          <a:lstStyle/>
          <a:p>
            <a:pPr algn="ctr">
              <a:lnSpc>
                <a:spcPts val="3119"/>
              </a:lnSpc>
            </a:pPr>
            <a:r>
              <a:rPr lang="en-US" sz="2599" spc="-15">
                <a:solidFill>
                  <a:srgbClr val="000000"/>
                </a:solidFill>
                <a:latin typeface="Roboto Slab 1 Light"/>
                <a:ea typeface="Roboto Slab 1 Light"/>
                <a:cs typeface="Roboto Slab 1 Light"/>
                <a:sym typeface="Roboto Slab 1 Light"/>
              </a:rPr>
              <a:t>A CANVAS course has been created for each week covering the 9 labs. There you will find grades, announcements, group project info, resources, etc.</a:t>
            </a:r>
          </a:p>
        </p:txBody>
      </p:sp>
      <p:sp>
        <p:nvSpPr>
          <p:cNvPr id="13" name="TextBox 13"/>
          <p:cNvSpPr txBox="1"/>
          <p:nvPr/>
        </p:nvSpPr>
        <p:spPr>
          <a:xfrm>
            <a:off x="7260625" y="5546792"/>
            <a:ext cx="10140110" cy="1190625"/>
          </a:xfrm>
          <a:prstGeom prst="rect">
            <a:avLst/>
          </a:prstGeom>
        </p:spPr>
        <p:txBody>
          <a:bodyPr lIns="0" tIns="0" rIns="0" bIns="0" rtlCol="0" anchor="t">
            <a:spAutoFit/>
          </a:bodyPr>
          <a:lstStyle/>
          <a:p>
            <a:pPr algn="ctr">
              <a:lnSpc>
                <a:spcPts val="3119"/>
              </a:lnSpc>
            </a:pPr>
            <a:r>
              <a:rPr lang="en-US" sz="2599" spc="-15">
                <a:solidFill>
                  <a:srgbClr val="262523"/>
                </a:solidFill>
                <a:latin typeface="Poppins Light"/>
                <a:ea typeface="Poppins Light"/>
                <a:cs typeface="Poppins Light"/>
                <a:sym typeface="Poppins Light"/>
              </a:rPr>
              <a:t>Prepare for the weekly pre-lab quiz by reading the background information in your lab manual. The quiz is on Canvas and is due at 11:59pm the day before your lab meets.</a:t>
            </a:r>
          </a:p>
        </p:txBody>
      </p:sp>
      <p:sp>
        <p:nvSpPr>
          <p:cNvPr id="14" name="TextBox 14"/>
          <p:cNvSpPr txBox="1"/>
          <p:nvPr/>
        </p:nvSpPr>
        <p:spPr>
          <a:xfrm>
            <a:off x="7260625" y="7457011"/>
            <a:ext cx="10140110" cy="1562100"/>
          </a:xfrm>
          <a:prstGeom prst="rect">
            <a:avLst/>
          </a:prstGeom>
        </p:spPr>
        <p:txBody>
          <a:bodyPr lIns="0" tIns="0" rIns="0" bIns="0" rtlCol="0" anchor="t">
            <a:spAutoFit/>
          </a:bodyPr>
          <a:lstStyle/>
          <a:p>
            <a:pPr algn="ctr">
              <a:lnSpc>
                <a:spcPts val="3119"/>
              </a:lnSpc>
            </a:pPr>
            <a:r>
              <a:rPr lang="en-US" sz="2599" spc="24">
                <a:solidFill>
                  <a:srgbClr val="262523"/>
                </a:solidFill>
                <a:latin typeface="Roboto Slab 1"/>
                <a:ea typeface="Roboto Slab 1"/>
                <a:cs typeface="Roboto Slab 1"/>
                <a:sym typeface="Roboto Slab 1"/>
              </a:rPr>
              <a:t>To receive full participation points, YOU MUST ATTEND LAB. Your TA grade your participation based on use of your lab manual and </a:t>
            </a:r>
            <a:r>
              <a:rPr lang="en-US" sz="2599" b="1" spc="24">
                <a:solidFill>
                  <a:srgbClr val="262523"/>
                </a:solidFill>
                <a:latin typeface="Roboto Slab 1 Bold"/>
                <a:ea typeface="Roboto Slab 1 Bold"/>
                <a:cs typeface="Roboto Slab 1 Bold"/>
                <a:sym typeface="Roboto Slab 1 Bold"/>
              </a:rPr>
              <a:t>active</a:t>
            </a:r>
            <a:r>
              <a:rPr lang="en-US" sz="2599" spc="24">
                <a:solidFill>
                  <a:srgbClr val="262523"/>
                </a:solidFill>
                <a:latin typeface="Roboto Slab 1"/>
                <a:ea typeface="Roboto Slab 1"/>
                <a:cs typeface="Roboto Slab 1"/>
                <a:sym typeface="Roboto Slab 1"/>
              </a:rPr>
              <a:t> participation in lab. If students are not actively participating, points will be reduced.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494515" y="2624146"/>
            <a:ext cx="5464920" cy="50006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1 Bold"/>
                <a:ea typeface="Roboto Slab 1 Bold"/>
                <a:cs typeface="Roboto Slab 1 Bold"/>
                <a:sym typeface="Roboto Slab 1 Bold"/>
              </a:rPr>
              <a:t>Lowest Quiz &amp; Participation Grades Dropped!</a:t>
            </a:r>
          </a:p>
        </p:txBody>
      </p:sp>
      <p:grpSp>
        <p:nvGrpSpPr>
          <p:cNvPr id="3" name="Group 3"/>
          <p:cNvGrpSpPr/>
          <p:nvPr/>
        </p:nvGrpSpPr>
        <p:grpSpPr>
          <a:xfrm>
            <a:off x="8217186" y="2476407"/>
            <a:ext cx="8859272" cy="2353822"/>
            <a:chOff x="0" y="0"/>
            <a:chExt cx="11812362" cy="3138430"/>
          </a:xfrm>
        </p:grpSpPr>
        <p:sp>
          <p:nvSpPr>
            <p:cNvPr id="4" name="Freeform 4"/>
            <p:cNvSpPr/>
            <p:nvPr/>
          </p:nvSpPr>
          <p:spPr>
            <a:xfrm>
              <a:off x="0" y="0"/>
              <a:ext cx="11812398" cy="3138424"/>
            </a:xfrm>
            <a:custGeom>
              <a:avLst/>
              <a:gdLst/>
              <a:ahLst/>
              <a:cxnLst/>
              <a:rect l="l" t="t" r="r" b="b"/>
              <a:pathLst>
                <a:path w="11812398" h="3138424">
                  <a:moveTo>
                    <a:pt x="0" y="313817"/>
                  </a:moveTo>
                  <a:cubicBezTo>
                    <a:pt x="0" y="140462"/>
                    <a:pt x="140462" y="0"/>
                    <a:pt x="313817" y="0"/>
                  </a:cubicBezTo>
                  <a:lnTo>
                    <a:pt x="11498580" y="0"/>
                  </a:lnTo>
                  <a:cubicBezTo>
                    <a:pt x="11671936" y="0"/>
                    <a:pt x="11812398" y="140462"/>
                    <a:pt x="11812398" y="313817"/>
                  </a:cubicBezTo>
                  <a:lnTo>
                    <a:pt x="11812398" y="2824607"/>
                  </a:lnTo>
                  <a:cubicBezTo>
                    <a:pt x="11812398" y="2997962"/>
                    <a:pt x="11671936" y="3138424"/>
                    <a:pt x="11498580" y="3138424"/>
                  </a:cubicBezTo>
                  <a:lnTo>
                    <a:pt x="313817" y="3138424"/>
                  </a:lnTo>
                  <a:cubicBezTo>
                    <a:pt x="140462" y="3138424"/>
                    <a:pt x="0" y="2997962"/>
                    <a:pt x="0" y="2824607"/>
                  </a:cubicBezTo>
                  <a:close/>
                </a:path>
              </a:pathLst>
            </a:custGeom>
            <a:solidFill>
              <a:srgbClr val="E7E7D1"/>
            </a:solidFill>
          </p:spPr>
          <p:txBody>
            <a:bodyPr/>
            <a:lstStyle/>
            <a:p>
              <a:endParaRPr lang="en-US"/>
            </a:p>
          </p:txBody>
        </p:sp>
      </p:grpSp>
      <p:sp>
        <p:nvSpPr>
          <p:cNvPr id="5" name="TextBox 5"/>
          <p:cNvSpPr txBox="1"/>
          <p:nvPr/>
        </p:nvSpPr>
        <p:spPr>
          <a:xfrm>
            <a:off x="8449364" y="2606574"/>
            <a:ext cx="8513726" cy="2055495"/>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The lowest quiz grade and the lowest participation grade will be dropped!</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a:p>
            <a:pPr algn="ctr">
              <a:lnSpc>
                <a:spcPts val="3240"/>
              </a:lnSpc>
            </a:pPr>
            <a:r>
              <a:rPr lang="en-US" sz="3000" spc="-18">
                <a:solidFill>
                  <a:srgbClr val="262523"/>
                </a:solidFill>
                <a:latin typeface="Source Sans Pro Light"/>
                <a:ea typeface="Source Sans Pro Light"/>
                <a:cs typeface="Source Sans Pro Light"/>
                <a:sym typeface="Source Sans Pro Light"/>
              </a:rPr>
              <a:t>**Grades will be drop automatically in gradebook</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p:txBody>
      </p:sp>
      <p:grpSp>
        <p:nvGrpSpPr>
          <p:cNvPr id="6" name="Group 6"/>
          <p:cNvGrpSpPr/>
          <p:nvPr/>
        </p:nvGrpSpPr>
        <p:grpSpPr>
          <a:xfrm>
            <a:off x="8217186" y="5418686"/>
            <a:ext cx="8859272" cy="2353823"/>
            <a:chOff x="0" y="0"/>
            <a:chExt cx="11812362" cy="3138430"/>
          </a:xfrm>
        </p:grpSpPr>
        <p:sp>
          <p:nvSpPr>
            <p:cNvPr id="7" name="Freeform 7"/>
            <p:cNvSpPr/>
            <p:nvPr/>
          </p:nvSpPr>
          <p:spPr>
            <a:xfrm>
              <a:off x="0" y="0"/>
              <a:ext cx="11812398" cy="3138424"/>
            </a:xfrm>
            <a:custGeom>
              <a:avLst/>
              <a:gdLst/>
              <a:ahLst/>
              <a:cxnLst/>
              <a:rect l="l" t="t" r="r" b="b"/>
              <a:pathLst>
                <a:path w="11812398" h="3138424">
                  <a:moveTo>
                    <a:pt x="0" y="313817"/>
                  </a:moveTo>
                  <a:cubicBezTo>
                    <a:pt x="0" y="140462"/>
                    <a:pt x="140462" y="0"/>
                    <a:pt x="313817" y="0"/>
                  </a:cubicBezTo>
                  <a:lnTo>
                    <a:pt x="11498580" y="0"/>
                  </a:lnTo>
                  <a:cubicBezTo>
                    <a:pt x="11671936" y="0"/>
                    <a:pt x="11812398" y="140462"/>
                    <a:pt x="11812398" y="313817"/>
                  </a:cubicBezTo>
                  <a:lnTo>
                    <a:pt x="11812398" y="2824607"/>
                  </a:lnTo>
                  <a:cubicBezTo>
                    <a:pt x="11812398" y="2997962"/>
                    <a:pt x="11671936" y="3138424"/>
                    <a:pt x="11498580" y="3138424"/>
                  </a:cubicBezTo>
                  <a:lnTo>
                    <a:pt x="313817" y="3138424"/>
                  </a:lnTo>
                  <a:cubicBezTo>
                    <a:pt x="140462" y="3138424"/>
                    <a:pt x="0" y="2997962"/>
                    <a:pt x="0" y="2824607"/>
                  </a:cubicBezTo>
                  <a:close/>
                </a:path>
              </a:pathLst>
            </a:custGeom>
            <a:solidFill>
              <a:srgbClr val="DCD0CE"/>
            </a:solidFill>
          </p:spPr>
          <p:txBody>
            <a:bodyPr/>
            <a:lstStyle/>
            <a:p>
              <a:endParaRPr lang="en-US"/>
            </a:p>
          </p:txBody>
        </p:sp>
      </p:grpSp>
      <p:sp>
        <p:nvSpPr>
          <p:cNvPr id="8" name="TextBox 8"/>
          <p:cNvSpPr txBox="1"/>
          <p:nvPr/>
        </p:nvSpPr>
        <p:spPr>
          <a:xfrm>
            <a:off x="8449364" y="5615948"/>
            <a:ext cx="8513726" cy="2055495"/>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WARNING: This is to help offset missed points for </a:t>
            </a:r>
            <a:r>
              <a:rPr lang="en-US" sz="3000" b="1" spc="-18">
                <a:solidFill>
                  <a:srgbClr val="262523"/>
                </a:solidFill>
                <a:latin typeface="Source Sans Pro Bold"/>
                <a:ea typeface="Source Sans Pro Bold"/>
                <a:cs typeface="Source Sans Pro Bold"/>
                <a:sym typeface="Source Sans Pro Bold"/>
              </a:rPr>
              <a:t>1</a:t>
            </a:r>
            <a:r>
              <a:rPr lang="en-US" sz="3000" spc="-18">
                <a:solidFill>
                  <a:srgbClr val="262523"/>
                </a:solidFill>
                <a:latin typeface="Source Sans Pro Light"/>
                <a:ea typeface="Source Sans Pro Light"/>
                <a:cs typeface="Source Sans Pro Light"/>
                <a:sym typeface="Source Sans Pro Light"/>
              </a:rPr>
              <a:t> missed lab. </a:t>
            </a:r>
          </a:p>
          <a:p>
            <a:pPr algn="ctr">
              <a:lnSpc>
                <a:spcPts val="3240"/>
              </a:lnSpc>
            </a:pPr>
            <a:r>
              <a:rPr lang="en-US" sz="3000" spc="-18">
                <a:solidFill>
                  <a:srgbClr val="262523"/>
                </a:solidFill>
                <a:latin typeface="Source Sans Pro"/>
                <a:ea typeface="Source Sans Pro"/>
                <a:cs typeface="Source Sans Pro"/>
                <a:sym typeface="Source Sans Pro"/>
              </a:rPr>
              <a:t>*If a student misses more than 1 lab, missed points will quickly affect overall grade. Long-term absences will be addressed with the Dean of Students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9908" y="2237258"/>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1 Bold"/>
                <a:ea typeface="Roboto Slab 1 Bold"/>
                <a:cs typeface="Roboto Slab 1 Bold"/>
                <a:sym typeface="Roboto Slab 1 Bold"/>
              </a:rPr>
              <a:t>How to succeed in lab:</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BB5E59"/>
            </a:solidFill>
          </p:spPr>
          <p:txBody>
            <a:bodyPr/>
            <a:lstStyle/>
            <a:p>
              <a:endParaRPr lang="en-US"/>
            </a:p>
          </p:txBody>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C0504D"/>
            </a:solidFill>
          </p:spPr>
          <p:txBody>
            <a:bodyPr/>
            <a:lstStyle/>
            <a:p>
              <a:endParaRPr lang="en-US"/>
            </a:p>
          </p:txBody>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E8D0D0">
                <a:alpha val="80784"/>
              </a:srgbClr>
            </a:solidFill>
          </p:spPr>
          <p:txBody>
            <a:bodyPr/>
            <a:lstStyle/>
            <a:p>
              <a:endParaRPr lang="en-US"/>
            </a:p>
          </p:txBody>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E8D0D0">
                <a:alpha val="80784"/>
              </a:srgbClr>
            </a:solidFill>
          </p:spPr>
          <p:txBody>
            <a:bodyPr/>
            <a:lstStyle/>
            <a:p>
              <a:endParaRPr lang="en-US"/>
            </a:p>
          </p:txBody>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C54BD"/>
            </a:solidFill>
          </p:spPr>
          <p:txBody>
            <a:bodyPr/>
            <a:lstStyle/>
            <a:p>
              <a:endParaRPr lang="en-US"/>
            </a:p>
          </p:txBody>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848AFF"/>
            </a:solidFill>
          </p:spPr>
          <p:txBody>
            <a:bodyPr/>
            <a:lstStyle/>
            <a:p>
              <a:endParaRPr lang="en-US"/>
            </a:p>
          </p:txBody>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3D0E8">
                <a:alpha val="80784"/>
              </a:srgbClr>
            </a:solidFill>
          </p:spPr>
          <p:txBody>
            <a:bodyPr/>
            <a:lstStyle/>
            <a:p>
              <a:endParaRPr lang="en-US"/>
            </a:p>
          </p:txBody>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3D0E8">
                <a:alpha val="80784"/>
              </a:srgbClr>
            </a:solidFill>
          </p:spPr>
          <p:txBody>
            <a:bodyPr/>
            <a:lstStyle/>
            <a:p>
              <a:endParaRPr lang="en-US"/>
            </a:p>
          </p:txBody>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txBody>
            <a:bodyPr/>
            <a:lstStyle/>
            <a:p>
              <a:endParaRPr lang="en-US"/>
            </a:p>
          </p:txBody>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1862AB"/>
            </a:solidFill>
          </p:spPr>
          <p:txBody>
            <a:bodyPr/>
            <a:lstStyle/>
            <a:p>
              <a:endParaRPr lang="en-US"/>
            </a:p>
          </p:txBody>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D0DCE8">
                <a:alpha val="80784"/>
              </a:srgbClr>
            </a:solidFill>
          </p:spPr>
          <p:txBody>
            <a:bodyPr/>
            <a:lstStyle/>
            <a:p>
              <a:endParaRPr lang="en-US"/>
            </a:p>
          </p:txBody>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80784"/>
              </a:srgbClr>
            </a:solidFill>
          </p:spPr>
          <p:txBody>
            <a:bodyPr/>
            <a:lstStyle/>
            <a:p>
              <a:endParaRPr lang="en-US"/>
            </a:p>
          </p:txBody>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concepts and study for the mid-term and final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4BE52"/>
            </a:solidFill>
          </p:spPr>
          <p:txBody>
            <a:bodyPr/>
            <a:lstStyle/>
            <a:p>
              <a:endParaRPr lang="en-US"/>
            </a:p>
          </p:txBody>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txBody>
            <a:bodyPr/>
            <a:lstStyle/>
            <a:p>
              <a:endParaRPr lang="en-US"/>
            </a:p>
          </p:txBody>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D0DCE8">
                <a:alpha val="80784"/>
              </a:srgbClr>
            </a:solidFill>
          </p:spPr>
          <p:txBody>
            <a:bodyPr/>
            <a:lstStyle/>
            <a:p>
              <a:endParaRPr lang="en-US"/>
            </a:p>
          </p:txBody>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80784"/>
              </a:srgbClr>
            </a:solidFill>
          </p:spPr>
          <p:txBody>
            <a:bodyPr/>
            <a:lstStyle/>
            <a:p>
              <a:endParaRPr lang="en-US"/>
            </a:p>
          </p:txBody>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txBody>
            <a:bodyPr/>
            <a:lstStyle/>
            <a:p>
              <a:endParaRPr lang="en-US"/>
            </a:p>
          </p:txBody>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E5923E"/>
            </a:solidFill>
          </p:spPr>
          <p:txBody>
            <a:bodyPr/>
            <a:lstStyle/>
            <a:p>
              <a:endParaRPr lang="en-US"/>
            </a:p>
          </p:txBody>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E7D1">
                <a:alpha val="80784"/>
              </a:srgbClr>
            </a:solidFill>
          </p:spPr>
          <p:txBody>
            <a:bodyPr/>
            <a:lstStyle/>
            <a:p>
              <a:endParaRPr lang="en-US"/>
            </a:p>
          </p:txBody>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E7D1">
                <a:alpha val="80784"/>
              </a:srgbClr>
            </a:solidFill>
          </p:spPr>
          <p:txBody>
            <a:bodyPr/>
            <a:lstStyle/>
            <a:p>
              <a:endParaRPr lang="en-US"/>
            </a:p>
          </p:txBody>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txBody>
            <a:bodyPr/>
            <a:lstStyle/>
            <a:p>
              <a:endParaRPr lang="en-US"/>
            </a:p>
          </p:txBody>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BB5E59"/>
            </a:solidFill>
          </p:spPr>
          <p:txBody>
            <a:bodyPr/>
            <a:lstStyle/>
            <a:p>
              <a:endParaRPr lang="en-US"/>
            </a:p>
          </p:txBody>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D1D6">
                <a:alpha val="80784"/>
              </a:srgbClr>
            </a:solidFill>
          </p:spPr>
          <p:txBody>
            <a:bodyPr/>
            <a:lstStyle/>
            <a:p>
              <a:endParaRPr lang="en-US"/>
            </a:p>
          </p:txBody>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D1D6">
                <a:alpha val="80784"/>
              </a:srgbClr>
            </a:solidFill>
          </p:spPr>
          <p:txBody>
            <a:bodyPr/>
            <a:lstStyle/>
            <a:p>
              <a:endParaRPr lang="en-US"/>
            </a:p>
          </p:txBody>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1 Bold"/>
                <a:ea typeface="Roboto Slab 1 Bold"/>
                <a:cs typeface="Roboto Slab 1 Bold"/>
                <a:sym typeface="Roboto Slab 1 Bold"/>
              </a:rPr>
              <a:t>More Exam Info...</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txBody>
            <a:bodyPr/>
            <a:lstStyle/>
            <a:p>
              <a:endParaRPr lang="en-US"/>
            </a:p>
          </p:txBody>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txBody>
            <a:bodyPr/>
            <a:lstStyle/>
            <a:p>
              <a:endParaRPr lang="en-US"/>
            </a:p>
          </p:txBody>
        </p:sp>
      </p:grpSp>
      <p:sp>
        <p:nvSpPr>
          <p:cNvPr id="6" name="TextBox 6"/>
          <p:cNvSpPr txBox="1"/>
          <p:nvPr/>
        </p:nvSpPr>
        <p:spPr>
          <a:xfrm>
            <a:off x="1028700" y="2414212"/>
            <a:ext cx="16186140" cy="18329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questions will cover any material we have previously learned in lab.</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463137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txBody>
            <a:bodyPr/>
            <a:lstStyle/>
            <a:p>
              <a:endParaRPr lang="en-US"/>
            </a:p>
          </p:txBody>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txBody>
            <a:bodyPr/>
            <a:lstStyle/>
            <a:p>
              <a:endParaRPr lang="en-US"/>
            </a:p>
          </p:txBody>
        </p:sp>
      </p:grpSp>
      <p:sp>
        <p:nvSpPr>
          <p:cNvPr id="10" name="TextBox 10"/>
          <p:cNvSpPr txBox="1"/>
          <p:nvPr/>
        </p:nvSpPr>
        <p:spPr>
          <a:xfrm>
            <a:off x="1028700" y="5547875"/>
            <a:ext cx="16288853" cy="82677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 are finished, that is all for lab that week and you may leave. </a:t>
            </a:r>
          </a:p>
        </p:txBody>
      </p:sp>
      <p:grpSp>
        <p:nvGrpSpPr>
          <p:cNvPr id="11" name="Group 11"/>
          <p:cNvGrpSpPr/>
          <p:nvPr/>
        </p:nvGrpSpPr>
        <p:grpSpPr>
          <a:xfrm>
            <a:off x="970440" y="7318426"/>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txBody>
            <a:bodyPr/>
            <a:lstStyle/>
            <a:p>
              <a:endParaRPr lang="en-US"/>
            </a:p>
          </p:txBody>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txBody>
            <a:bodyPr/>
            <a:lstStyle/>
            <a:p>
              <a:endParaRPr lang="en-US"/>
            </a:p>
          </p:txBody>
        </p:sp>
      </p:grpSp>
      <p:sp>
        <p:nvSpPr>
          <p:cNvPr id="14" name="TextBox 14"/>
          <p:cNvSpPr txBox="1"/>
          <p:nvPr/>
        </p:nvSpPr>
        <p:spPr>
          <a:xfrm>
            <a:off x="553402" y="7566077"/>
            <a:ext cx="16347112" cy="1793367"/>
          </a:xfrm>
          <a:prstGeom prst="rect">
            <a:avLst/>
          </a:prstGeom>
        </p:spPr>
        <p:txBody>
          <a:bodyPr lIns="0" tIns="0" rIns="0" bIns="0" rtlCol="0" anchor="t">
            <a:spAutoFit/>
          </a:bodyPr>
          <a:lstStyle/>
          <a:p>
            <a:pPr algn="r">
              <a:lnSpc>
                <a:spcPts val="3563"/>
              </a:lnSpc>
            </a:pPr>
            <a:r>
              <a:rPr lang="en-US" sz="3299" b="1" spc="-19">
                <a:solidFill>
                  <a:srgbClr val="262523"/>
                </a:solidFill>
                <a:latin typeface="Source Sans Pro Bold"/>
                <a:ea typeface="Source Sans Pro Bold"/>
                <a:cs typeface="Source Sans Pro Bold"/>
                <a:sym typeface="Source Sans Pro Bold"/>
              </a:rPr>
              <a:t>***IMPORTANT: If you miss an exam, the exam </a:t>
            </a:r>
            <a:r>
              <a:rPr lang="en-US" sz="3299" b="1" u="sng" spc="-19">
                <a:solidFill>
                  <a:srgbClr val="262523"/>
                </a:solidFill>
                <a:latin typeface="Source Sans Pro Bold"/>
                <a:ea typeface="Source Sans Pro Bold"/>
                <a:cs typeface="Source Sans Pro Bold"/>
                <a:sym typeface="Source Sans Pro Bold"/>
              </a:rPr>
              <a:t>must</a:t>
            </a:r>
            <a:r>
              <a:rPr lang="en-US" sz="3299" b="1" spc="-19">
                <a:solidFill>
                  <a:srgbClr val="262523"/>
                </a:solidFill>
                <a:latin typeface="Source Sans Pro Bold"/>
                <a:ea typeface="Source Sans Pro Bold"/>
                <a:cs typeface="Source Sans Pro Bold"/>
                <a:sym typeface="Source Sans Pro Bold"/>
              </a:rPr>
              <a:t>  be made up during the </a:t>
            </a:r>
            <a:r>
              <a:rPr lang="en-US" sz="3299" b="1" u="sng" spc="-19">
                <a:solidFill>
                  <a:srgbClr val="262523"/>
                </a:solidFill>
                <a:latin typeface="Source Sans Pro Bold"/>
                <a:ea typeface="Source Sans Pro Bold"/>
                <a:cs typeface="Source Sans Pro Bold"/>
                <a:sym typeface="Source Sans Pro Bold"/>
              </a:rPr>
              <a:t>same </a:t>
            </a:r>
            <a:r>
              <a:rPr lang="en-US" sz="3299" b="1" spc="-19">
                <a:solidFill>
                  <a:srgbClr val="262523"/>
                </a:solidFill>
                <a:latin typeface="Source Sans Pro Bold"/>
                <a:ea typeface="Source Sans Pro Bold"/>
                <a:cs typeface="Source Sans Pro Bold"/>
                <a:sym typeface="Source Sans Pro Bold"/>
              </a:rPr>
              <a:t>week. If you must miss an exam: email your TA as soon as you are aware of the expected absence.</a:t>
            </a:r>
          </a:p>
          <a:p>
            <a:pPr algn="r">
              <a:lnSpc>
                <a:spcPts val="3563"/>
              </a:lnSpc>
            </a:pPr>
            <a:endParaRPr lang="en-US" sz="3299" b="1" spc="-19">
              <a:solidFill>
                <a:srgbClr val="262523"/>
              </a:solidFill>
              <a:latin typeface="Source Sans Pro Bold"/>
              <a:ea typeface="Source Sans Pro Bold"/>
              <a:cs typeface="Source Sans Pro Bold"/>
              <a:sym typeface="Source Sans Pro Bold"/>
            </a:endParaRPr>
          </a:p>
          <a:p>
            <a:pPr algn="r">
              <a:lnSpc>
                <a:spcPts val="3563"/>
              </a:lnSpc>
            </a:pPr>
            <a:r>
              <a:rPr lang="en-US" sz="3299" b="1" spc="-20">
                <a:solidFill>
                  <a:srgbClr val="262523"/>
                </a:solidFill>
                <a:latin typeface="Source Sans Pro Bold"/>
                <a:ea typeface="Source Sans Pro Bold"/>
                <a:cs typeface="Source Sans Pro Bold"/>
                <a:sym typeface="Source Sans Pro Bold"/>
              </a:rPr>
              <a:t>ONLY applies to University excused absences!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txBody>
          <a:bodyPr/>
          <a:lstStyle/>
          <a:p>
            <a:endParaRPr lang="en-US"/>
          </a:p>
        </p:txBody>
      </p:sp>
      <p:sp>
        <p:nvSpPr>
          <p:cNvPr id="3" name="TextBox 3"/>
          <p:cNvSpPr txBox="1"/>
          <p:nvPr/>
        </p:nvSpPr>
        <p:spPr>
          <a:xfrm>
            <a:off x="553154" y="0"/>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1 Bold"/>
                <a:ea typeface="Roboto Slab 1 Bold"/>
                <a:cs typeface="Roboto Slab 1 Bold"/>
                <a:sym typeface="Roboto Slab 1 Bold"/>
              </a:rPr>
              <a:t>Are there attendance grades?</a:t>
            </a:r>
          </a:p>
        </p:txBody>
      </p:sp>
      <p:sp>
        <p:nvSpPr>
          <p:cNvPr id="4" name="TextBox 4"/>
          <p:cNvSpPr txBox="1"/>
          <p:nvPr/>
        </p:nvSpPr>
        <p:spPr>
          <a:xfrm>
            <a:off x="456511" y="1028700"/>
            <a:ext cx="12384665" cy="8763000"/>
          </a:xfrm>
          <a:prstGeom prst="rect">
            <a:avLst/>
          </a:prstGeom>
        </p:spPr>
        <p:txBody>
          <a:bodyPr lIns="0" tIns="0" rIns="0" bIns="0" rtlCol="0" anchor="t">
            <a:spAutoFit/>
          </a:bodyPr>
          <a:lstStyle/>
          <a:p>
            <a:pPr algn="l">
              <a:lnSpc>
                <a:spcPts val="3480"/>
              </a:lnSpc>
            </a:pPr>
            <a:r>
              <a:rPr lang="en-US" sz="2900" spc="-17">
                <a:solidFill>
                  <a:srgbClr val="000000"/>
                </a:solidFill>
                <a:latin typeface="Source Sans Pro"/>
                <a:ea typeface="Source Sans Pro"/>
                <a:cs typeface="Source Sans Pro"/>
                <a:sym typeface="Source Sans Pro"/>
              </a:rPr>
              <a:t>No, participation grades are “essentially” attendance grades</a:t>
            </a:r>
          </a:p>
          <a:p>
            <a:pPr algn="l">
              <a:lnSpc>
                <a:spcPts val="3480"/>
              </a:lnSpc>
            </a:pPr>
            <a:endParaRPr lang="en-US" sz="2900" spc="-17">
              <a:solidFill>
                <a:srgbClr val="000000"/>
              </a:solidFill>
              <a:latin typeface="Source Sans Pro"/>
              <a:ea typeface="Source Sans Pro"/>
              <a:cs typeface="Source Sans Pro"/>
              <a:sym typeface="Source Sans Pro"/>
            </a:endParaRPr>
          </a:p>
          <a:p>
            <a:pPr algn="l">
              <a:lnSpc>
                <a:spcPts val="3480"/>
              </a:lnSpc>
            </a:pPr>
            <a:r>
              <a:rPr lang="en-US" sz="2900" b="1" spc="-17">
                <a:solidFill>
                  <a:srgbClr val="000000"/>
                </a:solidFill>
                <a:latin typeface="Source Sans Pro Bold"/>
                <a:ea typeface="Source Sans Pro Bold"/>
                <a:cs typeface="Source Sans Pro Bold"/>
                <a:sym typeface="Source Sans Pro Bold"/>
              </a:rPr>
              <a:t>In the event you miss a lab, you can either:</a:t>
            </a:r>
          </a:p>
          <a:p>
            <a:pPr algn="l">
              <a:lnSpc>
                <a:spcPts val="3480"/>
              </a:lnSpc>
            </a:pPr>
            <a:r>
              <a:rPr lang="en-US" sz="2900" spc="-17">
                <a:solidFill>
                  <a:srgbClr val="000000"/>
                </a:solidFill>
                <a:latin typeface="Source Sans Pro"/>
                <a:ea typeface="Source Sans Pro"/>
                <a:cs typeface="Source Sans Pro"/>
                <a:sym typeface="Source Sans Pro"/>
              </a:rPr>
              <a:t>a.  drop the lowest participation grade (can use only 1 time!)</a:t>
            </a:r>
          </a:p>
          <a:p>
            <a:pPr algn="l">
              <a:lnSpc>
                <a:spcPts val="3480"/>
              </a:lnSpc>
            </a:pPr>
            <a:r>
              <a:rPr lang="en-US" sz="2900" spc="-17">
                <a:solidFill>
                  <a:srgbClr val="000000"/>
                </a:solidFill>
                <a:latin typeface="Source Sans Pro"/>
                <a:ea typeface="Source Sans Pro"/>
                <a:cs typeface="Source Sans Pro"/>
                <a:sym typeface="Source Sans Pro"/>
              </a:rPr>
              <a:t>b. make up the lab by attending another ENV 1132 lab that week</a:t>
            </a:r>
          </a:p>
          <a:p>
            <a:pPr algn="l">
              <a:lnSpc>
                <a:spcPts val="3480"/>
              </a:lnSpc>
            </a:pPr>
            <a:r>
              <a:rPr lang="en-US" sz="2900" spc="-17">
                <a:solidFill>
                  <a:srgbClr val="000000"/>
                </a:solidFill>
                <a:latin typeface="Source Sans Pro"/>
                <a:ea typeface="Source Sans Pro"/>
                <a:cs typeface="Source Sans Pro"/>
                <a:sym typeface="Source Sans Pro"/>
              </a:rPr>
              <a:t>(MUST BE SCHEDULED 1 WEEK IN ADVANCE WITH TA AND APPROVED BY ALTERNATE TA)</a:t>
            </a:r>
          </a:p>
          <a:p>
            <a:pPr algn="l">
              <a:lnSpc>
                <a:spcPts val="3480"/>
              </a:lnSpc>
            </a:pPr>
            <a:r>
              <a:rPr lang="en-US" sz="2900" spc="-17">
                <a:solidFill>
                  <a:srgbClr val="000000"/>
                </a:solidFill>
                <a:latin typeface="Source Sans Pro"/>
                <a:ea typeface="Source Sans Pro"/>
                <a:cs typeface="Source Sans Pro"/>
                <a:sym typeface="Source Sans Pro"/>
              </a:rPr>
              <a:t>c. make up the lab with your TA during their office hours within 7 days. (ONLY for UNIVERSITY EXCUSED ABSENCES - NO EXCEPTIONS)</a:t>
            </a:r>
          </a:p>
          <a:p>
            <a:pPr algn="l">
              <a:lnSpc>
                <a:spcPts val="3480"/>
              </a:lnSpc>
            </a:pPr>
            <a:endParaRPr lang="en-US" sz="2900" spc="-17">
              <a:solidFill>
                <a:srgbClr val="000000"/>
              </a:solidFill>
              <a:latin typeface="Source Sans Pro"/>
              <a:ea typeface="Source Sans Pro"/>
              <a:cs typeface="Source Sans Pro"/>
              <a:sym typeface="Source Sans Pro"/>
            </a:endParaRPr>
          </a:p>
          <a:p>
            <a:pPr algn="l">
              <a:lnSpc>
                <a:spcPts val="3480"/>
              </a:lnSpc>
            </a:pPr>
            <a:r>
              <a:rPr lang="en-US" sz="2900" spc="-17">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480"/>
              </a:lnSpc>
            </a:pPr>
            <a:endParaRPr lang="en-US" sz="2900" spc="-17">
              <a:solidFill>
                <a:srgbClr val="000000"/>
              </a:solidFill>
              <a:latin typeface="Source Sans Pro"/>
              <a:ea typeface="Source Sans Pro"/>
              <a:cs typeface="Source Sans Pro"/>
              <a:sym typeface="Source Sans Pro"/>
            </a:endParaRPr>
          </a:p>
          <a:p>
            <a:pPr algn="l">
              <a:lnSpc>
                <a:spcPts val="3480"/>
              </a:lnSpc>
            </a:pPr>
            <a:r>
              <a:rPr lang="en-US" sz="2900" spc="-17">
                <a:solidFill>
                  <a:srgbClr val="000000"/>
                </a:solidFill>
                <a:latin typeface="Source Sans Pro"/>
                <a:ea typeface="Source Sans Pro"/>
                <a:cs typeface="Source Sans Pro"/>
                <a:sym typeface="Source Sans Pro"/>
              </a:rPr>
              <a:t>Contact your TA if you:</a:t>
            </a:r>
          </a:p>
          <a:p>
            <a:pPr marL="626111" lvl="1" indent="-313055" algn="l">
              <a:lnSpc>
                <a:spcPts val="3480"/>
              </a:lnSpc>
              <a:buFont typeface="Arial"/>
              <a:buChar char="•"/>
            </a:pPr>
            <a:r>
              <a:rPr lang="en-US" sz="2900" spc="-17">
                <a:solidFill>
                  <a:srgbClr val="000000"/>
                </a:solidFill>
                <a:latin typeface="Source Sans Pro"/>
                <a:ea typeface="Source Sans Pro"/>
                <a:cs typeface="Source Sans Pro"/>
                <a:sym typeface="Source Sans Pro"/>
              </a:rPr>
              <a:t>Have a </a:t>
            </a:r>
            <a:r>
              <a:rPr lang="en-US" sz="2900" u="sng" spc="-17">
                <a:solidFill>
                  <a:srgbClr val="000000"/>
                </a:solidFill>
                <a:latin typeface="Source Sans Pro"/>
                <a:ea typeface="Source Sans Pro"/>
                <a:cs typeface="Source Sans Pro"/>
                <a:sym typeface="Source Sans Pro"/>
              </a:rPr>
              <a:t>university excused</a:t>
            </a:r>
            <a:r>
              <a:rPr lang="en-US" sz="2900" spc="-17">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2900" u="sng" spc="-17">
                <a:solidFill>
                  <a:srgbClr val="0000FF"/>
                </a:solidFill>
                <a:latin typeface="Source Sans Pro"/>
                <a:ea typeface="Source Sans Pro"/>
                <a:cs typeface="Source Sans Pro"/>
                <a:sym typeface="Source Sans Pro"/>
                <a:hlinkClick r:id="rId3" tooltip="https://policy.unt.edu/policy/06-039"/>
              </a:rPr>
              <a:t>https://policy.unt.edu/policy/06-039</a:t>
            </a:r>
            <a:r>
              <a:rPr lang="en-US" sz="2900" spc="-17">
                <a:solidFill>
                  <a:srgbClr val="000000"/>
                </a:solidFill>
                <a:latin typeface="Source Sans Pro"/>
                <a:ea typeface="Source Sans Pro"/>
                <a:cs typeface="Source Sans Pro"/>
                <a:sym typeface="Source Sans Pro"/>
              </a:rPr>
              <a:t>). </a:t>
            </a:r>
          </a:p>
          <a:p>
            <a:pPr marL="626111" lvl="1" indent="-313055" algn="l">
              <a:lnSpc>
                <a:spcPts val="3480"/>
              </a:lnSpc>
              <a:buFont typeface="Arial"/>
              <a:buChar char="•"/>
            </a:pPr>
            <a:r>
              <a:rPr lang="en-US" sz="2900" spc="-17">
                <a:solidFill>
                  <a:srgbClr val="000000"/>
                </a:solidFill>
                <a:latin typeface="Source Sans Pro"/>
                <a:ea typeface="Source Sans Pro"/>
                <a:cs typeface="Source Sans Pro"/>
                <a:sym typeface="Source Sans Pro"/>
              </a:rPr>
              <a:t>Cannot attend a class due to an </a:t>
            </a:r>
            <a:r>
              <a:rPr lang="en-US" sz="2900" u="sng" spc="-17">
                <a:solidFill>
                  <a:srgbClr val="000000"/>
                </a:solidFill>
                <a:latin typeface="Source Sans Pro"/>
                <a:ea typeface="Source Sans Pro"/>
                <a:cs typeface="Source Sans Pro"/>
                <a:sym typeface="Source Sans Pro"/>
              </a:rPr>
              <a:t>emergency or major illness</a:t>
            </a:r>
            <a:r>
              <a:rPr lang="en-US" sz="2900" spc="-17">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6575700"/>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txBody>
          <a:bodyPr/>
          <a:lstStyle/>
          <a:p>
            <a:endParaRPr lang="en-US"/>
          </a:p>
        </p:txBody>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1 Bold"/>
                <a:ea typeface="Roboto Slab 1 Bold"/>
                <a:cs typeface="Roboto Slab 1 Bold"/>
                <a:sym typeface="Roboto Slab 1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 TA will only meet with student enrolled in course.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944100"/>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txBody>
          <a:bodyPr/>
          <a:lstStyle/>
          <a:p>
            <a:endParaRPr lang="en-US"/>
          </a:p>
        </p:txBody>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1 Bold"/>
                <a:ea typeface="Roboto Slab 1 Bold"/>
                <a:cs typeface="Roboto Slab 1 Bold"/>
                <a:sym typeface="Roboto Slab 1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txBody>
          <a:bodyPr/>
          <a:lstStyle/>
          <a:p>
            <a:endParaRPr lang="en-US"/>
          </a:p>
        </p:txBody>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1 Bold"/>
                <a:ea typeface="Roboto Slab 1 Bold"/>
                <a:cs typeface="Roboto Slab 1 Bold"/>
                <a:sym typeface="Roboto Slab 1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015153" y="2104366"/>
            <a:ext cx="12257694" cy="472440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1 Bold"/>
                <a:ea typeface="Roboto Slab 1 Bold"/>
                <a:cs typeface="Roboto Slab 1 Bold"/>
                <a:sym typeface="Roboto Slab 1 Bold"/>
              </a:rPr>
              <a:t>Scholastic Dishonesty</a:t>
            </a:r>
          </a:p>
          <a:p>
            <a:pPr algn="ctr">
              <a:lnSpc>
                <a:spcPts val="5399"/>
              </a:lnSpc>
            </a:pPr>
            <a:endParaRPr lang="en-US" sz="4499" b="1" spc="-27">
              <a:solidFill>
                <a:srgbClr val="262523"/>
              </a:solidFill>
              <a:latin typeface="Roboto Slab 1 Bold"/>
              <a:ea typeface="Roboto Slab 1 Bold"/>
              <a:cs typeface="Roboto Slab 1 Bold"/>
              <a:sym typeface="Roboto Slab 1 Bold"/>
            </a:endParaRPr>
          </a:p>
          <a:p>
            <a:pPr algn="ctr">
              <a:lnSpc>
                <a:spcPts val="5399"/>
              </a:lnSpc>
            </a:pPr>
            <a:r>
              <a:rPr lang="en-US" sz="4499" b="1" spc="-26">
                <a:solidFill>
                  <a:srgbClr val="262523"/>
                </a:solidFill>
                <a:latin typeface="Roboto Slab 1 Bold"/>
                <a:ea typeface="Roboto Slab 1 Bold"/>
                <a:cs typeface="Roboto Slab 1 Bold"/>
                <a:sym typeface="Roboto Slab 1 Bold"/>
              </a:rPr>
              <a:t>Any perceived scholastic dishonesty during exams will result in an automatic 0/100</a:t>
            </a:r>
          </a:p>
          <a:p>
            <a:pPr algn="ctr">
              <a:lnSpc>
                <a:spcPts val="5399"/>
              </a:lnSpc>
            </a:pPr>
            <a:endParaRPr lang="en-US" sz="4499" b="1" spc="-26">
              <a:solidFill>
                <a:srgbClr val="262523"/>
              </a:solidFill>
              <a:latin typeface="Roboto Slab 1 Bold"/>
              <a:ea typeface="Roboto Slab 1 Bold"/>
              <a:cs typeface="Roboto Slab 1 Bold"/>
              <a:sym typeface="Roboto Slab 1 Bold"/>
            </a:endParaRPr>
          </a:p>
          <a:p>
            <a:pPr algn="ctr">
              <a:lnSpc>
                <a:spcPts val="5399"/>
              </a:lnSpc>
            </a:pPr>
            <a:r>
              <a:rPr lang="en-US" sz="4499" b="1" spc="-26">
                <a:solidFill>
                  <a:srgbClr val="262523"/>
                </a:solidFill>
                <a:latin typeface="Roboto Slab 1 Bold"/>
                <a:ea typeface="Roboto Slab 1 Bold"/>
                <a:cs typeface="Roboto Slab 1 Bold"/>
                <a:sym typeface="Roboto Slab 1 Bold"/>
              </a:rPr>
              <a:t>Any plaigerism or AI misuse during the final project will result in a 0 for the entire group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4048919" y="400050"/>
            <a:ext cx="10190163" cy="714375"/>
          </a:xfrm>
          <a:prstGeom prst="rect">
            <a:avLst/>
          </a:prstGeom>
        </p:spPr>
        <p:txBody>
          <a:bodyPr lIns="0" tIns="0" rIns="0" bIns="0" rtlCol="0" anchor="t">
            <a:spAutoFit/>
          </a:bodyPr>
          <a:lstStyle/>
          <a:p>
            <a:pPr algn="ctr">
              <a:lnSpc>
                <a:spcPts val="5759"/>
              </a:lnSpc>
              <a:spcBef>
                <a:spcPct val="0"/>
              </a:spcBef>
            </a:pPr>
            <a:r>
              <a:rPr lang="en-US" sz="4799" b="1" spc="-29">
                <a:solidFill>
                  <a:srgbClr val="000000"/>
                </a:solidFill>
                <a:latin typeface="Roboto Slab 1 Bold"/>
                <a:ea typeface="Roboto Slab 1 Bold"/>
                <a:cs typeface="Roboto Slab 1 Bold"/>
                <a:sym typeface="Roboto Slab 1 Bold"/>
              </a:rPr>
              <a:t>UNT Fall 2025 Semester Key Dates: </a:t>
            </a:r>
          </a:p>
        </p:txBody>
      </p:sp>
      <p:sp>
        <p:nvSpPr>
          <p:cNvPr id="3" name="TextBox 3"/>
          <p:cNvSpPr txBox="1"/>
          <p:nvPr/>
        </p:nvSpPr>
        <p:spPr>
          <a:xfrm>
            <a:off x="1085850" y="2514600"/>
            <a:ext cx="13768289" cy="5092828"/>
          </a:xfrm>
          <a:prstGeom prst="rect">
            <a:avLst/>
          </a:prstGeom>
        </p:spPr>
        <p:txBody>
          <a:bodyPr lIns="0" tIns="0" rIns="0" bIns="0" rtlCol="0" anchor="t">
            <a:spAutoFit/>
          </a:bodyPr>
          <a:lstStyle/>
          <a:p>
            <a:pPr algn="l">
              <a:lnSpc>
                <a:spcPts val="8108"/>
              </a:lnSpc>
            </a:pPr>
            <a:r>
              <a:rPr lang="en-US" sz="5299" b="1" spc="-31">
                <a:solidFill>
                  <a:srgbClr val="000000"/>
                </a:solidFill>
                <a:latin typeface="Roboto Slab 1 Bold"/>
                <a:ea typeface="Roboto Slab 1 Bold"/>
                <a:cs typeface="Roboto Slab 1 Bold"/>
                <a:sym typeface="Roboto Slab 1 Bold"/>
              </a:rPr>
              <a:t>Labor Day Holiday (no class) :  September 1</a:t>
            </a:r>
          </a:p>
          <a:p>
            <a:pPr algn="l">
              <a:lnSpc>
                <a:spcPts val="8108"/>
              </a:lnSpc>
            </a:pPr>
            <a:endParaRPr lang="en-US" sz="5299" b="1" spc="-31">
              <a:solidFill>
                <a:srgbClr val="000000"/>
              </a:solidFill>
              <a:latin typeface="Roboto Slab 1 Bold"/>
              <a:ea typeface="Roboto Slab 1 Bold"/>
              <a:cs typeface="Roboto Slab 1 Bold"/>
              <a:sym typeface="Roboto Slab 1 Bold"/>
            </a:endParaRPr>
          </a:p>
          <a:p>
            <a:pPr algn="l">
              <a:lnSpc>
                <a:spcPts val="8108"/>
              </a:lnSpc>
            </a:pPr>
            <a:r>
              <a:rPr lang="en-US" sz="5299" b="1" spc="-31">
                <a:solidFill>
                  <a:srgbClr val="000000"/>
                </a:solidFill>
                <a:latin typeface="Roboto Slab 1 Bold"/>
                <a:ea typeface="Roboto Slab 1 Bold"/>
                <a:cs typeface="Roboto Slab 1 Bold"/>
                <a:sym typeface="Roboto Slab 1 Bold"/>
              </a:rPr>
              <a:t>Last day to drop course a “W” : November 7 </a:t>
            </a:r>
          </a:p>
          <a:p>
            <a:pPr algn="l">
              <a:lnSpc>
                <a:spcPts val="8108"/>
              </a:lnSpc>
            </a:pPr>
            <a:endParaRPr lang="en-US" sz="5299" b="1" spc="-31">
              <a:solidFill>
                <a:srgbClr val="000000"/>
              </a:solidFill>
              <a:latin typeface="Roboto Slab 1 Bold"/>
              <a:ea typeface="Roboto Slab 1 Bold"/>
              <a:cs typeface="Roboto Slab 1 Bold"/>
              <a:sym typeface="Roboto Slab 1 Bold"/>
            </a:endParaRPr>
          </a:p>
          <a:p>
            <a:pPr algn="l">
              <a:lnSpc>
                <a:spcPts val="8108"/>
              </a:lnSpc>
            </a:pPr>
            <a:r>
              <a:rPr lang="en-US" sz="5299" b="1" spc="-31">
                <a:solidFill>
                  <a:srgbClr val="000000"/>
                </a:solidFill>
                <a:latin typeface="Roboto Slab 1 Bold"/>
                <a:ea typeface="Roboto Slab 1 Bold"/>
                <a:cs typeface="Roboto Slab 1 Bold"/>
                <a:sym typeface="Roboto Slab 1 Bold"/>
              </a:rPr>
              <a:t>Final Exam Week : December 6 - 12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269738234"/>
              </p:ext>
            </p:extLst>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8/18 - 8/22</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1, pt.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8/25 - 8/29</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pt. 2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dirty="0"/>
                    </a:p>
                    <a:p>
                      <a:pPr algn="just">
                        <a:lnSpc>
                          <a:spcPts val="2999"/>
                        </a:lnSpc>
                      </a:pPr>
                      <a:r>
                        <a:rPr lang="en-US" sz="2499" spc="23" dirty="0">
                          <a:solidFill>
                            <a:srgbClr val="262523"/>
                          </a:solidFill>
                          <a:latin typeface="Source Sans Pro"/>
                          <a:ea typeface="Source Sans Pro"/>
                          <a:cs typeface="Source Sans Pro"/>
                          <a:sym typeface="Source Sans Pro"/>
                        </a:rPr>
                        <a:t>Pre-lab quiz= 10pts</a:t>
                      </a:r>
                    </a:p>
                    <a:p>
                      <a:pPr algn="just">
                        <a:lnSpc>
                          <a:spcPts val="2999"/>
                        </a:lnSpc>
                      </a:pPr>
                      <a:r>
                        <a:rPr lang="en-US" sz="2499" spc="23" dirty="0">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9/1 - 9/5</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2">
                          <a:solidFill>
                            <a:srgbClr val="262523"/>
                          </a:solidFill>
                          <a:latin typeface="Source Sans Pro"/>
                          <a:ea typeface="Source Sans Pro"/>
                          <a:cs typeface="Source Sans Pro"/>
                          <a:sym typeface="Source Sans Pro"/>
                        </a:rPr>
                        <a:t>Fishing game</a:t>
                      </a:r>
                    </a:p>
                    <a:p>
                      <a:pPr algn="ctr">
                        <a:lnSpc>
                          <a:spcPts val="2999"/>
                        </a:lnSpc>
                      </a:pPr>
                      <a:r>
                        <a:rPr lang="en-US" sz="2499" spc="23">
                          <a:solidFill>
                            <a:srgbClr val="262523"/>
                          </a:solidFill>
                          <a:latin typeface="Source Sans Pro"/>
                          <a:ea typeface="Source Sans Pro"/>
                          <a:cs typeface="Source Sans Pro"/>
                          <a:sym typeface="Source Sans Pro"/>
                        </a:rPr>
                        <a:t>Groups meet to discuss presentation outline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dirty="0">
                          <a:solidFill>
                            <a:srgbClr val="262523"/>
                          </a:solidFill>
                          <a:latin typeface="Source Sans Pro"/>
                          <a:ea typeface="Source Sans Pro"/>
                          <a:cs typeface="Source Sans Pro"/>
                          <a:sym typeface="Source Sans Pro"/>
                        </a:rPr>
                        <a:t>Pre-lab Quiz= 10 pts</a:t>
                      </a:r>
                      <a:endParaRPr lang="en-US" sz="1100" dirty="0"/>
                    </a:p>
                    <a:p>
                      <a:pPr algn="just">
                        <a:lnSpc>
                          <a:spcPts val="2999"/>
                        </a:lnSpc>
                      </a:pPr>
                      <a:r>
                        <a:rPr lang="en-US" sz="2499" spc="23" dirty="0">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6"/>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9/8 - 9/12</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Part 1: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9/15 - 9/19</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Part 2: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Outline due (turn in on Canvas)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3">
                          <a:solidFill>
                            <a:srgbClr val="262523"/>
                          </a:solidFill>
                          <a:latin typeface="Source Sans Pro"/>
                          <a:ea typeface="Source Sans Pro"/>
                          <a:cs typeface="Source Sans Pro"/>
                          <a:sym typeface="Source Sans Pro"/>
                        </a:rPr>
                        <a:t>Group outline=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9/22 - 9/26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5" cy="9202716"/>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43">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59438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9/29 - 10/3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77">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10/6 - 10/10</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7167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10/13 - 10/17</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46483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10/20 - 10/24</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01338"/>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78">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8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10/27 - 10/31</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4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11/3 - 11/7</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11/10 - 11/14</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Group Presentations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**Discuss final review and post on Canvas in the Final module</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34885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11/17 - 11/21</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Final Exam</a:t>
                      </a:r>
                      <a:endParaRPr lang="en-US" sz="1100"/>
                    </a:p>
                    <a:p>
                      <a:pPr algn="ctr">
                        <a:lnSpc>
                          <a:spcPts val="2999"/>
                        </a:lnSpc>
                      </a:pPr>
                      <a:r>
                        <a:rPr lang="en-US" sz="2499" b="1" spc="23">
                          <a:solidFill>
                            <a:srgbClr val="262523"/>
                          </a:solidFill>
                          <a:latin typeface="Source Sans Pro Bold"/>
                          <a:ea typeface="Source Sans Pro Bold"/>
                          <a:cs typeface="Source Sans Pro Bold"/>
                          <a:sym typeface="Source Sans Pro Bold"/>
                        </a:rPr>
                        <a:t>(</a:t>
                      </a:r>
                      <a:r>
                        <a:rPr lang="en-US" sz="2499" spc="23">
                          <a:solidFill>
                            <a:srgbClr val="262523"/>
                          </a:solidFill>
                          <a:latin typeface="Source Sans Pro"/>
                          <a:ea typeface="Source Sans Pro"/>
                          <a:cs typeface="Source Sans Pro"/>
                          <a:sym typeface="Source Sans Pro"/>
                        </a:rPr>
                        <a:t>combination of short answer, multiple choice, fill-in the blank)</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1 Bold"/>
                <a:ea typeface="Roboto Slab 1 Bold"/>
                <a:cs typeface="Roboto Slab 1 Bold"/>
                <a:sym typeface="Roboto Slab 1 Bold"/>
              </a:rPr>
              <a:t>UNT Policy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1 Bold"/>
                <a:ea typeface="Roboto Slab 1 Bold"/>
                <a:cs typeface="Roboto Slab 1 Bold"/>
                <a:sym typeface="Roboto Slab 1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1 Bold"/>
                <a:ea typeface="Roboto Slab 1 Bold"/>
                <a:cs typeface="Roboto Slab 1 Bold"/>
                <a:sym typeface="Roboto Slab 1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1 Bold"/>
                <a:ea typeface="Roboto Slab 1 Bold"/>
                <a:cs typeface="Roboto Slab 1 Bold"/>
                <a:sym typeface="Roboto Slab 1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20</TotalTime>
  <Words>4218</Words>
  <Application>Microsoft Office PowerPoint</Application>
  <PresentationFormat>Custom</PresentationFormat>
  <Paragraphs>412</Paragraphs>
  <Slides>28</Slides>
  <Notes>5</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28</vt:i4>
      </vt:variant>
    </vt:vector>
  </HeadingPairs>
  <TitlesOfParts>
    <vt:vector size="45" baseType="lpstr">
      <vt:lpstr>Arial Bold Italics</vt:lpstr>
      <vt:lpstr>Roboto Slab 2</vt:lpstr>
      <vt:lpstr>Roboto Slab 2 Bold</vt:lpstr>
      <vt:lpstr>Source Sans Pro</vt:lpstr>
      <vt:lpstr>Arial</vt:lpstr>
      <vt:lpstr>Roboto Slab 1 Light</vt:lpstr>
      <vt:lpstr>Source Sans Pro Light Italics</vt:lpstr>
      <vt:lpstr>Roboto Slab 1 Bold</vt:lpstr>
      <vt:lpstr>Source Sans Pro Light</vt:lpstr>
      <vt:lpstr>Calibri</vt:lpstr>
      <vt:lpstr>Source Sans Pro Bold Italics</vt:lpstr>
      <vt:lpstr>Poppins Light</vt:lpstr>
      <vt:lpstr>Arial Bold</vt:lpstr>
      <vt:lpstr>Source Sans Pro Bold</vt:lpstr>
      <vt:lpstr>Canva Sans Bold</vt:lpstr>
      <vt:lpstr>Roboto Slab 1</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2025 ENV 1132 Lab Syllabus - Section 307</dc:title>
  <dc:creator>Ben Hendrickson</dc:creator>
  <cp:lastModifiedBy>Hendrickson, Ben</cp:lastModifiedBy>
  <cp:revision>5</cp:revision>
  <dcterms:created xsi:type="dcterms:W3CDTF">2006-08-16T00:00:00Z</dcterms:created>
  <dcterms:modified xsi:type="dcterms:W3CDTF">2025-08-16T18:07:26Z</dcterms:modified>
  <dc:identifier>DAGwPyGtgvs</dc:identifier>
</cp:coreProperties>
</file>