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604020202020204" charset="0"/>
      <p:regular r:id="rId26"/>
    </p:embeddedFont>
    <p:embeddedFont>
      <p:font typeface="Poppins" panose="00000500000000000000" pitchFamily="2" charset="0"/>
      <p:regular r:id="rId27"/>
    </p:embeddedFont>
    <p:embeddedFont>
      <p:font typeface="Poppins Light" panose="00000400000000000000" pitchFamily="2" charset="0"/>
      <p:regular r:id="rId28"/>
    </p:embeddedFont>
    <p:embeddedFont>
      <p:font typeface="Roboto Slab Bold" panose="020B0604020202020204" charset="0"/>
      <p:regular r:id="rId29"/>
    </p:embeddedFont>
    <p:embeddedFont>
      <p:font typeface="Source Sans Pro" panose="020B0503030403020204" pitchFamily="34" charset="0"/>
      <p:regular r:id="rId30"/>
    </p:embeddedFont>
    <p:embeddedFont>
      <p:font typeface="Source Sans Pro Bold" panose="020B0604020202020204" charset="0"/>
      <p:regular r:id="rId31"/>
    </p:embeddedFont>
    <p:embeddedFont>
      <p:font typeface="Source Sans Pro Bold Italics" panose="020B0604020202020204" charset="0"/>
      <p:regular r:id="rId32"/>
    </p:embeddedFont>
    <p:embeddedFont>
      <p:font typeface="Source Sans Pro Italics" panose="020B0604020202020204" charset="0"/>
      <p:regular r:id="rId33"/>
    </p:embeddedFont>
    <p:embeddedFont>
      <p:font typeface="Source Sans Pro Light" panose="020B0403030403020204" pitchFamily="34" charset="0"/>
      <p:regular r:id="rId34"/>
    </p:embeddedFont>
    <p:embeddedFont>
      <p:font typeface="Source Sans Pro Light Italics"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9" d="100"/>
          <a:sy n="69" d="100"/>
        </p:scale>
        <p:origin x="-156" y="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2287885" y="35467"/>
            <a:ext cx="13425372" cy="2371258"/>
            <a:chOff x="0" y="0"/>
            <a:chExt cx="3535900" cy="624529"/>
          </a:xfrm>
        </p:grpSpPr>
        <p:sp>
          <p:nvSpPr>
            <p:cNvPr id="4" name="Freeform 4"/>
            <p:cNvSpPr/>
            <p:nvPr/>
          </p:nvSpPr>
          <p:spPr>
            <a:xfrm>
              <a:off x="0" y="0"/>
              <a:ext cx="3535900" cy="624529"/>
            </a:xfrm>
            <a:custGeom>
              <a:avLst/>
              <a:gdLst/>
              <a:ahLst/>
              <a:cxnLst/>
              <a:rect l="l" t="t" r="r" b="b"/>
              <a:pathLst>
                <a:path w="3535900" h="624529">
                  <a:moveTo>
                    <a:pt x="9803" y="0"/>
                  </a:moveTo>
                  <a:lnTo>
                    <a:pt x="3526097" y="0"/>
                  </a:lnTo>
                  <a:cubicBezTo>
                    <a:pt x="3528697" y="0"/>
                    <a:pt x="3531191" y="1033"/>
                    <a:pt x="3533029" y="2871"/>
                  </a:cubicBezTo>
                  <a:cubicBezTo>
                    <a:pt x="3534868" y="4710"/>
                    <a:pt x="3535900" y="7203"/>
                    <a:pt x="3535900" y="9803"/>
                  </a:cubicBezTo>
                  <a:lnTo>
                    <a:pt x="3535900" y="614725"/>
                  </a:lnTo>
                  <a:cubicBezTo>
                    <a:pt x="3535900" y="617325"/>
                    <a:pt x="3534868" y="619819"/>
                    <a:pt x="3533029" y="621657"/>
                  </a:cubicBezTo>
                  <a:cubicBezTo>
                    <a:pt x="3531191" y="623496"/>
                    <a:pt x="3528697" y="624529"/>
                    <a:pt x="3526097" y="624529"/>
                  </a:cubicBezTo>
                  <a:lnTo>
                    <a:pt x="9803" y="624529"/>
                  </a:lnTo>
                  <a:cubicBezTo>
                    <a:pt x="7203" y="624529"/>
                    <a:pt x="4710" y="623496"/>
                    <a:pt x="2871" y="621657"/>
                  </a:cubicBezTo>
                  <a:cubicBezTo>
                    <a:pt x="1033" y="619819"/>
                    <a:pt x="0" y="617325"/>
                    <a:pt x="0" y="614725"/>
                  </a:cubicBezTo>
                  <a:lnTo>
                    <a:pt x="0" y="9803"/>
                  </a:lnTo>
                  <a:cubicBezTo>
                    <a:pt x="0" y="7203"/>
                    <a:pt x="1033" y="4710"/>
                    <a:pt x="2871" y="2871"/>
                  </a:cubicBezTo>
                  <a:cubicBezTo>
                    <a:pt x="4710" y="1033"/>
                    <a:pt x="7203" y="0"/>
                    <a:pt x="9803"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3535900" cy="605479"/>
            </a:xfrm>
            <a:prstGeom prst="rect">
              <a:avLst/>
            </a:prstGeom>
          </p:spPr>
          <p:txBody>
            <a:bodyPr lIns="50800" tIns="50800" rIns="50800" bIns="50800" rtlCol="0" anchor="ctr"/>
            <a:lstStyle/>
            <a:p>
              <a:pPr algn="ctr">
                <a:lnSpc>
                  <a:spcPts val="2268"/>
                </a:lnSpc>
              </a:pPr>
              <a:endParaRPr/>
            </a:p>
          </p:txBody>
        </p:sp>
      </p:grpSp>
      <p:sp>
        <p:nvSpPr>
          <p:cNvPr id="6" name="Freeform 6"/>
          <p:cNvSpPr/>
          <p:nvPr/>
        </p:nvSpPr>
        <p:spPr>
          <a:xfrm>
            <a:off x="156466" y="7945387"/>
            <a:ext cx="2122454" cy="2122454"/>
          </a:xfrm>
          <a:custGeom>
            <a:avLst/>
            <a:gdLst/>
            <a:ahLst/>
            <a:cxnLst/>
            <a:rect l="l" t="t" r="r" b="b"/>
            <a:pathLst>
              <a:path w="2122454" h="2122454">
                <a:moveTo>
                  <a:pt x="0" y="0"/>
                </a:moveTo>
                <a:lnTo>
                  <a:pt x="2122454" y="0"/>
                </a:lnTo>
                <a:lnTo>
                  <a:pt x="2122454" y="2122454"/>
                </a:lnTo>
                <a:lnTo>
                  <a:pt x="0" y="2122454"/>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12133742" y="1661147"/>
            <a:ext cx="4114800" cy="887095"/>
          </a:xfrm>
          <a:prstGeom prst="rect">
            <a:avLst/>
          </a:prstGeom>
        </p:spPr>
        <p:txBody>
          <a:bodyPr wrap="square" lIns="0" tIns="0" rIns="0" bIns="0" rtlCol="0" anchor="t">
            <a:spAutoFit/>
          </a:bodyPr>
          <a:lstStyle/>
          <a:p>
            <a:pPr algn="ctr">
              <a:lnSpc>
                <a:spcPts val="7279"/>
              </a:lnSpc>
            </a:pPr>
            <a:r>
              <a:rPr lang="en-US" sz="5199" b="1" dirty="0">
                <a:solidFill>
                  <a:srgbClr val="000000"/>
                </a:solidFill>
                <a:latin typeface="Canva Sans Bold"/>
                <a:ea typeface="Canva Sans Bold"/>
                <a:cs typeface="Canva Sans Bold"/>
                <a:sym typeface="Canva Sans Bold"/>
              </a:rPr>
              <a:t>Fall 2026</a:t>
            </a:r>
          </a:p>
        </p:txBody>
      </p:sp>
      <p:sp>
        <p:nvSpPr>
          <p:cNvPr id="8" name="TextBox 8"/>
          <p:cNvSpPr txBox="1"/>
          <p:nvPr/>
        </p:nvSpPr>
        <p:spPr>
          <a:xfrm>
            <a:off x="1752600" y="-75850"/>
            <a:ext cx="14116805" cy="1566544"/>
          </a:xfrm>
          <a:prstGeom prst="rect">
            <a:avLst/>
          </a:prstGeom>
        </p:spPr>
        <p:txBody>
          <a:bodyPr lIns="0" tIns="0" rIns="0" bIns="0" rtlCol="0" anchor="t">
            <a:spAutoFit/>
          </a:bodyPr>
          <a:lstStyle/>
          <a:p>
            <a:pPr algn="ctr">
              <a:lnSpc>
                <a:spcPts val="12880"/>
              </a:lnSpc>
            </a:pPr>
            <a:r>
              <a:rPr lang="en-US" sz="9200" b="1" dirty="0">
                <a:solidFill>
                  <a:srgbClr val="000000"/>
                </a:solidFill>
                <a:latin typeface="Canva Sans Bold"/>
                <a:ea typeface="Canva Sans Bold"/>
                <a:cs typeface="Canva Sans Bold"/>
                <a:sym typeface="Canva Sans Bold"/>
              </a:rPr>
              <a:t>BIOL 1132 Lab Syllabus</a:t>
            </a:r>
          </a:p>
        </p:txBody>
      </p:sp>
      <p:sp>
        <p:nvSpPr>
          <p:cNvPr id="10" name="Rectangle 9">
            <a:extLst>
              <a:ext uri="{FF2B5EF4-FFF2-40B4-BE49-F238E27FC236}">
                <a16:creationId xmlns:a16="http://schemas.microsoft.com/office/drawing/2014/main" id="{B6D99907-7793-5F45-642A-63DCDF3C08CB}"/>
              </a:ext>
            </a:extLst>
          </p:cNvPr>
          <p:cNvSpPr/>
          <p:nvPr/>
        </p:nvSpPr>
        <p:spPr>
          <a:xfrm>
            <a:off x="9677400" y="8164546"/>
            <a:ext cx="8610600" cy="2122454"/>
          </a:xfrm>
          <a:prstGeom prst="rect">
            <a:avLst/>
          </a:prstGeom>
          <a:gradFill>
            <a:gsLst>
              <a:gs pos="23000">
                <a:schemeClr val="accent1">
                  <a:lumMod val="5000"/>
                  <a:lumOff val="95000"/>
                  <a:alpha val="47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41C08CE-EB9E-1133-1F96-9554F833FD5C}"/>
              </a:ext>
            </a:extLst>
          </p:cNvPr>
          <p:cNvSpPr txBox="1"/>
          <p:nvPr/>
        </p:nvSpPr>
        <p:spPr>
          <a:xfrm>
            <a:off x="9625095" y="8170614"/>
            <a:ext cx="12176324" cy="2400657"/>
          </a:xfrm>
          <a:prstGeom prst="rect">
            <a:avLst/>
          </a:prstGeom>
          <a:noFill/>
        </p:spPr>
        <p:txBody>
          <a:bodyPr wrap="square" rtlCol="0">
            <a:spAutoFit/>
          </a:bodyPr>
          <a:lstStyle/>
          <a:p>
            <a:r>
              <a:rPr lang="en-US" sz="4400" b="1" dirty="0"/>
              <a:t>Ta: Evan Brothers</a:t>
            </a:r>
          </a:p>
          <a:p>
            <a:r>
              <a:rPr lang="en-US" sz="4400" b="1" dirty="0"/>
              <a:t>Office hours: Tuesday 12-3pm</a:t>
            </a:r>
          </a:p>
          <a:p>
            <a:r>
              <a:rPr lang="en-US" sz="4400" b="1" dirty="0"/>
              <a:t> </a:t>
            </a:r>
            <a:r>
              <a:rPr lang="en-US" sz="4400" b="1"/>
              <a:t>LSB 230</a:t>
            </a:r>
            <a:endParaRPr lang="en-US" sz="4400" b="1" dirty="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1"/>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estimate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311998"/>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FF3131">
                    <a:alpha val="23000"/>
                  </a:srgbClr>
                </a:gs>
                <a:gs pos="100000">
                  <a:srgbClr val="FF914D">
                    <a:alpha val="23000"/>
                  </a:srgbClr>
                </a:gs>
              </a:gsLst>
              <a:lin ang="0"/>
            </a:gradFill>
          </p:spPr>
          <p:txBody>
            <a:bodyPr/>
            <a:lstStyle/>
            <a:p>
              <a:endParaRPr lang="en-US"/>
            </a:p>
          </p:txBody>
        </p:sp>
      </p:grpSp>
      <p:grpSp>
        <p:nvGrpSpPr>
          <p:cNvPr id="4" name="Group 4"/>
          <p:cNvGrpSpPr/>
          <p:nvPr/>
        </p:nvGrpSpPr>
        <p:grpSpPr>
          <a:xfrm rot="-10800000">
            <a:off x="6885164" y="2313552"/>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0CC0DF">
                    <a:alpha val="30000"/>
                  </a:srgbClr>
                </a:gs>
                <a:gs pos="100000">
                  <a:srgbClr val="FFDE59">
                    <a:alpha val="30000"/>
                  </a:srgbClr>
                </a:gs>
              </a:gsLst>
              <a:lin ang="0"/>
            </a:gradFill>
          </p:spPr>
          <p:txBody>
            <a:bodyPr/>
            <a:lstStyle/>
            <a:p>
              <a:endParaRPr lang="en-US"/>
            </a:p>
          </p:txBody>
        </p:sp>
      </p:grpSp>
      <p:grpSp>
        <p:nvGrpSpPr>
          <p:cNvPr id="6" name="Group 6"/>
          <p:cNvGrpSpPr/>
          <p:nvPr/>
        </p:nvGrpSpPr>
        <p:grpSpPr>
          <a:xfrm>
            <a:off x="6885164" y="4354510"/>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CDFFD8">
                    <a:alpha val="50000"/>
                  </a:srgbClr>
                </a:gs>
                <a:gs pos="100000">
                  <a:srgbClr val="94B9FF">
                    <a:alpha val="50000"/>
                  </a:srgbClr>
                </a:gs>
              </a:gsLst>
              <a:lin ang="0"/>
            </a:gradFill>
          </p:spPr>
          <p:txBody>
            <a:bodyPr/>
            <a:lstStyle/>
            <a:p>
              <a:endParaRPr lang="en-US"/>
            </a:p>
          </p:txBody>
        </p:sp>
      </p:grpSp>
      <p:grpSp>
        <p:nvGrpSpPr>
          <p:cNvPr id="8" name="Group 8"/>
          <p:cNvGrpSpPr/>
          <p:nvPr/>
        </p:nvGrpSpPr>
        <p:grpSpPr>
          <a:xfrm>
            <a:off x="6885164" y="6323379"/>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5DE0E6">
                    <a:alpha val="27000"/>
                  </a:srgbClr>
                </a:gs>
                <a:gs pos="100000">
                  <a:srgbClr val="004AAD">
                    <a:alpha val="27000"/>
                  </a:srgbClr>
                </a:gs>
              </a:gsLst>
              <a:lin ang="0"/>
            </a:gradFill>
          </p:spPr>
          <p:txBody>
            <a:bodyPr/>
            <a:lstStyle/>
            <a:p>
              <a:endParaRPr lang="en-US"/>
            </a:p>
          </p:txBody>
        </p:sp>
      </p:grpSp>
      <p:sp>
        <p:nvSpPr>
          <p:cNvPr id="10" name="TextBox 10"/>
          <p:cNvSpPr txBox="1"/>
          <p:nvPr/>
        </p:nvSpPr>
        <p:spPr>
          <a:xfrm>
            <a:off x="187512" y="3323004"/>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099463" y="541902"/>
            <a:ext cx="10549328" cy="1133475"/>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Labs and lectures won’t always be covering the exact same topics. Some labs or lectures may be a week off from one another. Always check the lab schedule to prepare for lab.</a:t>
            </a:r>
          </a:p>
        </p:txBody>
      </p:sp>
      <p:sp>
        <p:nvSpPr>
          <p:cNvPr id="12" name="TextBox 12"/>
          <p:cNvSpPr txBox="1"/>
          <p:nvPr/>
        </p:nvSpPr>
        <p:spPr>
          <a:xfrm>
            <a:off x="7099463" y="2506660"/>
            <a:ext cx="10549328" cy="1133475"/>
          </a:xfrm>
          <a:prstGeom prst="rect">
            <a:avLst/>
          </a:prstGeom>
        </p:spPr>
        <p:txBody>
          <a:bodyPr lIns="0" tIns="0" rIns="0" bIns="0" rtlCol="0" anchor="t">
            <a:spAutoFit/>
          </a:bodyPr>
          <a:lstStyle/>
          <a:p>
            <a:pPr algn="ctr">
              <a:lnSpc>
                <a:spcPts val="2999"/>
              </a:lnSpc>
            </a:pPr>
            <a:r>
              <a:rPr lang="en-US" sz="2499" spc="-15">
                <a:solidFill>
                  <a:srgbClr val="000000"/>
                </a:solidFill>
                <a:latin typeface="Poppins Light"/>
                <a:ea typeface="Poppins Light"/>
                <a:cs typeface="Poppins Light"/>
                <a:sym typeface="Poppins Light"/>
              </a:rPr>
              <a:t>Canvas access and the lab notebook are all that is needed to complete labs. Using these resources, you can find instructions, complete online quizzes, upload assignments, etc.</a:t>
            </a:r>
          </a:p>
        </p:txBody>
      </p:sp>
      <p:sp>
        <p:nvSpPr>
          <p:cNvPr id="13" name="TextBox 13"/>
          <p:cNvSpPr txBox="1"/>
          <p:nvPr/>
        </p:nvSpPr>
        <p:spPr>
          <a:xfrm>
            <a:off x="7099463" y="4408202"/>
            <a:ext cx="10549328"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Light"/>
                <a:ea typeface="Poppins Light"/>
                <a:cs typeface="Poppins Light"/>
                <a:sym typeface="Poppins Light"/>
              </a:rPr>
              <a:t>Complete the pre-lab quiz after reading the background information in your lab manual. The quiz is available on Canvas until 11:59pm the day before your lab meet. . The quiz will not be reopened if missed, </a:t>
            </a:r>
            <a:r>
              <a:rPr lang="en-US" sz="2499" u="sng" spc="-15">
                <a:solidFill>
                  <a:srgbClr val="262523"/>
                </a:solidFill>
                <a:latin typeface="Poppins Light"/>
                <a:ea typeface="Poppins Light"/>
                <a:cs typeface="Poppins Light"/>
                <a:sym typeface="Poppins Light"/>
              </a:rPr>
              <a:t>no exceptions</a:t>
            </a:r>
            <a:r>
              <a:rPr lang="en-US" sz="2499" spc="-15">
                <a:solidFill>
                  <a:srgbClr val="262523"/>
                </a:solidFill>
                <a:latin typeface="Poppins Light"/>
                <a:ea typeface="Poppins Light"/>
                <a:cs typeface="Poppins Light"/>
                <a:sym typeface="Poppins Light"/>
              </a:rPr>
              <a:t>.</a:t>
            </a:r>
          </a:p>
        </p:txBody>
      </p:sp>
      <p:sp>
        <p:nvSpPr>
          <p:cNvPr id="14" name="TextBox 14"/>
          <p:cNvSpPr txBox="1"/>
          <p:nvPr/>
        </p:nvSpPr>
        <p:spPr>
          <a:xfrm>
            <a:off x="6885164" y="6366894"/>
            <a:ext cx="11011684" cy="1504950"/>
          </a:xfrm>
          <a:prstGeom prst="rect">
            <a:avLst/>
          </a:prstGeom>
        </p:spPr>
        <p:txBody>
          <a:bodyPr lIns="0" tIns="0" rIns="0" bIns="0" rtlCol="0" anchor="t">
            <a:spAutoFit/>
          </a:bodyPr>
          <a:lstStyle/>
          <a:p>
            <a:pPr algn="ctr">
              <a:lnSpc>
                <a:spcPts val="2999"/>
              </a:lnSpc>
            </a:pPr>
            <a:r>
              <a:rPr lang="en-US" sz="2499" u="sng" spc="23">
                <a:solidFill>
                  <a:srgbClr val="262523"/>
                </a:solidFill>
                <a:latin typeface="Poppins"/>
                <a:ea typeface="Poppins"/>
                <a:cs typeface="Poppins"/>
                <a:sym typeface="Poppins"/>
              </a:rPr>
              <a:t>Weekly attendance is mandatory</a:t>
            </a:r>
            <a:r>
              <a:rPr lang="en-US" sz="2499" spc="23">
                <a:solidFill>
                  <a:srgbClr val="262523"/>
                </a:solidFill>
                <a:latin typeface="Poppins"/>
                <a:ea typeface="Poppins"/>
                <a:cs typeface="Poppins"/>
                <a:sym typeface="Poppins"/>
              </a:rPr>
              <a:t>. During lab, you must </a:t>
            </a:r>
            <a:r>
              <a:rPr lang="en-US" sz="2499" u="sng" spc="23">
                <a:solidFill>
                  <a:srgbClr val="262523"/>
                </a:solidFill>
                <a:latin typeface="Poppins"/>
                <a:ea typeface="Poppins"/>
                <a:cs typeface="Poppins"/>
                <a:sym typeface="Poppins"/>
              </a:rPr>
              <a:t>actively</a:t>
            </a:r>
            <a:r>
              <a:rPr lang="en-US" sz="2499" spc="23">
                <a:solidFill>
                  <a:srgbClr val="262523"/>
                </a:solidFill>
                <a:latin typeface="Poppins"/>
                <a:ea typeface="Poppins"/>
                <a:cs typeface="Poppins"/>
                <a:sym typeface="Poppins"/>
              </a:rPr>
              <a:t> participate. Any disruption caused by a student (ex. phone &amp; headphone use, interrupting instruction, sleeping, etc.) will result in a loss of participation point based on the instructor discretion. </a:t>
            </a:r>
          </a:p>
        </p:txBody>
      </p:sp>
      <p:grpSp>
        <p:nvGrpSpPr>
          <p:cNvPr id="15" name="Group 15"/>
          <p:cNvGrpSpPr/>
          <p:nvPr/>
        </p:nvGrpSpPr>
        <p:grpSpPr>
          <a:xfrm>
            <a:off x="6885163" y="8375933"/>
            <a:ext cx="11011684" cy="1650434"/>
            <a:chOff x="0" y="0"/>
            <a:chExt cx="14682246" cy="2200578"/>
          </a:xfrm>
        </p:grpSpPr>
        <p:sp>
          <p:nvSpPr>
            <p:cNvPr id="16" name="Freeform 16"/>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8C52FF">
                    <a:alpha val="16000"/>
                  </a:srgbClr>
                </a:gs>
                <a:gs pos="100000">
                  <a:srgbClr val="FF914D">
                    <a:alpha val="16000"/>
                  </a:srgbClr>
                </a:gs>
              </a:gsLst>
              <a:lin ang="0"/>
            </a:gradFill>
          </p:spPr>
          <p:txBody>
            <a:bodyPr/>
            <a:lstStyle/>
            <a:p>
              <a:endParaRPr lang="en-US"/>
            </a:p>
          </p:txBody>
        </p:sp>
      </p:grpSp>
      <p:sp>
        <p:nvSpPr>
          <p:cNvPr id="17" name="TextBox 17"/>
          <p:cNvSpPr txBox="1"/>
          <p:nvPr/>
        </p:nvSpPr>
        <p:spPr>
          <a:xfrm>
            <a:off x="6885164" y="8439150"/>
            <a:ext cx="11011684"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 notebooks will be graded one week after attending lab. This gives ample time to provide well-thought answers to question. One word answers are not enough, answer questions thoroughtly or points will be deducted based on instructor discretion.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Attendance and Emergency Makeup Policy</a:t>
            </a:r>
          </a:p>
        </p:txBody>
      </p:sp>
      <p:grpSp>
        <p:nvGrpSpPr>
          <p:cNvPr id="3" name="Group 3"/>
          <p:cNvGrpSpPr/>
          <p:nvPr/>
        </p:nvGrpSpPr>
        <p:grpSpPr>
          <a:xfrm>
            <a:off x="8217186" y="564364"/>
            <a:ext cx="8859272" cy="2588311"/>
            <a:chOff x="0" y="0"/>
            <a:chExt cx="11812362" cy="3451081"/>
          </a:xfrm>
        </p:grpSpPr>
        <p:sp>
          <p:nvSpPr>
            <p:cNvPr id="4" name="Freeform 4"/>
            <p:cNvSpPr/>
            <p:nvPr/>
          </p:nvSpPr>
          <p:spPr>
            <a:xfrm>
              <a:off x="0" y="0"/>
              <a:ext cx="11812398" cy="3451074"/>
            </a:xfrm>
            <a:custGeom>
              <a:avLst/>
              <a:gdLst/>
              <a:ahLst/>
              <a:cxnLst/>
              <a:rect l="l" t="t" r="r" b="b"/>
              <a:pathLst>
                <a:path w="11812398" h="3451074">
                  <a:moveTo>
                    <a:pt x="0" y="345079"/>
                  </a:moveTo>
                  <a:cubicBezTo>
                    <a:pt x="0" y="154455"/>
                    <a:pt x="140462" y="0"/>
                    <a:pt x="313817" y="0"/>
                  </a:cubicBezTo>
                  <a:lnTo>
                    <a:pt x="11498580" y="0"/>
                  </a:lnTo>
                  <a:cubicBezTo>
                    <a:pt x="11671936" y="0"/>
                    <a:pt x="11812398" y="154455"/>
                    <a:pt x="11812398" y="345079"/>
                  </a:cubicBezTo>
                  <a:lnTo>
                    <a:pt x="11812398" y="3105995"/>
                  </a:lnTo>
                  <a:cubicBezTo>
                    <a:pt x="11812398" y="3296619"/>
                    <a:pt x="11671936" y="3451074"/>
                    <a:pt x="11498580" y="3451074"/>
                  </a:cubicBezTo>
                  <a:lnTo>
                    <a:pt x="313817" y="3451074"/>
                  </a:lnTo>
                  <a:cubicBezTo>
                    <a:pt x="140462" y="3451074"/>
                    <a:pt x="0" y="3296619"/>
                    <a:pt x="0" y="3105995"/>
                  </a:cubicBezTo>
                  <a:close/>
                </a:path>
              </a:pathLst>
            </a:custGeom>
            <a:solidFill>
              <a:srgbClr val="E7E7D1"/>
            </a:solidFill>
          </p:spPr>
          <p:txBody>
            <a:bodyPr/>
            <a:lstStyle/>
            <a:p>
              <a:endParaRPr lang="en-US"/>
            </a:p>
          </p:txBody>
        </p:sp>
      </p:grpSp>
      <p:sp>
        <p:nvSpPr>
          <p:cNvPr id="5" name="TextBox 5"/>
          <p:cNvSpPr txBox="1"/>
          <p:nvPr/>
        </p:nvSpPr>
        <p:spPr>
          <a:xfrm>
            <a:off x="8430314" y="595082"/>
            <a:ext cx="8513726" cy="2874645"/>
          </a:xfrm>
          <a:prstGeom prst="rect">
            <a:avLst/>
          </a:prstGeom>
        </p:spPr>
        <p:txBody>
          <a:bodyPr lIns="0" tIns="0" rIns="0" bIns="0" rtlCol="0" anchor="t">
            <a:spAutoFit/>
          </a:bodyPr>
          <a:lstStyle/>
          <a:p>
            <a:pPr algn="ctr">
              <a:lnSpc>
                <a:spcPts val="3240"/>
              </a:lnSpc>
            </a:pPr>
            <a:r>
              <a:rPr lang="en-US" sz="3000" u="sng" spc="-18">
                <a:solidFill>
                  <a:srgbClr val="262523"/>
                </a:solidFill>
                <a:latin typeface="Source Sans Pro"/>
                <a:ea typeface="Source Sans Pro"/>
                <a:cs typeface="Source Sans Pro"/>
                <a:sym typeface="Source Sans Pro"/>
              </a:rPr>
              <a:t>Attendance is mandatory for all 9 labs.</a:t>
            </a:r>
            <a:r>
              <a:rPr lang="en-US" sz="3000" spc="-18">
                <a:solidFill>
                  <a:srgbClr val="262523"/>
                </a:solidFill>
                <a:latin typeface="Source Sans Pro"/>
                <a:ea typeface="Source Sans Pro"/>
                <a:cs typeface="Source Sans Pro"/>
                <a:sym typeface="Source Sans Pro"/>
              </a:rPr>
              <a:t> </a:t>
            </a:r>
          </a:p>
          <a:p>
            <a:pPr algn="ctr">
              <a:lnSpc>
                <a:spcPts val="3240"/>
              </a:lnSpc>
            </a:pPr>
            <a:endParaRPr lang="en-US" sz="3000" spc="-18">
              <a:solidFill>
                <a:srgbClr val="262523"/>
              </a:solidFill>
              <a:latin typeface="Source Sans Pro"/>
              <a:ea typeface="Source Sans Pro"/>
              <a:cs typeface="Source Sans Pro"/>
              <a:sym typeface="Source Sans Pro"/>
            </a:endParaRPr>
          </a:p>
          <a:p>
            <a:pPr algn="ctr">
              <a:lnSpc>
                <a:spcPts val="3240"/>
              </a:lnSpc>
            </a:pPr>
            <a:r>
              <a:rPr lang="en-US" sz="3000" spc="-18">
                <a:solidFill>
                  <a:srgbClr val="262523"/>
                </a:solidFill>
                <a:latin typeface="Source Sans Pro"/>
                <a:ea typeface="Source Sans Pro"/>
                <a:cs typeface="Source Sans Pro"/>
                <a:sym typeface="Source Sans Pro"/>
              </a:rPr>
              <a:t>However, if an emergency absence is necessary, you may earn back the 40 missed participation points by completing an external assignment based on the missed lab topic. </a:t>
            </a:r>
          </a:p>
          <a:p>
            <a:pPr algn="ctr">
              <a:lnSpc>
                <a:spcPts val="3240"/>
              </a:lnSpc>
            </a:pPr>
            <a:endParaRPr lang="en-US" sz="3000" spc="-18">
              <a:solidFill>
                <a:srgbClr val="262523"/>
              </a:solidFill>
              <a:latin typeface="Source Sans Pro"/>
              <a:ea typeface="Source Sans Pro"/>
              <a:cs typeface="Source Sans Pro"/>
              <a:sym typeface="Source Sans Pro"/>
            </a:endParaRPr>
          </a:p>
        </p:txBody>
      </p:sp>
      <p:grpSp>
        <p:nvGrpSpPr>
          <p:cNvPr id="6" name="Group 6"/>
          <p:cNvGrpSpPr/>
          <p:nvPr/>
        </p:nvGrpSpPr>
        <p:grpSpPr>
          <a:xfrm>
            <a:off x="8217186" y="3464394"/>
            <a:ext cx="8745904" cy="6598920"/>
            <a:chOff x="0" y="0"/>
            <a:chExt cx="11661205" cy="8798560"/>
          </a:xfrm>
        </p:grpSpPr>
        <p:sp>
          <p:nvSpPr>
            <p:cNvPr id="7" name="Freeform 7"/>
            <p:cNvSpPr/>
            <p:nvPr/>
          </p:nvSpPr>
          <p:spPr>
            <a:xfrm>
              <a:off x="0" y="0"/>
              <a:ext cx="11661241" cy="8798543"/>
            </a:xfrm>
            <a:custGeom>
              <a:avLst/>
              <a:gdLst/>
              <a:ahLst/>
              <a:cxnLst/>
              <a:rect l="l" t="t" r="r" b="b"/>
              <a:pathLst>
                <a:path w="11661241" h="8798543">
                  <a:moveTo>
                    <a:pt x="0" y="879783"/>
                  </a:moveTo>
                  <a:cubicBezTo>
                    <a:pt x="0" y="393784"/>
                    <a:pt x="138665" y="0"/>
                    <a:pt x="309801" y="0"/>
                  </a:cubicBezTo>
                  <a:lnTo>
                    <a:pt x="11351439" y="0"/>
                  </a:lnTo>
                  <a:cubicBezTo>
                    <a:pt x="11522576" y="0"/>
                    <a:pt x="11661241" y="393784"/>
                    <a:pt x="11661241" y="879783"/>
                  </a:cubicBezTo>
                  <a:lnTo>
                    <a:pt x="11661241" y="7918760"/>
                  </a:lnTo>
                  <a:cubicBezTo>
                    <a:pt x="11661241" y="8404759"/>
                    <a:pt x="11522576" y="8798543"/>
                    <a:pt x="11351439" y="8798543"/>
                  </a:cubicBezTo>
                  <a:lnTo>
                    <a:pt x="309801" y="8798543"/>
                  </a:lnTo>
                  <a:cubicBezTo>
                    <a:pt x="138665" y="8798543"/>
                    <a:pt x="0" y="8404759"/>
                    <a:pt x="0" y="7918760"/>
                  </a:cubicBezTo>
                  <a:close/>
                </a:path>
              </a:pathLst>
            </a:custGeom>
            <a:solidFill>
              <a:srgbClr val="DCD0CE"/>
            </a:solidFill>
          </p:spPr>
          <p:txBody>
            <a:bodyPr/>
            <a:lstStyle/>
            <a:p>
              <a:endParaRPr lang="en-US"/>
            </a:p>
          </p:txBody>
        </p:sp>
      </p:grpSp>
      <p:sp>
        <p:nvSpPr>
          <p:cNvPr id="8" name="TextBox 8"/>
          <p:cNvSpPr txBox="1"/>
          <p:nvPr/>
        </p:nvSpPr>
        <p:spPr>
          <a:xfrm>
            <a:off x="8449364" y="3502494"/>
            <a:ext cx="8513726" cy="6560820"/>
          </a:xfrm>
          <a:prstGeom prst="rect">
            <a:avLst/>
          </a:prstGeom>
        </p:spPr>
        <p:txBody>
          <a:bodyPr lIns="0" tIns="0" rIns="0" bIns="0" rtlCol="0" anchor="t">
            <a:spAutoFit/>
          </a:bodyPr>
          <a:lstStyle/>
          <a:p>
            <a:pPr algn="l">
              <a:lnSpc>
                <a:spcPts val="3240"/>
              </a:lnSpc>
            </a:pPr>
            <a:r>
              <a:rPr lang="en-US" sz="3000" u="sng" spc="-18">
                <a:solidFill>
                  <a:srgbClr val="262523"/>
                </a:solidFill>
                <a:latin typeface="Source Sans Pro"/>
                <a:ea typeface="Source Sans Pro"/>
                <a:cs typeface="Source Sans Pro"/>
                <a:sym typeface="Source Sans Pro"/>
              </a:rPr>
              <a:t>Lab Makeup Policy Rules:</a:t>
            </a:r>
            <a:r>
              <a:rPr lang="en-US" sz="3000" spc="-18">
                <a:solidFill>
                  <a:srgbClr val="262523"/>
                </a:solidFill>
                <a:latin typeface="Source Sans Pro"/>
                <a:ea typeface="Source Sans Pro"/>
                <a:cs typeface="Source Sans Pro"/>
                <a:sym typeface="Source Sans Pro"/>
              </a:rPr>
              <a:t> </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Deadline:</a:t>
            </a:r>
            <a:r>
              <a:rPr lang="en-US" sz="3000" spc="-18">
                <a:solidFill>
                  <a:srgbClr val="262523"/>
                </a:solidFill>
                <a:latin typeface="Source Sans Pro"/>
                <a:ea typeface="Source Sans Pro"/>
                <a:cs typeface="Source Sans Pro"/>
                <a:sym typeface="Source Sans Pro"/>
              </a:rPr>
              <a:t> You must email your instructor within 24 hours of the missed lab and submit the makeup assignment with 7 days. Failing to follow these instructions will result in 0 for the missed lab, </a:t>
            </a:r>
            <a:r>
              <a:rPr lang="en-US" sz="3000" u="sng" spc="-18">
                <a:solidFill>
                  <a:srgbClr val="262523"/>
                </a:solidFill>
                <a:latin typeface="Source Sans Pro"/>
                <a:ea typeface="Source Sans Pro"/>
                <a:cs typeface="Source Sans Pro"/>
                <a:sym typeface="Source Sans Pro"/>
              </a:rPr>
              <a:t>no exceptions. </a:t>
            </a:r>
          </a:p>
          <a:p>
            <a:pPr algn="l">
              <a:lnSpc>
                <a:spcPts val="3240"/>
              </a:lnSpc>
            </a:pPr>
            <a:endParaRPr lang="en-US" sz="3000" u="sng"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Limits:</a:t>
            </a:r>
            <a:r>
              <a:rPr lang="en-US" sz="3000" spc="-18">
                <a:solidFill>
                  <a:srgbClr val="262523"/>
                </a:solidFill>
                <a:latin typeface="Source Sans Pro"/>
                <a:ea typeface="Source Sans Pro"/>
                <a:cs typeface="Source Sans Pro"/>
                <a:sym typeface="Source Sans Pro"/>
              </a:rPr>
              <a:t> This policy applies to a maximum of one missed labs due to emergency (illness, injury, major life event, transporation emergency, etc.)</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Content:</a:t>
            </a:r>
            <a:r>
              <a:rPr lang="en-US" sz="3000" spc="-18">
                <a:solidFill>
                  <a:srgbClr val="262523"/>
                </a:solidFill>
                <a:latin typeface="Source Sans Pro"/>
                <a:ea typeface="Source Sans Pro"/>
                <a:cs typeface="Source Sans Pro"/>
                <a:sym typeface="Source Sans Pro"/>
              </a:rPr>
              <a:t> If the deadline is met, the assignment will be provided by your instructor. The tasks involve evaluating real-world from a data set and interpreting the data into real-world applications.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298500" y="2885142"/>
            <a:ext cx="12491822" cy="5943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Exam Information</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05837" y="2284362"/>
            <a:ext cx="16186140" cy="13757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multiple choice.</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394590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4144836"/>
            <a:ext cx="15871815" cy="328422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your test is complete, you may leave. </a:t>
            </a:r>
          </a:p>
          <a:p>
            <a:pPr algn="l">
              <a:lnSpc>
                <a:spcPts val="3240"/>
              </a:lnSpc>
            </a:pPr>
            <a:r>
              <a:rPr lang="en-US" sz="3000" spc="-18">
                <a:solidFill>
                  <a:srgbClr val="262523"/>
                </a:solidFill>
                <a:latin typeface="Source Sans Pro"/>
                <a:ea typeface="Source Sans Pro"/>
                <a:cs typeface="Source Sans Pro"/>
                <a:sym typeface="Source Sans Pro"/>
              </a:rPr>
              <a:t>No break will be allowed while the test is being taken. If you leave the classroom for any reason, your test will be graded based on what is completed and finishing will be allowed.</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spc="-18">
                <a:solidFill>
                  <a:srgbClr val="262523"/>
                </a:solidFill>
                <a:latin typeface="Source Sans Pro"/>
                <a:ea typeface="Source Sans Pro"/>
                <a:cs typeface="Source Sans Pro"/>
                <a:sym typeface="Source Sans Pro"/>
              </a:rPr>
              <a:t>Any use of a phone during exam will result in an automatic grade of 0 and be assumed as cheating. If an emergency break is needed during an exam students must leave their phones and any other devices with the instructor until they return.</a:t>
            </a:r>
          </a:p>
        </p:txBody>
      </p:sp>
      <p:grpSp>
        <p:nvGrpSpPr>
          <p:cNvPr id="11" name="Group 11"/>
          <p:cNvGrpSpPr/>
          <p:nvPr/>
        </p:nvGrpSpPr>
        <p:grpSpPr>
          <a:xfrm>
            <a:off x="970440" y="7533831"/>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791051" y="7943406"/>
            <a:ext cx="16347112" cy="1345692"/>
          </a:xfrm>
          <a:prstGeom prst="rect">
            <a:avLst/>
          </a:prstGeom>
        </p:spPr>
        <p:txBody>
          <a:bodyPr lIns="0" tIns="0" rIns="0" bIns="0" rtlCol="0" anchor="t">
            <a:spAutoFit/>
          </a:bodyPr>
          <a:lstStyle/>
          <a:p>
            <a:pPr algn="just">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student must contact the instructor within 24hrs of the scheduled test and reschedule a make up within 1 week. If you expect to miss an exam you should</a:t>
            </a:r>
            <a:r>
              <a:rPr lang="en-US" sz="3299" b="1" u="sng" spc="-20">
                <a:solidFill>
                  <a:srgbClr val="262523"/>
                </a:solidFill>
                <a:latin typeface="Source Sans Pro Bold"/>
                <a:ea typeface="Source Sans Pro Bold"/>
                <a:cs typeface="Source Sans Pro Bold"/>
                <a:sym typeface="Source Sans Pro Bold"/>
              </a:rPr>
              <a:t> inform your instructor prior to missing</a:t>
            </a:r>
            <a:r>
              <a:rPr lang="en-US" sz="3299" b="1" spc="-20">
                <a:solidFill>
                  <a:srgbClr val="262523"/>
                </a:solidFill>
                <a:latin typeface="Source Sans Pro Bold"/>
                <a:ea typeface="Source Sans Pro Bold"/>
                <a:cs typeface="Source Sans Pro Bold"/>
                <a:sym typeface="Source Sans Pro Bold"/>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73121" y="3698410"/>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Steps to Lab Success:</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848AFF"/>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848AFF"/>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848AFF">
                <a:alpha val="24706"/>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848AFF">
                <a:alpha val="24706"/>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64906C"/>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64906C">
                <a:alpha val="24706"/>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64906C">
                <a:alpha val="24706"/>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C0504D"/>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BB5E59">
                <a:alpha val="24706"/>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BB5E59">
                <a:alpha val="24706"/>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4F79BF"/>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4F79BF">
                <a:alpha val="24706"/>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4F79BF">
                <a:alpha val="24706"/>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DFB65F"/>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FB65F">
                <a:alpha val="24706"/>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FB65F">
                <a:alpha val="24706"/>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53B9BD"/>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53B9BD"/>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53B9BD">
                <a:alpha val="24706"/>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53B9BD">
                <a:alpha val="24706"/>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426148" y="390525"/>
            <a:ext cx="9435703"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Semester Key Dates: </a:t>
            </a:r>
          </a:p>
        </p:txBody>
      </p:sp>
      <p:sp>
        <p:nvSpPr>
          <p:cNvPr id="3" name="TextBox 3"/>
          <p:cNvSpPr txBox="1"/>
          <p:nvPr/>
        </p:nvSpPr>
        <p:spPr>
          <a:xfrm>
            <a:off x="1740121" y="2152059"/>
            <a:ext cx="13597515" cy="7481317"/>
          </a:xfrm>
          <a:prstGeom prst="rect">
            <a:avLst/>
          </a:prstGeom>
        </p:spPr>
        <p:txBody>
          <a:bodyPr lIns="0" tIns="0" rIns="0" bIns="0" rtlCol="0" anchor="t">
            <a:spAutoFit/>
          </a:bodyPr>
          <a:lstStyle/>
          <a:p>
            <a:pPr algn="just">
              <a:lnSpc>
                <a:spcPts val="7496"/>
              </a:lnSpc>
            </a:pPr>
            <a:r>
              <a:rPr lang="en-US" sz="4899" b="1" spc="-29">
                <a:solidFill>
                  <a:srgbClr val="29160F"/>
                </a:solidFill>
                <a:latin typeface="Roboto Slab Bold"/>
                <a:ea typeface="Roboto Slab Bold"/>
                <a:cs typeface="Roboto Slab Bold"/>
                <a:sym typeface="Roboto Slab Bold"/>
              </a:rPr>
              <a:t>Labor Day Holiday (no class) : September 7</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Last day to drop course a “W” : November 6 </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Final Exam Week : December 7 - 11</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r">
              <a:lnSpc>
                <a:spcPts val="7496"/>
              </a:lnSpc>
            </a:pPr>
            <a:r>
              <a:rPr lang="en-US" sz="4899" b="1" spc="-29">
                <a:solidFill>
                  <a:srgbClr val="528241"/>
                </a:solidFill>
                <a:latin typeface="Roboto Slab Bold"/>
                <a:ea typeface="Roboto Slab Bold"/>
                <a:cs typeface="Roboto Slab Bold"/>
                <a:sym typeface="Roboto Slab Bold"/>
              </a:rPr>
              <a:t>**This lab will conclude the week prior to    the Thanksgiving break</a:t>
            </a:r>
            <a:r>
              <a:rPr lang="en-US" sz="4899" b="1" spc="-29">
                <a:solidFill>
                  <a:srgbClr val="29160F"/>
                </a:solidFill>
                <a:latin typeface="Roboto Slab Bold"/>
                <a:ea typeface="Roboto Slab Bold"/>
                <a:cs typeface="Roboto Slab Bold"/>
                <a:sym typeface="Roboto Slab Bold"/>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8/17 - 8/21</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Intro. Lab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8/24 - 8/28</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p>
                      <a:pPr algn="just">
                        <a:lnSpc>
                          <a:spcPts val="2999"/>
                        </a:lnSpc>
                      </a:pPr>
                      <a:r>
                        <a:rPr lang="en-US" sz="2499" spc="23">
                          <a:solidFill>
                            <a:srgbClr val="262523"/>
                          </a:solidFill>
                          <a:latin typeface="Source Sans Pro"/>
                          <a:ea typeface="Source Sans Pro"/>
                          <a:cs typeface="Source Sans Pro"/>
                          <a:sym typeface="Source Sans Pro"/>
                        </a:rPr>
                        <a:t>Group project quiz= 10pts</a:t>
                      </a:r>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8/31 - 9/4</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3">
                          <a:solidFill>
                            <a:srgbClr val="262523"/>
                          </a:solidFill>
                          <a:latin typeface="Source Sans Pro"/>
                          <a:ea typeface="Source Sans Pro"/>
                          <a:cs typeface="Source Sans Pro"/>
                          <a:sym typeface="Source Sans Pro"/>
                        </a:rPr>
                        <a:t>Fishing game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6"/>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9/7 - 9/11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9/14 - 9/18</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Set Up &amp; Outline Discussion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9/21 - 9/25</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2">
                          <a:solidFill>
                            <a:srgbClr val="262523"/>
                          </a:solidFill>
                          <a:latin typeface="Source Sans Pro"/>
                          <a:ea typeface="Source Sans Pro"/>
                          <a:cs typeface="Source Sans Pro"/>
                          <a:sym typeface="Source Sans Pro"/>
                        </a:rPr>
                        <a:t>Group Outline= 25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5" cy="9202716"/>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9/28 - 10/2</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10/5 - 10/9</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10/12 - 10/16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10/19 - 10/23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10/26 - 10/30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11/9 - 11/13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Group Presentations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11/16 - 11/20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Final Exam</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23</TotalTime>
  <Words>3837</Words>
  <Application>Microsoft Office PowerPoint</Application>
  <PresentationFormat>Custom</PresentationFormat>
  <Paragraphs>360</Paragraphs>
  <Slides>23</Slides>
  <Notes>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Source Sans Pro Bold</vt:lpstr>
      <vt:lpstr>Calibri</vt:lpstr>
      <vt:lpstr>Source Sans Pro Light</vt:lpstr>
      <vt:lpstr>Poppins Light</vt:lpstr>
      <vt:lpstr>Source Sans Pro Italics</vt:lpstr>
      <vt:lpstr>Poppins</vt:lpstr>
      <vt:lpstr>Source Sans Pro Bold Italics</vt:lpstr>
      <vt:lpstr>Roboto Slab Bold</vt:lpstr>
      <vt:lpstr>Source Sans Pro Light Italics</vt:lpstr>
      <vt:lpstr>Source Sans Pro</vt:lpstr>
      <vt:lpstr>Canva Sans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2026 ENV 1132 Lab Syllabus</dc:title>
  <dc:creator>Brothers, Evan</dc:creator>
  <cp:lastModifiedBy>Brothers, Evan</cp:lastModifiedBy>
  <cp:revision>3</cp:revision>
  <dcterms:created xsi:type="dcterms:W3CDTF">2006-08-16T00:00:00Z</dcterms:created>
  <dcterms:modified xsi:type="dcterms:W3CDTF">2026-08-17T17:01:59Z</dcterms:modified>
  <dc:identifier>DAHSRg-BxMo</dc:identifier>
</cp:coreProperties>
</file>