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nva Sans Bold" panose="020B0604020202020204" charset="0"/>
      <p:regular r:id="rId26"/>
    </p:embeddedFont>
    <p:embeddedFont>
      <p:font typeface="Poppins" panose="00000500000000000000" pitchFamily="2" charset="0"/>
      <p:regular r:id="rId27"/>
    </p:embeddedFont>
    <p:embeddedFont>
      <p:font typeface="Poppins Light" panose="00000400000000000000" pitchFamily="2" charset="0"/>
      <p:regular r:id="rId28"/>
    </p:embeddedFont>
    <p:embeddedFont>
      <p:font typeface="Roboto Slab Bold" panose="020B0604020202020204" charset="0"/>
      <p:regular r:id="rId29"/>
    </p:embeddedFont>
    <p:embeddedFont>
      <p:font typeface="Source Sans Pro" panose="020B0503030403020204" pitchFamily="34" charset="0"/>
      <p:regular r:id="rId30"/>
    </p:embeddedFont>
    <p:embeddedFont>
      <p:font typeface="Source Sans Pro Bold" panose="020B0703030403020204" charset="0"/>
      <p:regular r:id="rId31"/>
    </p:embeddedFont>
    <p:embeddedFont>
      <p:font typeface="Source Sans Pro Bold Italics" panose="020B0604020202020204" charset="0"/>
      <p:regular r:id="rId32"/>
    </p:embeddedFont>
    <p:embeddedFont>
      <p:font typeface="Source Sans Pro Italics" panose="020B0604020202020204" charset="0"/>
      <p:regular r:id="rId33"/>
    </p:embeddedFont>
    <p:embeddedFont>
      <p:font typeface="Source Sans Pro Light" panose="020B0403030403020204" pitchFamily="34" charset="0"/>
      <p:regular r:id="rId34"/>
    </p:embeddedFont>
    <p:embeddedFont>
      <p:font typeface="Source Sans Pro Light Italics"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5" d="100"/>
          <a:sy n="55" d="100"/>
        </p:scale>
        <p:origin x="86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grpSp>
        <p:nvGrpSpPr>
          <p:cNvPr id="3" name="Group 3"/>
          <p:cNvGrpSpPr/>
          <p:nvPr/>
        </p:nvGrpSpPr>
        <p:grpSpPr>
          <a:xfrm>
            <a:off x="2431314" y="1124502"/>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endParaRPr lang="en-US"/>
            </a:p>
          </p:txBody>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7315200" y="2405296"/>
            <a:ext cx="3287315" cy="887095"/>
          </a:xfrm>
          <a:prstGeom prst="rect">
            <a:avLst/>
          </a:prstGeom>
        </p:spPr>
        <p:txBody>
          <a:bodyPr wrap="square" lIns="0" tIns="0" rIns="0" bIns="0" rtlCol="0" anchor="t">
            <a:spAutoFit/>
          </a:bodyPr>
          <a:lstStyle/>
          <a:p>
            <a:pPr algn="ctr">
              <a:lnSpc>
                <a:spcPts val="7279"/>
              </a:lnSpc>
            </a:pPr>
            <a:r>
              <a:rPr lang="en-US" sz="5199" b="1" dirty="0">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2085597" y="934002"/>
            <a:ext cx="14116805" cy="1566544"/>
          </a:xfrm>
          <a:prstGeom prst="rect">
            <a:avLst/>
          </a:prstGeom>
        </p:spPr>
        <p:txBody>
          <a:bodyPr lIns="0" tIns="0" rIns="0" bIns="0" rtlCol="0" anchor="t">
            <a:spAutoFit/>
          </a:bodyPr>
          <a:lstStyle/>
          <a:p>
            <a:pPr algn="ctr">
              <a:lnSpc>
                <a:spcPts val="12880"/>
              </a:lnSpc>
            </a:pPr>
            <a:r>
              <a:rPr lang="en-US" sz="9200" b="1" dirty="0">
                <a:solidFill>
                  <a:srgbClr val="000000"/>
                </a:solidFill>
                <a:latin typeface="Canva Sans Bold"/>
                <a:ea typeface="Canva Sans Bold"/>
                <a:cs typeface="Canva Sans Bold"/>
                <a:sym typeface="Canva Sans Bold"/>
              </a:rPr>
              <a:t>BIOL 1132 Lab Syllabus</a:t>
            </a:r>
          </a:p>
        </p:txBody>
      </p:sp>
      <p:grpSp>
        <p:nvGrpSpPr>
          <p:cNvPr id="9" name="Group 3">
            <a:extLst>
              <a:ext uri="{FF2B5EF4-FFF2-40B4-BE49-F238E27FC236}">
                <a16:creationId xmlns:a16="http://schemas.microsoft.com/office/drawing/2014/main" id="{516AFFD5-39CA-5E6C-B3E9-9D627FC70CC5}"/>
              </a:ext>
            </a:extLst>
          </p:cNvPr>
          <p:cNvGrpSpPr/>
          <p:nvPr/>
        </p:nvGrpSpPr>
        <p:grpSpPr>
          <a:xfrm>
            <a:off x="9677400" y="6515100"/>
            <a:ext cx="8610601" cy="3771900"/>
            <a:chOff x="0" y="0"/>
            <a:chExt cx="3535900" cy="624529"/>
          </a:xfrm>
        </p:grpSpPr>
        <p:sp>
          <p:nvSpPr>
            <p:cNvPr id="10" name="Freeform 4">
              <a:extLst>
                <a:ext uri="{FF2B5EF4-FFF2-40B4-BE49-F238E27FC236}">
                  <a16:creationId xmlns:a16="http://schemas.microsoft.com/office/drawing/2014/main" id="{55EB63BA-F951-E854-B65C-5621D3BD0BCB}"/>
                </a:ext>
              </a:extLst>
            </p:cNvPr>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r>
                <a:rPr lang="en-US" sz="4000" dirty="0"/>
                <a:t>Section: 312</a:t>
              </a:r>
            </a:p>
            <a:p>
              <a:r>
                <a:rPr lang="en-US" sz="4000" dirty="0"/>
                <a:t>When: Wednesdays </a:t>
              </a:r>
              <a:r>
                <a:rPr lang="en-US" sz="4000"/>
                <a:t>12:10-2:00 </a:t>
              </a:r>
              <a:r>
                <a:rPr lang="en-US" sz="4000" dirty="0"/>
                <a:t>P</a:t>
              </a:r>
              <a:r>
                <a:rPr lang="en-US" sz="4000"/>
                <a:t>M</a:t>
              </a:r>
              <a:endParaRPr lang="en-US" sz="4000" dirty="0"/>
            </a:p>
            <a:p>
              <a:r>
                <a:rPr lang="en-US" sz="4000" dirty="0"/>
                <a:t>Instructor: Katie Courtright Wood</a:t>
              </a:r>
            </a:p>
            <a:p>
              <a:r>
                <a:rPr lang="en-US" sz="4000" dirty="0"/>
                <a:t>Email: katiecourtrightwood@my.unt.edu</a:t>
              </a:r>
            </a:p>
            <a:p>
              <a:r>
                <a:rPr lang="en-US" sz="4000" dirty="0"/>
                <a:t>Office: EESAT 277</a:t>
              </a:r>
            </a:p>
            <a:p>
              <a:r>
                <a:rPr lang="en-US" sz="4000" dirty="0"/>
                <a:t>Office Hours: M 1-3PM; Tu 10-12</a:t>
              </a:r>
            </a:p>
          </p:txBody>
        </p:sp>
        <p:sp>
          <p:nvSpPr>
            <p:cNvPr id="11" name="TextBox 5">
              <a:extLst>
                <a:ext uri="{FF2B5EF4-FFF2-40B4-BE49-F238E27FC236}">
                  <a16:creationId xmlns:a16="http://schemas.microsoft.com/office/drawing/2014/main" id="{226FB5BB-2152-C37C-6CD1-FE67F24ACA36}"/>
                </a:ext>
              </a:extLst>
            </p:cNvPr>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US"/>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US"/>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US"/>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US"/>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US"/>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txBody>
            <a:bodyPr/>
            <a:lstStyle/>
            <a:p>
              <a:endParaRPr lang="en-US"/>
            </a:p>
          </p:txBody>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txBody>
            <a:bodyPr/>
            <a:lstStyle/>
            <a:p>
              <a:endParaRPr lang="en-US"/>
            </a:p>
          </p:txBody>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txBody>
            <a:bodyPr/>
            <a:lstStyle/>
            <a:p>
              <a:endParaRPr lang="en-US"/>
            </a:p>
          </p:txBody>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txBody>
            <a:bodyPr/>
            <a:lstStyle/>
            <a:p>
              <a:endParaRPr lang="en-US"/>
            </a:p>
          </p:txBody>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txBody>
            <a:bodyPr/>
            <a:lstStyle/>
            <a:p>
              <a:endParaRPr lang="en-US"/>
            </a:p>
          </p:txBody>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txBody>
            <a:bodyPr/>
            <a:lstStyle/>
            <a:p>
              <a:endParaRPr lang="en-US"/>
            </a:p>
          </p:txBody>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txBody>
            <a:bodyPr/>
            <a:lstStyle/>
            <a:p>
              <a:endParaRPr lang="en-US"/>
            </a:p>
          </p:txBody>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txBody>
            <a:bodyPr/>
            <a:lstStyle/>
            <a:p>
              <a:endParaRPr lang="en-US"/>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txBody>
            <a:bodyPr/>
            <a:lstStyle/>
            <a:p>
              <a:endParaRPr lang="en-US"/>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txBody>
            <a:bodyPr/>
            <a:lstStyle/>
            <a:p>
              <a:endParaRPr lang="en-US"/>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txBody>
            <a:bodyPr/>
            <a:lstStyle/>
            <a:p>
              <a:endParaRPr lang="en-US"/>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txBody>
            <a:bodyPr/>
            <a:lstStyle/>
            <a:p>
              <a:endParaRPr lang="en-US"/>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US"/>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txBody>
            <a:bodyPr/>
            <a:lstStyle/>
            <a:p>
              <a:endParaRPr lang="en-US"/>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txBody>
            <a:bodyPr/>
            <a:lstStyle/>
            <a:p>
              <a:endParaRPr lang="en-US"/>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US"/>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txBody>
            <a:bodyPr/>
            <a:lstStyle/>
            <a:p>
              <a:endParaRPr lang="en-US"/>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txBody>
            <a:bodyPr/>
            <a:lstStyle/>
            <a:p>
              <a:endParaRPr lang="en-US"/>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txBody>
            <a:bodyPr/>
            <a:lstStyle/>
            <a:p>
              <a:endParaRPr lang="en-US"/>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US"/>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txBody>
            <a:bodyPr/>
            <a:lstStyle/>
            <a:p>
              <a:endParaRPr lang="en-US"/>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txBody>
            <a:bodyPr/>
            <a:lstStyle/>
            <a:p>
              <a:endParaRPr lang="en-US"/>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txBody>
            <a:bodyPr/>
            <a:lstStyle/>
            <a:p>
              <a:endParaRPr lang="en-US"/>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US"/>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txBody>
            <a:bodyPr/>
            <a:lstStyle/>
            <a:p>
              <a:endParaRPr lang="en-US"/>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txBody>
            <a:bodyPr/>
            <a:lstStyle/>
            <a:p>
              <a:endParaRPr lang="en-US"/>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txBody>
            <a:bodyPr/>
            <a:lstStyle/>
            <a:p>
              <a:endParaRPr lang="en-US"/>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txBody>
            <a:bodyPr/>
            <a:lstStyle/>
            <a:p>
              <a:endParaRPr lang="en-US"/>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txBody>
            <a:bodyPr/>
            <a:lstStyle/>
            <a:p>
              <a:endParaRPr lang="en-US"/>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txBody>
            <a:bodyPr/>
            <a:lstStyle/>
            <a:p>
              <a:endParaRPr lang="en-US"/>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txBody>
            <a:bodyPr/>
            <a:lstStyle/>
            <a:p>
              <a:endParaRPr lang="en-US"/>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US"/>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US"/>
            </a:p>
          </p:txBody>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US"/>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US"/>
            </a:p>
          </p:txBody>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US"/>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US"/>
            </a:p>
          </p:txBody>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US"/>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425894" y="1133475"/>
            <a:ext cx="12491822" cy="8229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b="1" spc="-18">
                <a:solidFill>
                  <a:srgbClr val="000000"/>
                </a:solidFill>
                <a:latin typeface="Source Sans Pro Bold"/>
                <a:ea typeface="Source Sans Pro Bold"/>
                <a:cs typeface="Source Sans Pro Bold"/>
                <a:sym typeface="Source Sans Pro Bold"/>
              </a:rPr>
              <a:t>In the event you miss a lab, you can either:</a:t>
            </a:r>
          </a:p>
          <a:p>
            <a:pPr algn="l">
              <a:lnSpc>
                <a:spcPts val="3600"/>
              </a:lnSpc>
            </a:pPr>
            <a:r>
              <a:rPr lang="en-US" sz="3000" spc="-18">
                <a:solidFill>
                  <a:srgbClr val="000000"/>
                </a:solidFill>
                <a:latin typeface="Source Sans Pro"/>
                <a:ea typeface="Source Sans Pro"/>
                <a:cs typeface="Source Sans Pro"/>
                <a:sym typeface="Source Sans Pro"/>
              </a:rPr>
              <a:t>a.  drop the lowest participation grade (can use only 1 time!)</a:t>
            </a:r>
          </a:p>
          <a:p>
            <a:pPr algn="l">
              <a:lnSpc>
                <a:spcPts val="3600"/>
              </a:lnSpc>
            </a:pPr>
            <a:r>
              <a:rPr lang="en-US" sz="3000" spc="-18">
                <a:solidFill>
                  <a:srgbClr val="000000"/>
                </a:solidFill>
                <a:latin typeface="Source Sans Pro"/>
                <a:ea typeface="Source Sans Pro"/>
                <a:cs typeface="Source Sans Pro"/>
                <a:sym typeface="Source Sans Pro"/>
              </a:rPr>
              <a:t>b. make up the lab by attending another ENV 1132 lab that week</a:t>
            </a:r>
          </a:p>
          <a:p>
            <a:pPr algn="l">
              <a:lnSpc>
                <a:spcPts val="3600"/>
              </a:lnSpc>
            </a:pPr>
            <a:r>
              <a:rPr lang="en-US" sz="3000" spc="-18">
                <a:solidFill>
                  <a:srgbClr val="000000"/>
                </a:solidFill>
                <a:latin typeface="Source Sans Pro"/>
                <a:ea typeface="Source Sans Pro"/>
                <a:cs typeface="Source Sans Pro"/>
                <a:sym typeface="Source Sans Pro"/>
              </a:rPr>
              <a:t>c. make up the lab with your TA during their office hours within 7 days.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US"/>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US"/>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US"/>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202715"/>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3916</Words>
  <Application>Microsoft Office PowerPoint</Application>
  <PresentationFormat>Custom</PresentationFormat>
  <Paragraphs>368</Paragraphs>
  <Slides>23</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Source Sans Pro Bold</vt:lpstr>
      <vt:lpstr>Arial</vt:lpstr>
      <vt:lpstr>Source Sans Pro Italics</vt:lpstr>
      <vt:lpstr>Poppins Light</vt:lpstr>
      <vt:lpstr>Source Sans Pro Bold Italics</vt:lpstr>
      <vt:lpstr>Roboto Slab Bold</vt:lpstr>
      <vt:lpstr>Source Sans Pro Light Italics</vt:lpstr>
      <vt:lpstr>Source Sans Pro Light</vt:lpstr>
      <vt:lpstr>Poppins</vt:lpstr>
      <vt:lpstr>Source Sans Pro</vt:lpstr>
      <vt:lpstr>Calibri</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2026 ENV 1132 Lab Syllabus</dc:title>
  <dc:creator>Kathleen Courtright</dc:creator>
  <cp:lastModifiedBy>Kathleen Courtright</cp:lastModifiedBy>
  <cp:revision>4</cp:revision>
  <dcterms:created xsi:type="dcterms:W3CDTF">2006-08-16T00:00:00Z</dcterms:created>
  <dcterms:modified xsi:type="dcterms:W3CDTF">2026-08-14T15:36:51Z</dcterms:modified>
  <dc:identifier>DAHSRg-BxMo</dc:identifier>
</cp:coreProperties>
</file>