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8288000" cy="10287000"/>
  <p:notesSz cx="6858000" cy="9144000"/>
  <p:embeddedFontLst>
    <p:embeddedFont>
      <p:font typeface="Canva Sans Bold" charset="1" panose="020B0803030501040103"/>
      <p:regular r:id="rId29"/>
    </p:embeddedFont>
    <p:embeddedFont>
      <p:font typeface="Source Sans Pro Bold" charset="1" panose="020B0703030403020204"/>
      <p:regular r:id="rId30"/>
    </p:embeddedFont>
    <p:embeddedFont>
      <p:font typeface="Source Sans Pro" charset="1" panose="020B0503030403020204"/>
      <p:regular r:id="rId31"/>
    </p:embeddedFont>
    <p:embeddedFont>
      <p:font typeface="Roboto Slab Bold" charset="1" panose="00000000000000000000"/>
      <p:regular r:id="rId32"/>
    </p:embeddedFont>
    <p:embeddedFont>
      <p:font typeface="Source Sans Pro Light" charset="1" panose="020B0403030403020204"/>
      <p:regular r:id="rId33"/>
    </p:embeddedFont>
    <p:embeddedFont>
      <p:font typeface="Source Sans Pro Italics" charset="1" panose="020B0503030403090204"/>
      <p:regular r:id="rId34"/>
    </p:embeddedFont>
    <p:embeddedFont>
      <p:font typeface="Source Sans Pro Light Italics" charset="1" panose="020B0403030403090204"/>
      <p:regular r:id="rId35"/>
    </p:embeddedFont>
    <p:embeddedFont>
      <p:font typeface="Source Sans Pro Bold Italics" charset="1" panose="020B0703030403090204"/>
      <p:regular r:id="rId36"/>
    </p:embeddedFont>
    <p:embeddedFont>
      <p:font typeface="Roboto Slab Light" charset="1" panose="00000000000000000000"/>
      <p:regular r:id="rId37"/>
    </p:embeddedFont>
    <p:embeddedFont>
      <p:font typeface="Poppins Light" charset="1" panose="00000400000000000000"/>
      <p:regular r:id="rId38"/>
    </p:embeddedFont>
    <p:embeddedFont>
      <p:font typeface="Roboto Slab" charset="1" panose="0000000000000000000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notesMasters/notesMaster1.xml" Type="http://schemas.openxmlformats.org/officeDocument/2006/relationships/notesMaster"/><Relationship Id="rId41" Target="theme/theme2.xml" Type="http://schemas.openxmlformats.org/officeDocument/2006/relationships/theme"/><Relationship Id="rId42" Target="notesSlides/notesSlide1.xml" Type="http://schemas.openxmlformats.org/officeDocument/2006/relationships/notesSlide"/><Relationship Id="rId43" Target="notesSlides/notesSlide2.xml" Type="http://schemas.openxmlformats.org/officeDocument/2006/relationships/notesSlide"/><Relationship Id="rId44" Target="notesSlides/notesSlide3.xml" Type="http://schemas.openxmlformats.org/officeDocument/2006/relationships/notesSlide"/><Relationship Id="rId45" Target="notesSlides/notesSlide4.xml" Type="http://schemas.openxmlformats.org/officeDocument/2006/relationships/notesSlide"/><Relationship Id="rId46" Target="notesSlides/notesSlide5.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ailto:helpdesk@unt.edu" TargetMode="External" Type="http://schemas.openxmlformats.org/officeDocument/2006/relationships/hyperlink"/><Relationship Id="rId3" Target="https://it.unt.edu/helpdesk/chatsupport" TargetMode="External" Type="http://schemas.openxmlformats.org/officeDocument/2006/relationships/hyperlink"/><Relationship Id="rId4" Target="https://it.unt.edu/helpdesk" TargetMode="External" Type="http://schemas.openxmlformats.org/officeDocument/2006/relationships/hyperlink"/><Relationship Id="rId5" Target="https://community.canvaslms.com/docs/DOC-10554-4212710328" TargetMode="External" Type="http://schemas.openxmlformats.org/officeDocument/2006/relationships/hyperlink"/><Relationship Id="rId6"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https://policy.unt.edu/policy/06-039"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https://webmail.unt.edu/owa/redir.aspx?C=K33g2kFKbUOeWI5DVP3AwmGCPcBPoM8I9DnsHqfgr-3zAO2Ya9BmIJN-wg9A73seG2jrTRIkPy0.&amp;URL=http://www.unt.edu/oda"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https://disability.unt.edu/" TargetMode="External" Type="http://schemas.openxmlformats.org/officeDocument/2006/relationships/hyperlink"/><Relationship Id="rId3" Target="https://disability.unt.edu/"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https://deanofstudents.unt.edu/conduct" TargetMode="External" Type="http://schemas.openxmlformats.org/officeDocument/2006/relationships/hyperlink"/><Relationship Id="rId3" Target="https://my.unt.edu/" TargetMode="External" Type="http://schemas.openxmlformats.org/officeDocument/2006/relationships/hyperlink"/><Relationship Id="rId4" Target="https://it.unt.edu/eagleconnect" TargetMode="External" Type="http://schemas.openxmlformats.org/officeDocument/2006/relationships/hyperlink"/><Relationship Id="rId5" Target="http://spot.unt.edu/" TargetMode="External" Type="http://schemas.openxmlformats.org/officeDocument/2006/relationships/hyperlink"/><Relationship Id="rId6" Target="mailto:SurvivorAdvocate@unt.edu" TargetMode="External" Type="http://schemas.openxmlformats.org/officeDocument/2006/relationships/hyperlink"/></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https://sso.unt.edu/idp/profile/SAML2/Redirect/SSO;jsessionid=E4DCA43DF85E3B74B3E496CAB99D8FC6?execution=e1s1" TargetMode="External" Type="http://schemas.openxmlformats.org/officeDocument/2006/relationships/hyperlink"/><Relationship Id="rId11" Target="https://studentaffairs.unt.edu/student-legal-services" TargetMode="External" Type="http://schemas.openxmlformats.org/officeDocument/2006/relationships/hyperlink"/><Relationship Id="rId2" Target="https://studentaffairs.unt.edu/student-health-and-wellness-center" TargetMode="External" Type="http://schemas.openxmlformats.org/officeDocument/2006/relationships/hyperlink"/><Relationship Id="rId3" Target="https://studentaffairs.unt.edu/counseling-and-testing-services" TargetMode="External" Type="http://schemas.openxmlformats.org/officeDocument/2006/relationships/hyperlink"/><Relationship Id="rId4" Target="https://studentaffairs.unt.edu/care" TargetMode="External" Type="http://schemas.openxmlformats.org/officeDocument/2006/relationships/hyperlink"/><Relationship Id="rId5" Target="https://studentaffairs.unt.edu/student-health-and-wellness-center/services/psychiatry" TargetMode="External" Type="http://schemas.openxmlformats.org/officeDocument/2006/relationships/hyperlink"/><Relationship Id="rId6" Target="https://studentaffairs.unt.edu/counseling-and-testing-services/services/individual-counseling" TargetMode="External" Type="http://schemas.openxmlformats.org/officeDocument/2006/relationships/hyperlink"/><Relationship Id="rId7" Target="https://studentaffairs.unt.edu/counseling-and-testing-services/services/individual-counseling" TargetMode="External" Type="http://schemas.openxmlformats.org/officeDocument/2006/relationships/hyperlink"/><Relationship Id="rId8" Target="https://registrar.unt.edu/transcripts-and-records/update-your-personal-information" TargetMode="External" Type="http://schemas.openxmlformats.org/officeDocument/2006/relationships/hyperlink"/><Relationship Id="rId9" Target="https://sfs.unt.edu/idcards"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https://clear.unt.edu/canvas/student-resources" TargetMode="External" Type="http://schemas.openxmlformats.org/officeDocument/2006/relationships/hyperlink"/><Relationship Id="rId11" Target="https://success.unt.edu/asc" TargetMode="External" Type="http://schemas.openxmlformats.org/officeDocument/2006/relationships/hyperlink"/><Relationship Id="rId12" Target="https://library.unt.edu/" TargetMode="External" Type="http://schemas.openxmlformats.org/officeDocument/2006/relationships/hyperlink"/><Relationship Id="rId13" Target="http://writingcenter.unt.edu/" TargetMode="External" Type="http://schemas.openxmlformats.org/officeDocument/2006/relationships/hyperlink"/><Relationship Id="rId14" Target="http://writingcenter.unt.edu/" TargetMode="External" Type="http://schemas.openxmlformats.org/officeDocument/2006/relationships/hyperlink"/><Relationship Id="rId2" Target="https://financialaid.unt.edu/" TargetMode="External" Type="http://schemas.openxmlformats.org/officeDocument/2006/relationships/hyperlink"/><Relationship Id="rId3" Target="https://studentaffairs.unt.edu/student-legal-services" TargetMode="External" Type="http://schemas.openxmlformats.org/officeDocument/2006/relationships/hyperlink"/><Relationship Id="rId4" Target="https://studentaffairs.unt.edu/career-center" TargetMode="External" Type="http://schemas.openxmlformats.org/officeDocument/2006/relationships/hyperlink"/><Relationship Id="rId5" Target="https://edo.unt.edu/multicultural-center" TargetMode="External" Type="http://schemas.openxmlformats.org/officeDocument/2006/relationships/hyperlink"/><Relationship Id="rId6" Target="https://studentaffairs.unt.edu/counseling-and-testing-services" TargetMode="External" Type="http://schemas.openxmlformats.org/officeDocument/2006/relationships/hyperlink"/><Relationship Id="rId7" Target="https://edo.unt.edu/pridealliance" TargetMode="External" Type="http://schemas.openxmlformats.org/officeDocument/2006/relationships/hyperlink"/><Relationship Id="rId8" Target="https://deanofstudents.unt.edu/resources/food-pantry" TargetMode="External" Type="http://schemas.openxmlformats.org/officeDocument/2006/relationships/hyperlink"/><Relationship Id="rId9" Target="https://deanofstudents.unt.edu/resources/food-pantry"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760727" y="384776"/>
            <a:ext cx="8437057" cy="3873216"/>
            <a:chOff x="0" y="0"/>
            <a:chExt cx="2222106" cy="1020106"/>
          </a:xfrm>
        </p:grpSpPr>
        <p:sp>
          <p:nvSpPr>
            <p:cNvPr name="Freeform 4" id="4"/>
            <p:cNvSpPr/>
            <p:nvPr/>
          </p:nvSpPr>
          <p:spPr>
            <a:xfrm flipH="false" flipV="false" rot="0">
              <a:off x="0" y="0"/>
              <a:ext cx="2222106" cy="1020106"/>
            </a:xfrm>
            <a:custGeom>
              <a:avLst/>
              <a:gdLst/>
              <a:ahLst/>
              <a:cxnLst/>
              <a:rect r="r" b="b" t="t" l="l"/>
              <a:pathLst>
                <a:path h="1020106" w="2222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sp>
        <p:sp>
          <p:nvSpPr>
            <p:cNvPr name="TextBox 5" id="5"/>
            <p:cNvSpPr txBox="true"/>
            <p:nvPr/>
          </p:nvSpPr>
          <p:spPr>
            <a:xfrm>
              <a:off x="0" y="19050"/>
              <a:ext cx="2222106" cy="1001056"/>
            </a:xfrm>
            <a:prstGeom prst="rect">
              <a:avLst/>
            </a:prstGeom>
          </p:spPr>
          <p:txBody>
            <a:bodyPr anchor="ctr" rtlCol="false" tIns="50800" lIns="50800" bIns="50800" rIns="50800"/>
            <a:lstStyle/>
            <a:p>
              <a:pPr algn="ctr">
                <a:lnSpc>
                  <a:spcPts val="2268"/>
                </a:lnSpc>
              </a:pPr>
            </a:p>
          </p:txBody>
        </p:sp>
      </p:grpSp>
      <p:grpSp>
        <p:nvGrpSpPr>
          <p:cNvPr name="Group 6" id="6"/>
          <p:cNvGrpSpPr/>
          <p:nvPr/>
        </p:nvGrpSpPr>
        <p:grpSpPr>
          <a:xfrm rot="0">
            <a:off x="8541749" y="5701297"/>
            <a:ext cx="9608075" cy="4092033"/>
            <a:chOff x="0" y="0"/>
            <a:chExt cx="2530522" cy="1077737"/>
          </a:xfrm>
        </p:grpSpPr>
        <p:sp>
          <p:nvSpPr>
            <p:cNvPr name="Freeform 7" id="7"/>
            <p:cNvSpPr/>
            <p:nvPr/>
          </p:nvSpPr>
          <p:spPr>
            <a:xfrm flipH="false" flipV="false" rot="0">
              <a:off x="0" y="0"/>
              <a:ext cx="2530522" cy="1077737"/>
            </a:xfrm>
            <a:custGeom>
              <a:avLst/>
              <a:gdLst/>
              <a:ahLst/>
              <a:cxnLst/>
              <a:rect r="r" b="b" t="t" l="l"/>
              <a:pathLst>
                <a:path h="1077737" w="2530522">
                  <a:moveTo>
                    <a:pt x="13698" y="0"/>
                  </a:moveTo>
                  <a:lnTo>
                    <a:pt x="2516824" y="0"/>
                  </a:lnTo>
                  <a:cubicBezTo>
                    <a:pt x="2524389" y="0"/>
                    <a:pt x="2530522" y="6133"/>
                    <a:pt x="2530522" y="13698"/>
                  </a:cubicBezTo>
                  <a:lnTo>
                    <a:pt x="2530522" y="1064039"/>
                  </a:lnTo>
                  <a:cubicBezTo>
                    <a:pt x="2530522" y="1071604"/>
                    <a:pt x="2524389" y="1077737"/>
                    <a:pt x="2516824" y="1077737"/>
                  </a:cubicBezTo>
                  <a:lnTo>
                    <a:pt x="13698" y="1077737"/>
                  </a:lnTo>
                  <a:cubicBezTo>
                    <a:pt x="6133" y="1077737"/>
                    <a:pt x="0" y="1071604"/>
                    <a:pt x="0" y="1064039"/>
                  </a:cubicBezTo>
                  <a:lnTo>
                    <a:pt x="0" y="13698"/>
                  </a:lnTo>
                  <a:cubicBezTo>
                    <a:pt x="0" y="6133"/>
                    <a:pt x="6133" y="0"/>
                    <a:pt x="13698" y="0"/>
                  </a:cubicBezTo>
                  <a:close/>
                </a:path>
              </a:pathLst>
            </a:custGeom>
            <a:solidFill>
              <a:srgbClr val="C8943A">
                <a:alpha val="73725"/>
              </a:srgbClr>
            </a:solidFill>
          </p:spPr>
        </p:sp>
        <p:sp>
          <p:nvSpPr>
            <p:cNvPr name="TextBox 8" id="8"/>
            <p:cNvSpPr txBox="true"/>
            <p:nvPr/>
          </p:nvSpPr>
          <p:spPr>
            <a:xfrm>
              <a:off x="0" y="19050"/>
              <a:ext cx="2530522" cy="1058687"/>
            </a:xfrm>
            <a:prstGeom prst="rect">
              <a:avLst/>
            </a:prstGeom>
          </p:spPr>
          <p:txBody>
            <a:bodyPr anchor="ctr" rtlCol="false" tIns="50800" lIns="50800" bIns="50800" rIns="50800"/>
            <a:lstStyle/>
            <a:p>
              <a:pPr algn="ctr">
                <a:lnSpc>
                  <a:spcPts val="2268"/>
                </a:lnSpc>
              </a:pPr>
            </a:p>
          </p:txBody>
        </p:sp>
      </p:grpSp>
      <p:sp>
        <p:nvSpPr>
          <p:cNvPr name="TextBox 9" id="9"/>
          <p:cNvSpPr txBox="true"/>
          <p:nvPr/>
        </p:nvSpPr>
        <p:spPr>
          <a:xfrm rot="0">
            <a:off x="7700962" y="3370897"/>
            <a:ext cx="2886075" cy="887095"/>
          </a:xfrm>
          <a:prstGeom prst="rect">
            <a:avLst/>
          </a:prstGeom>
        </p:spPr>
        <p:txBody>
          <a:bodyPr anchor="t" rtlCol="false" tIns="0" lIns="0" bIns="0" rIns="0">
            <a:spAutoFit/>
          </a:bodyPr>
          <a:lstStyle/>
          <a:p>
            <a:pPr algn="ctr">
              <a:lnSpc>
                <a:spcPts val="7279"/>
              </a:lnSpc>
            </a:pPr>
            <a:r>
              <a:rPr lang="en-US" sz="5199" b="true">
                <a:solidFill>
                  <a:srgbClr val="000000"/>
                </a:solidFill>
                <a:latin typeface="Canva Sans Bold"/>
                <a:ea typeface="Canva Sans Bold"/>
                <a:cs typeface="Canva Sans Bold"/>
                <a:sym typeface="Canva Sans Bold"/>
              </a:rPr>
              <a:t>F</a:t>
            </a:r>
            <a:r>
              <a:rPr lang="en-US" b="true" sz="5199">
                <a:solidFill>
                  <a:srgbClr val="000000"/>
                </a:solidFill>
                <a:latin typeface="Canva Sans Bold"/>
                <a:ea typeface="Canva Sans Bold"/>
                <a:cs typeface="Canva Sans Bold"/>
                <a:sym typeface="Canva Sans Bold"/>
              </a:rPr>
              <a:t>all 2025</a:t>
            </a:r>
          </a:p>
        </p:txBody>
      </p:sp>
      <p:sp>
        <p:nvSpPr>
          <p:cNvPr name="TextBox 10" id="10"/>
          <p:cNvSpPr txBox="true"/>
          <p:nvPr/>
        </p:nvSpPr>
        <p:spPr>
          <a:xfrm rot="0">
            <a:off x="2945459" y="352122"/>
            <a:ext cx="11991392" cy="3195319"/>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BIOL 1132 </a:t>
            </a:r>
            <a:r>
              <a:rPr lang="en-US" b="true" sz="9200">
                <a:solidFill>
                  <a:srgbClr val="000000"/>
                </a:solidFill>
                <a:latin typeface="Canva Sans Bold"/>
                <a:ea typeface="Canva Sans Bold"/>
                <a:cs typeface="Canva Sans Bold"/>
                <a:sym typeface="Canva Sans Bold"/>
              </a:rPr>
              <a:t>Lab Syllabus</a:t>
            </a:r>
          </a:p>
        </p:txBody>
      </p:sp>
      <p:sp>
        <p:nvSpPr>
          <p:cNvPr name="TextBox 11" id="11"/>
          <p:cNvSpPr txBox="true"/>
          <p:nvPr/>
        </p:nvSpPr>
        <p:spPr>
          <a:xfrm rot="0">
            <a:off x="8541749" y="5376684"/>
            <a:ext cx="10109028" cy="4086518"/>
          </a:xfrm>
          <a:prstGeom prst="rect">
            <a:avLst/>
          </a:prstGeom>
        </p:spPr>
        <p:txBody>
          <a:bodyPr anchor="t" rtlCol="false" tIns="0" lIns="0" bIns="0" rIns="0">
            <a:spAutoFit/>
          </a:bodyPr>
          <a:lstStyle/>
          <a:p>
            <a:pPr algn="l">
              <a:lnSpc>
                <a:spcPts val="4650"/>
              </a:lnSpc>
            </a:pPr>
          </a:p>
          <a:p>
            <a:pPr algn="l">
              <a:lnSpc>
                <a:spcPts val="4650"/>
              </a:lnSpc>
            </a:pPr>
            <a:r>
              <a:rPr lang="en-US" sz="3322" b="true">
                <a:solidFill>
                  <a:srgbClr val="000000"/>
                </a:solidFill>
                <a:latin typeface="Canva Sans Bold"/>
                <a:ea typeface="Canva Sans Bold"/>
                <a:cs typeface="Canva Sans Bold"/>
                <a:sym typeface="Canva Sans Bold"/>
              </a:rPr>
              <a:t>Section: 305</a:t>
            </a:r>
          </a:p>
          <a:p>
            <a:pPr algn="l">
              <a:lnSpc>
                <a:spcPts val="4650"/>
              </a:lnSpc>
            </a:pPr>
            <a:r>
              <a:rPr lang="en-US" sz="3322" b="true">
                <a:solidFill>
                  <a:srgbClr val="000000"/>
                </a:solidFill>
                <a:latin typeface="Canva Sans Bold"/>
                <a:ea typeface="Canva Sans Bold"/>
                <a:cs typeface="Canva Sans Bold"/>
                <a:sym typeface="Canva Sans Bold"/>
              </a:rPr>
              <a:t>Lab Day/Time: Tuesday’s 10:00AM-11:50AM</a:t>
            </a:r>
          </a:p>
          <a:p>
            <a:pPr algn="l">
              <a:lnSpc>
                <a:spcPts val="4650"/>
              </a:lnSpc>
            </a:pPr>
            <a:r>
              <a:rPr lang="en-US" sz="3322" b="true">
                <a:solidFill>
                  <a:srgbClr val="000000"/>
                </a:solidFill>
                <a:latin typeface="Canva Sans Bold"/>
                <a:ea typeface="Canva Sans Bold"/>
                <a:cs typeface="Canva Sans Bold"/>
                <a:sym typeface="Canva Sans Bold"/>
              </a:rPr>
              <a:t>Instructor Name: Imogen Brown</a:t>
            </a:r>
          </a:p>
          <a:p>
            <a:pPr algn="l">
              <a:lnSpc>
                <a:spcPts val="4650"/>
              </a:lnSpc>
            </a:pPr>
            <a:r>
              <a:rPr lang="en-US" sz="3322" b="true">
                <a:solidFill>
                  <a:srgbClr val="000000"/>
                </a:solidFill>
                <a:latin typeface="Canva Sans Bold"/>
                <a:ea typeface="Canva Sans Bold"/>
                <a:cs typeface="Canva Sans Bold"/>
                <a:sym typeface="Canva Sans Bold"/>
              </a:rPr>
              <a:t>Email: imogenbrown@my.unt.edu</a:t>
            </a:r>
          </a:p>
          <a:p>
            <a:pPr algn="l">
              <a:lnSpc>
                <a:spcPts val="4650"/>
              </a:lnSpc>
            </a:pPr>
            <a:r>
              <a:rPr lang="en-US" sz="3322" b="true">
                <a:solidFill>
                  <a:srgbClr val="000000"/>
                </a:solidFill>
                <a:latin typeface="Canva Sans Bold"/>
                <a:ea typeface="Canva Sans Bold"/>
                <a:cs typeface="Canva Sans Bold"/>
                <a:sym typeface="Canva Sans Bold"/>
              </a:rPr>
              <a:t>Office: LSC B230</a:t>
            </a:r>
          </a:p>
          <a:p>
            <a:pPr algn="l">
              <a:lnSpc>
                <a:spcPts val="4650"/>
              </a:lnSpc>
            </a:pPr>
            <a:r>
              <a:rPr lang="en-US" sz="3322" b="true">
                <a:solidFill>
                  <a:srgbClr val="000000"/>
                </a:solidFill>
                <a:latin typeface="Canva Sans Bold"/>
                <a:ea typeface="Canva Sans Bold"/>
                <a:cs typeface="Canva Sans Bold"/>
                <a:sym typeface="Canva Sans Bold"/>
              </a:rPr>
              <a:t>Office Hours:  Wednesday’s 10:00AM-12:00PM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038816" y="3137740"/>
            <a:ext cx="5659440" cy="4952010"/>
          </a:xfrm>
          <a:custGeom>
            <a:avLst/>
            <a:gdLst/>
            <a:ahLst/>
            <a:cxnLst/>
            <a:rect r="r" b="b" t="t" l="l"/>
            <a:pathLst>
              <a:path h="4952010" w="5659440">
                <a:moveTo>
                  <a:pt x="0" y="0"/>
                </a:moveTo>
                <a:lnTo>
                  <a:pt x="5659440" y="0"/>
                </a:lnTo>
                <a:lnTo>
                  <a:pt x="5659440" y="4952010"/>
                </a:lnTo>
                <a:lnTo>
                  <a:pt x="0" y="4952010"/>
                </a:lnTo>
                <a:lnTo>
                  <a:pt x="0" y="0"/>
                </a:lnTo>
                <a:close/>
              </a:path>
            </a:pathLst>
          </a:custGeom>
          <a:blipFill>
            <a:blip r:embed="rId2"/>
            <a:stretch>
              <a:fillRect l="0" t="0" r="0" b="0"/>
            </a:stretch>
          </a:blipFill>
          <a:ln w="38100" cap="sq">
            <a:solidFill>
              <a:srgbClr val="2B2812"/>
            </a:solidFill>
            <a:prstDash val="solid"/>
            <a:miter/>
          </a:ln>
        </p:spPr>
      </p:sp>
      <p:sp>
        <p:nvSpPr>
          <p:cNvPr name="TextBox 3" id="3"/>
          <p:cNvSpPr txBox="true"/>
          <p:nvPr/>
        </p:nvSpPr>
        <p:spPr>
          <a:xfrm rot="0">
            <a:off x="559250" y="2530942"/>
            <a:ext cx="11031140" cy="6257925"/>
          </a:xfrm>
          <a:prstGeom prst="rect">
            <a:avLst/>
          </a:prstGeom>
        </p:spPr>
        <p:txBody>
          <a:bodyPr anchor="t" rtlCol="false" tIns="0" lIns="0" bIns="0" rIns="0">
            <a:spAutoFit/>
          </a:bodyPr>
          <a:lstStyle/>
          <a:p>
            <a:pPr algn="l">
              <a:lnSpc>
                <a:spcPts val="3599"/>
              </a:lnSpc>
            </a:pPr>
            <a:r>
              <a:rPr lang="en-US" b="true" sz="2999" spc="-17">
                <a:solidFill>
                  <a:srgbClr val="262523"/>
                </a:solidFill>
                <a:latin typeface="Source Sans Pro Bold"/>
                <a:ea typeface="Source Sans Pro Bold"/>
                <a:cs typeface="Source Sans Pro Bold"/>
                <a:sym typeface="Source Sans Pro Bold"/>
              </a:rPr>
              <a:t>1) Are </a:t>
            </a:r>
            <a:r>
              <a:rPr lang="en-US" b="true" sz="2999" spc="-17">
                <a:solidFill>
                  <a:srgbClr val="262523"/>
                </a:solidFill>
                <a:latin typeface="Source Sans Pro Bold"/>
                <a:ea typeface="Source Sans Pro Bold"/>
                <a:cs typeface="Source Sans Pro Bold"/>
                <a:sym typeface="Source Sans Pro Bold"/>
              </a:rPr>
              <a:t>BIOL1132 lecture and a lab the same class?</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No!</a:t>
            </a:r>
            <a:r>
              <a:rPr lang="en-US" sz="2999" spc="-18">
                <a:solidFill>
                  <a:srgbClr val="262523"/>
                </a:solidFill>
                <a:latin typeface="Source Sans Pro"/>
                <a:ea typeface="Source Sans Pro"/>
                <a:cs typeface="Source Sans Pro"/>
                <a:sym typeface="Source Sans Pro"/>
              </a:rPr>
              <a:t> </a:t>
            </a:r>
            <a:r>
              <a:rPr lang="en-US" sz="2999" spc="-18">
                <a:solidFill>
                  <a:srgbClr val="262523"/>
                </a:solidFill>
                <a:latin typeface="Source Sans Pro"/>
                <a:ea typeface="Source Sans Pro"/>
                <a:cs typeface="Source Sans Pro"/>
                <a:sym typeface="Source Sans Pro"/>
              </a:rPr>
              <a:t>The lecture and the lab are </a:t>
            </a:r>
            <a:r>
              <a:rPr lang="en-US" sz="2999" spc="-18" u="sng">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spc="-18" u="sng">
                <a:solidFill>
                  <a:srgbClr val="262523"/>
                </a:solidFill>
                <a:latin typeface="Source Sans Pro"/>
                <a:ea typeface="Source Sans Pro"/>
                <a:cs typeface="Source Sans Pro"/>
                <a:sym typeface="Source Sans Pro"/>
              </a:rPr>
              <a:t>We can only answer questions about the lab.</a:t>
            </a:r>
            <a:r>
              <a:rPr lang="en-US" sz="2999" spc="-18">
                <a:solidFill>
                  <a:srgbClr val="262523"/>
                </a:solidFill>
                <a:latin typeface="Source Sans Pro"/>
                <a:ea typeface="Source Sans Pro"/>
                <a:cs typeface="Source Sans Pro"/>
                <a:sym typeface="Source Sans Pro"/>
              </a:rPr>
              <a:t> </a:t>
            </a:r>
            <a:r>
              <a:rPr lang="en-US" b="true" sz="2999" spc="-18">
                <a:solidFill>
                  <a:srgbClr val="262523"/>
                </a:solidFill>
                <a:latin typeface="Source Sans Pro Bold"/>
                <a:ea typeface="Source Sans Pro Bold"/>
                <a:cs typeface="Source Sans Pro Bold"/>
                <a:sym typeface="Source Sans Pro Bold"/>
              </a:rPr>
              <a:t>See your lecture professor for lecture information.</a:t>
            </a:r>
          </a:p>
          <a:p>
            <a:pPr algn="l" marL="1166374" indent="-388791" lvl="2">
              <a:lnSpc>
                <a:spcPts val="3599"/>
              </a:lnSpc>
            </a:pPr>
          </a:p>
          <a:p>
            <a:pPr algn="l">
              <a:lnSpc>
                <a:spcPts val="3599"/>
              </a:lnSpc>
            </a:pPr>
            <a:r>
              <a:rPr lang="en-US" b="true" sz="2999" spc="-17">
                <a:solidFill>
                  <a:srgbClr val="262523"/>
                </a:solidFill>
                <a:latin typeface="Source Sans Pro Bold"/>
                <a:ea typeface="Source Sans Pro Bold"/>
                <a:cs typeface="Source Sans Pro Bold"/>
                <a:sym typeface="Source Sans Pro Bold"/>
              </a:rPr>
              <a:t>2) Is l</a:t>
            </a:r>
            <a:r>
              <a:rPr lang="en-US" b="true" sz="2999" spc="-17">
                <a:solidFill>
                  <a:srgbClr val="262523"/>
                </a:solidFill>
                <a:latin typeface="Source Sans Pro Bold"/>
                <a:ea typeface="Source Sans Pro Bold"/>
                <a:cs typeface="Source Sans Pro Bold"/>
                <a:sym typeface="Source Sans Pro Bold"/>
              </a:rPr>
              <a:t>ab attendance mandatory?</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Yes!</a:t>
            </a:r>
            <a:r>
              <a:rPr lang="en-US" sz="2999" spc="-18">
                <a:solidFill>
                  <a:srgbClr val="262523"/>
                </a:solidFill>
                <a:latin typeface="Source Sans Pro"/>
                <a:ea typeface="Source Sans Pro"/>
                <a:cs typeface="Source Sans Pro"/>
                <a:sym typeface="Source Sans Pro"/>
              </a:rPr>
              <a:t> You must be present in lab to earn </a:t>
            </a:r>
            <a:r>
              <a:rPr lang="en-US" sz="2999" spc="-18">
                <a:solidFill>
                  <a:srgbClr val="262523"/>
                </a:solidFill>
                <a:latin typeface="Source Sans Pro"/>
                <a:ea typeface="Source Sans Pro"/>
                <a:cs typeface="Source Sans Pro"/>
                <a:sym typeface="Source Sans Pro"/>
              </a:rPr>
              <a:t>participating points (80% of each lab). However, </a:t>
            </a:r>
            <a:r>
              <a:rPr lang="en-US" sz="2999" spc="-18" u="sng">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algn="l" marL="1166374" indent="-388791" lvl="2">
              <a:lnSpc>
                <a:spcPts val="3599"/>
              </a:lnSpc>
              <a:buFont typeface="Arial"/>
              <a:buChar char="⚬"/>
            </a:pPr>
          </a:p>
          <a:p>
            <a:pPr algn="l">
              <a:lnSpc>
                <a:spcPts val="3599"/>
              </a:lnSpc>
            </a:pPr>
            <a:r>
              <a:rPr lang="en-US" b="true" sz="2999"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b="true" sz="2999"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spc="-18" u="sng">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name="TextBox 4" id="4"/>
          <p:cNvSpPr txBox="true"/>
          <p:nvPr/>
        </p:nvSpPr>
        <p:spPr>
          <a:xfrm rot="0">
            <a:off x="2872155" y="90488"/>
            <a:ext cx="1254369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Frequently Asked Questions:</a:t>
            </a:r>
          </a:p>
        </p:txBody>
      </p:sp>
      <p:sp>
        <p:nvSpPr>
          <p:cNvPr name="TextBox 5" id="5"/>
          <p:cNvSpPr txBox="true"/>
          <p:nvPr/>
        </p:nvSpPr>
        <p:spPr>
          <a:xfrm rot="0">
            <a:off x="12141633" y="8126466"/>
            <a:ext cx="5168057"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28700" y="2419350"/>
            <a:ext cx="15413209" cy="6400800"/>
          </a:xfrm>
          <a:prstGeom prst="rect">
            <a:avLst/>
          </a:prstGeom>
        </p:spPr>
        <p:txBody>
          <a:bodyPr anchor="t" rtlCol="false" tIns="0" lIns="0" bIns="0" rIns="0">
            <a:spAutoFit/>
          </a:bodyPr>
          <a:lstStyle/>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spc="-18" u="sng">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spc="-18" u="sng">
                <a:solidFill>
                  <a:srgbClr val="000000"/>
                </a:solidFill>
                <a:latin typeface="Source Sans Pro Light"/>
                <a:ea typeface="Source Sans Pro Light"/>
                <a:cs typeface="Source Sans Pro Light"/>
                <a:sym typeface="Source Sans Pro Light"/>
              </a:rPr>
              <a:t>Canvas</a:t>
            </a:r>
          </a:p>
          <a:p>
            <a:pPr algn="l" marL="542925" indent="-271462" lvl="1">
              <a:lnSpc>
                <a:spcPts val="3600"/>
              </a:lnSpc>
            </a:pP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UNT IT Help Desk</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spc="-18" u="sng">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algn="l" marL="542925" indent="-271462" lvl="1">
              <a:lnSpc>
                <a:spcPts val="3600"/>
              </a:lnSpc>
            </a:pPr>
          </a:p>
          <a:p>
            <a:pPr algn="l" marL="542925" indent="-271462" lvl="1">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spc="-18" u="sng">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algn="l" marL="542925" indent="-271462" lvl="1">
              <a:lnSpc>
                <a:spcPts val="3600"/>
              </a:lnSpc>
            </a:pPr>
          </a:p>
        </p:txBody>
      </p:sp>
      <p:sp>
        <p:nvSpPr>
          <p:cNvPr name="Freeform 3" id="3"/>
          <p:cNvSpPr/>
          <p:nvPr/>
        </p:nvSpPr>
        <p:spPr>
          <a:xfrm flipH="false" flipV="false" rot="0">
            <a:off x="12547924" y="1399807"/>
            <a:ext cx="4711376" cy="3533532"/>
          </a:xfrm>
          <a:custGeom>
            <a:avLst/>
            <a:gdLst/>
            <a:ahLst/>
            <a:cxnLst/>
            <a:rect r="r" b="b" t="t" l="l"/>
            <a:pathLst>
              <a:path h="3533532" w="4711376">
                <a:moveTo>
                  <a:pt x="0" y="0"/>
                </a:moveTo>
                <a:lnTo>
                  <a:pt x="4711376" y="0"/>
                </a:lnTo>
                <a:lnTo>
                  <a:pt x="4711376" y="3533532"/>
                </a:lnTo>
                <a:lnTo>
                  <a:pt x="0" y="3533532"/>
                </a:lnTo>
                <a:lnTo>
                  <a:pt x="0" y="0"/>
                </a:lnTo>
                <a:close/>
              </a:path>
            </a:pathLst>
          </a:custGeom>
          <a:blipFill>
            <a:blip r:embed="rId6"/>
            <a:stretch>
              <a:fillRect l="0" t="0" r="0" b="0"/>
            </a:stretch>
          </a:blipFill>
          <a:ln w="38100" cap="sq">
            <a:solidFill>
              <a:srgbClr val="29160F"/>
            </a:solidFill>
            <a:prstDash val="solid"/>
            <a:miter/>
          </a:ln>
        </p:spPr>
      </p:sp>
      <p:sp>
        <p:nvSpPr>
          <p:cNvPr name="TextBox 4" id="4"/>
          <p:cNvSpPr txBox="true"/>
          <p:nvPr/>
        </p:nvSpPr>
        <p:spPr>
          <a:xfrm rot="0">
            <a:off x="3228587" y="138112"/>
            <a:ext cx="11830827"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Course Info:</a:t>
            </a:r>
          </a:p>
        </p:txBody>
      </p:sp>
      <p:sp>
        <p:nvSpPr>
          <p:cNvPr name="TextBox 5" id="5"/>
          <p:cNvSpPr txBox="true"/>
          <p:nvPr/>
        </p:nvSpPr>
        <p:spPr>
          <a:xfrm rot="0">
            <a:off x="12292533" y="4943475"/>
            <a:ext cx="2681155"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285752" y="1643197"/>
            <a:ext cx="12243984" cy="7448550"/>
          </a:xfrm>
          <a:prstGeom prst="rect">
            <a:avLst/>
          </a:prstGeom>
        </p:spPr>
        <p:txBody>
          <a:bodyPr anchor="t" rtlCol="false" tIns="0" lIns="0" bIns="0" rIns="0">
            <a:spAutoFit/>
          </a:bodyPr>
          <a:lstStyle/>
          <a:p>
            <a:pPr algn="l">
              <a:lnSpc>
                <a:spcPts val="3599"/>
              </a:lnSpc>
            </a:pPr>
            <a:r>
              <a:rPr lang="en-US" sz="2999" spc="-17" b="true">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true"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and Jaime L. Baxter-Slye, Kendall Hunt Publishing. ISBN 979-8-385-164.</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spc="-18" u="sng">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p>
        </p:txBody>
      </p:sp>
      <p:sp>
        <p:nvSpPr>
          <p:cNvPr name="Freeform 3" id="3"/>
          <p:cNvSpPr/>
          <p:nvPr/>
        </p:nvSpPr>
        <p:spPr>
          <a:xfrm flipH="true" flipV="false" rot="0">
            <a:off x="13167161" y="7189306"/>
            <a:ext cx="3320906" cy="1950066"/>
          </a:xfrm>
          <a:custGeom>
            <a:avLst/>
            <a:gdLst/>
            <a:ahLst/>
            <a:cxnLst/>
            <a:rect r="r" b="b" t="t" l="l"/>
            <a:pathLst>
              <a:path h="1950066" w="3320906">
                <a:moveTo>
                  <a:pt x="3320906" y="0"/>
                </a:moveTo>
                <a:lnTo>
                  <a:pt x="0" y="0"/>
                </a:lnTo>
                <a:lnTo>
                  <a:pt x="0" y="1950066"/>
                </a:lnTo>
                <a:lnTo>
                  <a:pt x="3320906" y="1950066"/>
                </a:lnTo>
                <a:lnTo>
                  <a:pt x="3320906" y="0"/>
                </a:lnTo>
                <a:close/>
              </a:path>
            </a:pathLst>
          </a:custGeom>
          <a:blipFill>
            <a:blip r:embed="rId2"/>
            <a:stretch>
              <a:fillRect l="0" t="0" r="0" b="0"/>
            </a:stretch>
          </a:blipFill>
          <a:ln w="38100" cap="sq">
            <a:solidFill>
              <a:srgbClr val="000000"/>
            </a:solidFill>
            <a:prstDash val="solid"/>
            <a:miter/>
          </a:ln>
        </p:spPr>
      </p:sp>
      <p:sp>
        <p:nvSpPr>
          <p:cNvPr name="Freeform 4" id="4"/>
          <p:cNvSpPr/>
          <p:nvPr/>
        </p:nvSpPr>
        <p:spPr>
          <a:xfrm flipH="false" flipV="false" rot="0">
            <a:off x="13127432" y="614362"/>
            <a:ext cx="4839234" cy="6356958"/>
          </a:xfrm>
          <a:custGeom>
            <a:avLst/>
            <a:gdLst/>
            <a:ahLst/>
            <a:cxnLst/>
            <a:rect r="r" b="b" t="t" l="l"/>
            <a:pathLst>
              <a:path h="6356958" w="4839234">
                <a:moveTo>
                  <a:pt x="0" y="0"/>
                </a:moveTo>
                <a:lnTo>
                  <a:pt x="4839234" y="0"/>
                </a:lnTo>
                <a:lnTo>
                  <a:pt x="4839234" y="6356959"/>
                </a:lnTo>
                <a:lnTo>
                  <a:pt x="0" y="6356959"/>
                </a:lnTo>
                <a:lnTo>
                  <a:pt x="0" y="0"/>
                </a:lnTo>
                <a:close/>
              </a:path>
            </a:pathLst>
          </a:custGeom>
          <a:blipFill>
            <a:blip r:embed="rId3"/>
            <a:stretch>
              <a:fillRect l="0" t="0" r="0" b="0"/>
            </a:stretch>
          </a:blipFill>
        </p:spPr>
      </p:sp>
      <p:sp>
        <p:nvSpPr>
          <p:cNvPr name="TextBox 5" id="5"/>
          <p:cNvSpPr txBox="true"/>
          <p:nvPr/>
        </p:nvSpPr>
        <p:spPr>
          <a:xfrm rot="0">
            <a:off x="2936511" y="138112"/>
            <a:ext cx="12414979"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574936" y="2658427"/>
            <a:ext cx="4640060" cy="5292844"/>
          </a:xfrm>
          <a:custGeom>
            <a:avLst/>
            <a:gdLst/>
            <a:ahLst/>
            <a:cxnLst/>
            <a:rect r="r" b="b" t="t" l="l"/>
            <a:pathLst>
              <a:path h="5292844" w="4640060">
                <a:moveTo>
                  <a:pt x="0" y="0"/>
                </a:moveTo>
                <a:lnTo>
                  <a:pt x="4640060" y="0"/>
                </a:lnTo>
                <a:lnTo>
                  <a:pt x="4640060" y="5292844"/>
                </a:lnTo>
                <a:lnTo>
                  <a:pt x="0" y="5292844"/>
                </a:lnTo>
                <a:lnTo>
                  <a:pt x="0" y="0"/>
                </a:lnTo>
                <a:close/>
              </a:path>
            </a:pathLst>
          </a:custGeom>
          <a:blipFill>
            <a:blip r:embed="rId2"/>
            <a:stretch>
              <a:fillRect l="0" t="0" r="0" b="0"/>
            </a:stretch>
          </a:blipFill>
          <a:ln w="38100" cap="sq">
            <a:solidFill>
              <a:srgbClr val="564D2D"/>
            </a:solidFill>
            <a:prstDash val="solid"/>
            <a:miter/>
          </a:ln>
        </p:spPr>
      </p:sp>
      <p:sp>
        <p:nvSpPr>
          <p:cNvPr name="TextBox 3" id="3"/>
          <p:cNvSpPr txBox="true"/>
          <p:nvPr/>
        </p:nvSpPr>
        <p:spPr>
          <a:xfrm rot="0">
            <a:off x="1005840" y="99713"/>
            <a:ext cx="1627632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are the objectives of the lab?</a:t>
            </a:r>
          </a:p>
        </p:txBody>
      </p:sp>
      <p:sp>
        <p:nvSpPr>
          <p:cNvPr name="TextBox 4" id="4"/>
          <p:cNvSpPr txBox="true"/>
          <p:nvPr/>
        </p:nvSpPr>
        <p:spPr>
          <a:xfrm rot="0">
            <a:off x="1028700" y="1666575"/>
            <a:ext cx="16703544" cy="428244"/>
          </a:xfrm>
          <a:prstGeom prst="rect">
            <a:avLst/>
          </a:prstGeom>
        </p:spPr>
        <p:txBody>
          <a:bodyPr anchor="t" rtlCol="false" tIns="0" lIns="0" bIns="0" rIns="0">
            <a:spAutoFit/>
          </a:bodyPr>
          <a:lstStyle/>
          <a:p>
            <a:pPr algn="l">
              <a:lnSpc>
                <a:spcPts val="3348"/>
              </a:lnSpc>
            </a:pPr>
            <a:r>
              <a:rPr lang="en-US" sz="3100" spc="-18" b="true">
                <a:solidFill>
                  <a:srgbClr val="262523"/>
                </a:solidFill>
                <a:latin typeface="Source Sans Pro Bold"/>
                <a:ea typeface="Source Sans Pro Bold"/>
                <a:cs typeface="Source Sans Pro Bold"/>
                <a:sym typeface="Source Sans Pro Bold"/>
              </a:rPr>
              <a:t>This lab will o</a:t>
            </a:r>
            <a:r>
              <a:rPr lang="en-US" sz="3100" spc="-18" b="true">
                <a:solidFill>
                  <a:srgbClr val="262523"/>
                </a:solidFill>
                <a:latin typeface="Source Sans Pro Bold"/>
                <a:ea typeface="Source Sans Pro Bold"/>
                <a:cs typeface="Source Sans Pro Bold"/>
                <a:sym typeface="Source Sans Pro Bold"/>
              </a:rPr>
              <a:t>ffer experiences to enhance your understanding of the concepts covered in lecture. </a:t>
            </a:r>
          </a:p>
        </p:txBody>
      </p:sp>
      <p:sp>
        <p:nvSpPr>
          <p:cNvPr name="TextBox 5" id="5"/>
          <p:cNvSpPr txBox="true"/>
          <p:nvPr/>
        </p:nvSpPr>
        <p:spPr>
          <a:xfrm rot="0">
            <a:off x="5617193" y="2696527"/>
            <a:ext cx="12115051" cy="5888736"/>
          </a:xfrm>
          <a:prstGeom prst="rect">
            <a:avLst/>
          </a:prstGeom>
        </p:spPr>
        <p:txBody>
          <a:bodyPr anchor="t" rtlCol="false" tIns="0" lIns="0" bIns="0" rIns="0">
            <a:spAutoFit/>
          </a:bodyPr>
          <a:lstStyle/>
          <a:p>
            <a:pPr algn="l">
              <a:lnSpc>
                <a:spcPts val="4211"/>
              </a:lnSpc>
            </a:pPr>
            <a:r>
              <a:rPr lang="en-US" b="true" sz="3899" spc="-23">
                <a:solidFill>
                  <a:srgbClr val="323125"/>
                </a:solidFill>
                <a:latin typeface="Source Sans Pro Bold"/>
                <a:ea typeface="Source Sans Pro Bold"/>
                <a:cs typeface="Source Sans Pro Bold"/>
                <a:sym typeface="Source Sans Pro Bold"/>
              </a:rPr>
              <a:t>OBJECTIVES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name="TextBox 6" id="6"/>
          <p:cNvSpPr txBox="true"/>
          <p:nvPr/>
        </p:nvSpPr>
        <p:spPr>
          <a:xfrm rot="0">
            <a:off x="219086" y="7951271"/>
            <a:ext cx="4668129" cy="685800"/>
          </a:xfrm>
          <a:prstGeom prst="rect">
            <a:avLst/>
          </a:prstGeom>
        </p:spPr>
        <p:txBody>
          <a:bodyPr anchor="t" rtlCol="false" tIns="0" lIns="0" bIns="0" rIns="0">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17660" y="2450814"/>
          <a:ext cx="10115550" cy="6674872"/>
        </p:xfrm>
        <a:graphic>
          <a:graphicData uri="http://schemas.openxmlformats.org/drawingml/2006/table">
            <a:tbl>
              <a:tblPr/>
              <a:tblGrid>
                <a:gridCol w="6149369"/>
                <a:gridCol w="3966181"/>
              </a:tblGrid>
              <a:tr h="801625">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Item</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Points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10 = 100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40 = 400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204469">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Peer Evaluation</a:t>
                      </a:r>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1263902">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Total Possible Points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850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
        <p:nvSpPr>
          <p:cNvPr name="TextBox 3" id="3"/>
          <p:cNvSpPr txBox="true"/>
          <p:nvPr/>
        </p:nvSpPr>
        <p:spPr>
          <a:xfrm rot="0">
            <a:off x="4086225" y="358327"/>
            <a:ext cx="1011555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How will I be graded?</a:t>
            </a:r>
          </a:p>
        </p:txBody>
      </p:sp>
      <p:sp>
        <p:nvSpPr>
          <p:cNvPr name="TextBox 4" id="4"/>
          <p:cNvSpPr txBox="true"/>
          <p:nvPr/>
        </p:nvSpPr>
        <p:spPr>
          <a:xfrm rot="0">
            <a:off x="11064560" y="1735173"/>
            <a:ext cx="6688668" cy="3624453"/>
          </a:xfrm>
          <a:prstGeom prst="rect">
            <a:avLst/>
          </a:prstGeom>
        </p:spPr>
        <p:txBody>
          <a:bodyPr anchor="t" rtlCol="false" tIns="0" lIns="0" bIns="0" rIns="0">
            <a:spAutoFit/>
          </a:bodyPr>
          <a:lstStyle/>
          <a:p>
            <a:pPr algn="ctr">
              <a:lnSpc>
                <a:spcPts val="4536"/>
              </a:lnSpc>
            </a:pPr>
            <a:r>
              <a:rPr lang="en-US" b="true" sz="4200"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a:t>
            </a:r>
            <a:r>
              <a:rPr lang="en-US" sz="2700" spc="-16">
                <a:solidFill>
                  <a:srgbClr val="000000"/>
                </a:solidFill>
                <a:latin typeface="Source Sans Pro Light"/>
                <a:ea typeface="Source Sans Pro Light"/>
                <a:cs typeface="Source Sans Pro Light"/>
                <a:sym typeface="Source Sans Pro Light"/>
              </a:rPr>
              <a:t>The lab is worth 30% of your final and lecture is worth 60%.</a:t>
            </a:r>
          </a:p>
          <a:p>
            <a:pPr algn="ctr">
              <a:lnSpc>
                <a:spcPts val="3078"/>
              </a:lnSpc>
            </a:pPr>
            <a:r>
              <a:rPr lang="en-US" b="true" sz="2850" spc="-17">
                <a:solidFill>
                  <a:srgbClr val="A8304D"/>
                </a:solidFill>
                <a:latin typeface="Source Sans Pro Bold"/>
                <a:ea typeface="Source Sans Pro Bold"/>
                <a:cs typeface="Source Sans Pro Bold"/>
                <a:sym typeface="Source Sans Pro Bold"/>
              </a:rPr>
              <a:t>YOU MUST PASS BOTH LECTURE AND LAB </a:t>
            </a:r>
            <a:r>
              <a:rPr lang="en-US" b="true" sz="2850" spc="-17">
                <a:solidFill>
                  <a:srgbClr val="A8304D"/>
                </a:solidFill>
                <a:latin typeface="Source Sans Pro Bold"/>
                <a:ea typeface="Source Sans Pro Bold"/>
                <a:cs typeface="Source Sans Pro Bold"/>
                <a:sym typeface="Source Sans Pro Bold"/>
              </a:rPr>
              <a:t>TO PASS THE COURSE!!</a:t>
            </a:r>
          </a:p>
          <a:p>
            <a:pPr algn="ctr">
              <a:lnSpc>
                <a:spcPts val="3240"/>
              </a:lnSpc>
            </a:pPr>
            <a:r>
              <a:rPr lang="en-US" b="true" sz="2700" spc="-16">
                <a:solidFill>
                  <a:srgbClr val="A8304D"/>
                </a:solidFill>
                <a:latin typeface="Source Sans Pro Bold"/>
                <a:ea typeface="Source Sans Pro Bold"/>
                <a:cs typeface="Source Sans Pro Bold"/>
                <a:sym typeface="Source Sans Pro Bold"/>
              </a:rPr>
              <a:t>Ex) </a:t>
            </a:r>
            <a:r>
              <a:rPr lang="en-US" b="true" sz="2700" spc="-16">
                <a:solidFill>
                  <a:srgbClr val="A8304D"/>
                </a:solidFill>
                <a:latin typeface="Source Sans Pro Bold"/>
                <a:ea typeface="Source Sans Pro Bold"/>
                <a:cs typeface="Source Sans Pro Bold"/>
                <a:sym typeface="Source Sans Pro Bold"/>
              </a:rPr>
              <a:t>60% or better </a:t>
            </a:r>
            <a:r>
              <a:rPr lang="en-US" b="true" sz="2700" i="true" spc="-16">
                <a:solidFill>
                  <a:srgbClr val="A8304D"/>
                </a:solidFill>
                <a:latin typeface="Source Sans Pro Bold Italics"/>
                <a:ea typeface="Source Sans Pro Bold Italics"/>
                <a:cs typeface="Source Sans Pro Bold Italics"/>
                <a:sym typeface="Source Sans Pro Bold Italics"/>
              </a:rPr>
              <a:t>is passing</a:t>
            </a:r>
            <a:r>
              <a:rPr lang="en-US" b="true" sz="2700" spc="-16">
                <a:solidFill>
                  <a:srgbClr val="A8304D"/>
                </a:solidFill>
                <a:latin typeface="Source Sans Pro Bold"/>
                <a:ea typeface="Source Sans Pro Bold"/>
                <a:cs typeface="Source Sans Pro Bold"/>
                <a:sym typeface="Source Sans Pro Bold"/>
              </a:rPr>
              <a:t>; ≤59.4% is rounded to ≤59 and is </a:t>
            </a:r>
            <a:r>
              <a:rPr lang="en-US" b="true" sz="2700" i="true"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p>
        </p:txBody>
      </p:sp>
      <p:sp>
        <p:nvSpPr>
          <p:cNvPr name="TextBox 5" id="5"/>
          <p:cNvSpPr txBox="true"/>
          <p:nvPr/>
        </p:nvSpPr>
        <p:spPr>
          <a:xfrm rot="0">
            <a:off x="11064560" y="6095470"/>
            <a:ext cx="6770310" cy="2981325"/>
          </a:xfrm>
          <a:prstGeom prst="rect">
            <a:avLst/>
          </a:prstGeom>
        </p:spPr>
        <p:txBody>
          <a:bodyPr anchor="t" rtlCol="false" tIns="0" lIns="0" bIns="0" rIns="0">
            <a:spAutoFit/>
          </a:bodyPr>
          <a:lstStyle/>
          <a:p>
            <a:pPr algn="l">
              <a:lnSpc>
                <a:spcPts val="3045"/>
              </a:lnSpc>
            </a:pPr>
            <a:r>
              <a:rPr lang="en-US" sz="2537" spc="-15" b="true">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045"/>
              </a:lnSpc>
            </a:pPr>
          </a:p>
          <a:p>
            <a:pPr algn="ctr">
              <a:lnSpc>
                <a:spcPts val="3600"/>
              </a:lnSpc>
            </a:pPr>
            <a:r>
              <a:rPr lang="en-US" b="true" sz="3000" spc="-18">
                <a:solidFill>
                  <a:srgbClr val="262523"/>
                </a:solidFill>
                <a:latin typeface="Source Sans Pro Bold"/>
                <a:ea typeface="Source Sans Pro Bold"/>
                <a:cs typeface="Source Sans Pro Bold"/>
                <a:sym typeface="Source Sans Pro Bold"/>
              </a:rPr>
              <a:t>(Total grade points in lab) x (0.3)</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(Total grade points in lecture) x (0.6)</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pSp>
        <p:nvGrpSpPr>
          <p:cNvPr name="Group 2" id="2"/>
          <p:cNvGrpSpPr/>
          <p:nvPr/>
        </p:nvGrpSpPr>
        <p:grpSpPr>
          <a:xfrm rot="0">
            <a:off x="6885164" y="1251424"/>
            <a:ext cx="11011684" cy="1650434"/>
            <a:chOff x="0" y="0"/>
            <a:chExt cx="14682246" cy="2200578"/>
          </a:xfrm>
        </p:grpSpPr>
        <p:sp>
          <p:nvSpPr>
            <p:cNvPr name="Freeform 3" id="3"/>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sp>
      </p:grpSp>
      <p:grpSp>
        <p:nvGrpSpPr>
          <p:cNvPr name="Group 4" id="4"/>
          <p:cNvGrpSpPr/>
          <p:nvPr/>
        </p:nvGrpSpPr>
        <p:grpSpPr>
          <a:xfrm rot="0">
            <a:off x="6885164" y="3286758"/>
            <a:ext cx="11011684" cy="1650434"/>
            <a:chOff x="0" y="0"/>
            <a:chExt cx="14682246" cy="2200578"/>
          </a:xfrm>
        </p:grpSpPr>
        <p:sp>
          <p:nvSpPr>
            <p:cNvPr name="Freeform 5" id="5"/>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sp>
      </p:grpSp>
      <p:grpSp>
        <p:nvGrpSpPr>
          <p:cNvPr name="Group 6" id="6"/>
          <p:cNvGrpSpPr/>
          <p:nvPr/>
        </p:nvGrpSpPr>
        <p:grpSpPr>
          <a:xfrm rot="0">
            <a:off x="6885164" y="5321298"/>
            <a:ext cx="11011684" cy="1650433"/>
            <a:chOff x="0" y="0"/>
            <a:chExt cx="14682246" cy="2200578"/>
          </a:xfrm>
        </p:grpSpPr>
        <p:sp>
          <p:nvSpPr>
            <p:cNvPr name="Freeform 7" id="7"/>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sp>
      </p:grpSp>
      <p:grpSp>
        <p:nvGrpSpPr>
          <p:cNvPr name="Group 8" id="8"/>
          <p:cNvGrpSpPr/>
          <p:nvPr/>
        </p:nvGrpSpPr>
        <p:grpSpPr>
          <a:xfrm rot="0">
            <a:off x="6885164" y="7412844"/>
            <a:ext cx="11011684" cy="1650434"/>
            <a:chOff x="0" y="0"/>
            <a:chExt cx="14682246" cy="2200578"/>
          </a:xfrm>
        </p:grpSpPr>
        <p:sp>
          <p:nvSpPr>
            <p:cNvPr name="Freeform 9" id="9"/>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sp>
      </p:grpSp>
      <p:sp>
        <p:nvSpPr>
          <p:cNvPr name="TextBox 10" id="10"/>
          <p:cNvSpPr txBox="true"/>
          <p:nvPr/>
        </p:nvSpPr>
        <p:spPr>
          <a:xfrm rot="0">
            <a:off x="482588" y="3643310"/>
            <a:ext cx="6311136" cy="300037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Weekly Quizzes &amp;</a:t>
            </a:r>
          </a:p>
          <a:p>
            <a:pPr algn="ctr">
              <a:lnSpc>
                <a:spcPts val="7920"/>
              </a:lnSpc>
            </a:pPr>
            <a:r>
              <a:rPr lang="en-US" b="true" sz="6600" spc="-40">
                <a:solidFill>
                  <a:srgbClr val="262523"/>
                </a:solidFill>
                <a:latin typeface="Roboto Slab Bold"/>
                <a:ea typeface="Roboto Slab Bold"/>
                <a:cs typeface="Roboto Slab Bold"/>
                <a:sym typeface="Roboto Slab Bold"/>
              </a:rPr>
              <a:t>Participation</a:t>
            </a:r>
          </a:p>
        </p:txBody>
      </p:sp>
      <p:sp>
        <p:nvSpPr>
          <p:cNvPr name="TextBox 11" id="11"/>
          <p:cNvSpPr txBox="true"/>
          <p:nvPr/>
        </p:nvSpPr>
        <p:spPr>
          <a:xfrm rot="0">
            <a:off x="7260625" y="1295591"/>
            <a:ext cx="10140110" cy="1562100"/>
          </a:xfrm>
          <a:prstGeom prst="rect">
            <a:avLst/>
          </a:prstGeom>
        </p:spPr>
        <p:txBody>
          <a:bodyPr anchor="t" rtlCol="false" tIns="0" lIns="0" bIns="0" rIns="0">
            <a:spAutoFit/>
          </a:bodyPr>
          <a:lstStyle/>
          <a:p>
            <a:pPr algn="ctr">
              <a:lnSpc>
                <a:spcPts val="3119"/>
              </a:lnSpc>
            </a:pPr>
            <a:r>
              <a:rPr lang="en-US" b="true" sz="2599"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name="TextBox 12" id="12"/>
          <p:cNvSpPr txBox="true"/>
          <p:nvPr/>
        </p:nvSpPr>
        <p:spPr>
          <a:xfrm rot="0">
            <a:off x="7260625" y="3473448"/>
            <a:ext cx="10140110" cy="1171575"/>
          </a:xfrm>
          <a:prstGeom prst="rect">
            <a:avLst/>
          </a:prstGeom>
        </p:spPr>
        <p:txBody>
          <a:bodyPr anchor="t" rtlCol="false" tIns="0" lIns="0" bIns="0" rIns="0">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name="TextBox 13" id="13"/>
          <p:cNvSpPr txBox="true"/>
          <p:nvPr/>
        </p:nvSpPr>
        <p:spPr>
          <a:xfrm rot="0">
            <a:off x="7260625" y="5546792"/>
            <a:ext cx="10140110" cy="1190625"/>
          </a:xfrm>
          <a:prstGeom prst="rect">
            <a:avLst/>
          </a:prstGeom>
        </p:spPr>
        <p:txBody>
          <a:bodyPr anchor="t" rtlCol="false" tIns="0" lIns="0" bIns="0" rIns="0">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a:t>
            </a:r>
            <a:r>
              <a:rPr lang="en-US" sz="2599" spc="-15">
                <a:solidFill>
                  <a:srgbClr val="262523"/>
                </a:solidFill>
                <a:latin typeface="Poppins Light"/>
                <a:ea typeface="Poppins Light"/>
                <a:cs typeface="Poppins Light"/>
                <a:sym typeface="Poppins Light"/>
              </a:rPr>
              <a:t>quiz by reading the background information in your lab manual. The quiz is on Canvas </a:t>
            </a:r>
            <a:r>
              <a:rPr lang="en-US" sz="2599" spc="-15">
                <a:solidFill>
                  <a:srgbClr val="262523"/>
                </a:solidFill>
                <a:latin typeface="Poppins Light"/>
                <a:ea typeface="Poppins Light"/>
                <a:cs typeface="Poppins Light"/>
                <a:sym typeface="Poppins Light"/>
              </a:rPr>
              <a:t>and is due at 11:59pm the day before your lab meets.</a:t>
            </a:r>
          </a:p>
        </p:txBody>
      </p:sp>
      <p:sp>
        <p:nvSpPr>
          <p:cNvPr name="TextBox 14" id="14"/>
          <p:cNvSpPr txBox="true"/>
          <p:nvPr/>
        </p:nvSpPr>
        <p:spPr>
          <a:xfrm rot="0">
            <a:off x="7260625" y="7457011"/>
            <a:ext cx="10140110" cy="1562100"/>
          </a:xfrm>
          <a:prstGeom prst="rect">
            <a:avLst/>
          </a:prstGeom>
        </p:spPr>
        <p:txBody>
          <a:bodyPr anchor="t" rtlCol="false" tIns="0" lIns="0" bIns="0" rIns="0">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grade your participation based on use of your lab manual and </a:t>
            </a:r>
            <a:r>
              <a:rPr lang="en-US" b="true" sz="2599"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494515" y="2624146"/>
            <a:ext cx="5464920" cy="50006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L</a:t>
            </a:r>
            <a:r>
              <a:rPr lang="en-US" b="true" sz="6600" spc="-40">
                <a:solidFill>
                  <a:srgbClr val="262523"/>
                </a:solidFill>
                <a:latin typeface="Roboto Slab Bold"/>
                <a:ea typeface="Roboto Slab Bold"/>
                <a:cs typeface="Roboto Slab Bold"/>
                <a:sym typeface="Roboto Slab Bold"/>
              </a:rPr>
              <a:t>owest Quiz &amp; Participation Grades Dropped!</a:t>
            </a:r>
          </a:p>
        </p:txBody>
      </p:sp>
      <p:grpSp>
        <p:nvGrpSpPr>
          <p:cNvPr name="Group 3" id="3"/>
          <p:cNvGrpSpPr/>
          <p:nvPr/>
        </p:nvGrpSpPr>
        <p:grpSpPr>
          <a:xfrm rot="0">
            <a:off x="8217186" y="2476407"/>
            <a:ext cx="8859272" cy="2353822"/>
            <a:chOff x="0" y="0"/>
            <a:chExt cx="11812362" cy="3138430"/>
          </a:xfrm>
        </p:grpSpPr>
        <p:sp>
          <p:nvSpPr>
            <p:cNvPr name="Freeform 4" id="4"/>
            <p:cNvSpPr/>
            <p:nvPr/>
          </p:nvSpPr>
          <p:spPr>
            <a:xfrm flipH="false" flipV="false" rot="0">
              <a:off x="0" y="0"/>
              <a:ext cx="11812398" cy="3138424"/>
            </a:xfrm>
            <a:custGeom>
              <a:avLst/>
              <a:gdLst/>
              <a:ahLst/>
              <a:cxnLst/>
              <a:rect r="r" b="b" t="t" l="l"/>
              <a:pathLst>
                <a:path h="3138424" w="11812398">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E7E7D1"/>
            </a:solidFill>
          </p:spPr>
        </p:sp>
      </p:grpSp>
      <p:sp>
        <p:nvSpPr>
          <p:cNvPr name="TextBox 5" id="5"/>
          <p:cNvSpPr txBox="true"/>
          <p:nvPr/>
        </p:nvSpPr>
        <p:spPr>
          <a:xfrm rot="0">
            <a:off x="8449364" y="2606574"/>
            <a:ext cx="8513726" cy="2055495"/>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p>
        </p:txBody>
      </p:sp>
      <p:grpSp>
        <p:nvGrpSpPr>
          <p:cNvPr name="Group 6" id="6"/>
          <p:cNvGrpSpPr/>
          <p:nvPr/>
        </p:nvGrpSpPr>
        <p:grpSpPr>
          <a:xfrm rot="0">
            <a:off x="8217186" y="5418686"/>
            <a:ext cx="8859272" cy="2353823"/>
            <a:chOff x="0" y="0"/>
            <a:chExt cx="11812362" cy="3138430"/>
          </a:xfrm>
        </p:grpSpPr>
        <p:sp>
          <p:nvSpPr>
            <p:cNvPr name="Freeform 7" id="7"/>
            <p:cNvSpPr/>
            <p:nvPr/>
          </p:nvSpPr>
          <p:spPr>
            <a:xfrm flipH="false" flipV="false" rot="0">
              <a:off x="0" y="0"/>
              <a:ext cx="11812398" cy="3138424"/>
            </a:xfrm>
            <a:custGeom>
              <a:avLst/>
              <a:gdLst/>
              <a:ahLst/>
              <a:cxnLst/>
              <a:rect r="r" b="b" t="t" l="l"/>
              <a:pathLst>
                <a:path h="3138424" w="11812398">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DCD0CE"/>
            </a:solidFill>
          </p:spPr>
        </p:sp>
      </p:grpSp>
      <p:sp>
        <p:nvSpPr>
          <p:cNvPr name="TextBox 8" id="8"/>
          <p:cNvSpPr txBox="true"/>
          <p:nvPr/>
        </p:nvSpPr>
        <p:spPr>
          <a:xfrm rot="0">
            <a:off x="8449364" y="5615948"/>
            <a:ext cx="8513726" cy="2055495"/>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missed points for </a:t>
            </a:r>
            <a:r>
              <a:rPr lang="en-US" b="true" sz="3000"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r>
              <a:rPr lang="en-US" sz="3000" spc="-18">
                <a:solidFill>
                  <a:srgbClr val="262523"/>
                </a:solidFill>
                <a:latin typeface="Source Sans Pro"/>
                <a:ea typeface="Source Sans Pro"/>
                <a:cs typeface="Source Sans Pro"/>
                <a:sym typeface="Source Sans Pro"/>
              </a:rPr>
              <a:t>*</a:t>
            </a: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9908" y="2237258"/>
            <a:ext cx="6214044" cy="1809750"/>
          </a:xfrm>
          <a:prstGeom prst="rect">
            <a:avLst/>
          </a:prstGeom>
        </p:spPr>
        <p:txBody>
          <a:bodyPr anchor="t" rtlCol="false" tIns="0" lIns="0" bIns="0" rIns="0">
            <a:spAutoFit/>
          </a:bodyPr>
          <a:lstStyle/>
          <a:p>
            <a:pPr algn="ctr">
              <a:lnSpc>
                <a:spcPts val="7199"/>
              </a:lnSpc>
            </a:pPr>
            <a:r>
              <a:rPr lang="en-US" b="true" sz="5999" spc="-36">
                <a:solidFill>
                  <a:srgbClr val="262523"/>
                </a:solidFill>
                <a:latin typeface="Roboto Slab Bold"/>
                <a:ea typeface="Roboto Slab Bold"/>
                <a:cs typeface="Roboto Slab Bold"/>
                <a:sym typeface="Roboto Slab Bold"/>
              </a:rPr>
              <a:t>How to succeed in lab:</a:t>
            </a:r>
          </a:p>
        </p:txBody>
      </p:sp>
      <p:grpSp>
        <p:nvGrpSpPr>
          <p:cNvPr name="Group 3" id="3"/>
          <p:cNvGrpSpPr/>
          <p:nvPr/>
        </p:nvGrpSpPr>
        <p:grpSpPr>
          <a:xfrm rot="0">
            <a:off x="7209915" y="8160278"/>
            <a:ext cx="2587830" cy="955962"/>
            <a:chOff x="0" y="0"/>
            <a:chExt cx="3450440" cy="1274616"/>
          </a:xfrm>
        </p:grpSpPr>
        <p:sp>
          <p:nvSpPr>
            <p:cNvPr name="Freeform 4" id="4"/>
            <p:cNvSpPr/>
            <p:nvPr/>
          </p:nvSpPr>
          <p:spPr>
            <a:xfrm flipH="false" flipV="false" rot="0">
              <a:off x="25400" y="25400"/>
              <a:ext cx="3399663" cy="1223772"/>
            </a:xfrm>
            <a:custGeom>
              <a:avLst/>
              <a:gdLst/>
              <a:ahLst/>
              <a:cxnLst/>
              <a:rect r="r" b="b" t="t" l="l"/>
              <a:pathLst>
                <a:path h="1223772" w="3399663">
                  <a:moveTo>
                    <a:pt x="0" y="0"/>
                  </a:moveTo>
                  <a:lnTo>
                    <a:pt x="3399663" y="0"/>
                  </a:lnTo>
                  <a:lnTo>
                    <a:pt x="3399663" y="1223772"/>
                  </a:lnTo>
                  <a:lnTo>
                    <a:pt x="0" y="1223772"/>
                  </a:lnTo>
                  <a:close/>
                </a:path>
              </a:pathLst>
            </a:custGeom>
            <a:solidFill>
              <a:srgbClr val="BB5E59"/>
            </a:solidFill>
          </p:spPr>
        </p:sp>
        <p:sp>
          <p:nvSpPr>
            <p:cNvPr name="Freeform 5" id="5"/>
            <p:cNvSpPr/>
            <p:nvPr/>
          </p:nvSpPr>
          <p:spPr>
            <a:xfrm flipH="false" flipV="false" rot="0">
              <a:off x="0" y="0"/>
              <a:ext cx="3450463" cy="1274572"/>
            </a:xfrm>
            <a:custGeom>
              <a:avLst/>
              <a:gdLst/>
              <a:ahLst/>
              <a:cxnLst/>
              <a:rect r="r" b="b" t="t" l="l"/>
              <a:pathLst>
                <a:path h="1274572" w="3450463">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sp>
      </p:grpSp>
      <p:sp>
        <p:nvSpPr>
          <p:cNvPr name="TextBox 6" id="6"/>
          <p:cNvSpPr txBox="true"/>
          <p:nvPr/>
        </p:nvSpPr>
        <p:spPr>
          <a:xfrm rot="0">
            <a:off x="7330806" y="844878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Communicate</a:t>
            </a:r>
          </a:p>
        </p:txBody>
      </p:sp>
      <p:grpSp>
        <p:nvGrpSpPr>
          <p:cNvPr name="Group 7" id="7"/>
          <p:cNvGrpSpPr/>
          <p:nvPr/>
        </p:nvGrpSpPr>
        <p:grpSpPr>
          <a:xfrm rot="0">
            <a:off x="9759645" y="8160278"/>
            <a:ext cx="7687290" cy="955962"/>
            <a:chOff x="0" y="0"/>
            <a:chExt cx="10249720" cy="1274616"/>
          </a:xfrm>
        </p:grpSpPr>
        <p:sp>
          <p:nvSpPr>
            <p:cNvPr name="Freeform 8" id="8"/>
            <p:cNvSpPr/>
            <p:nvPr/>
          </p:nvSpPr>
          <p:spPr>
            <a:xfrm flipH="false" flipV="false" rot="0">
              <a:off x="25400" y="25400"/>
              <a:ext cx="10198862" cy="1223772"/>
            </a:xfrm>
            <a:custGeom>
              <a:avLst/>
              <a:gdLst/>
              <a:ahLst/>
              <a:cxnLst/>
              <a:rect r="r" b="b" t="t" l="l"/>
              <a:pathLst>
                <a:path h="1223772" w="10198862">
                  <a:moveTo>
                    <a:pt x="0" y="0"/>
                  </a:moveTo>
                  <a:lnTo>
                    <a:pt x="10198862" y="0"/>
                  </a:lnTo>
                  <a:lnTo>
                    <a:pt x="10198862" y="1223772"/>
                  </a:lnTo>
                  <a:lnTo>
                    <a:pt x="0" y="1223772"/>
                  </a:lnTo>
                  <a:close/>
                </a:path>
              </a:pathLst>
            </a:custGeom>
            <a:solidFill>
              <a:srgbClr val="E8D0D0">
                <a:alpha val="80784"/>
              </a:srgbClr>
            </a:solidFill>
          </p:spPr>
        </p:sp>
        <p:sp>
          <p:nvSpPr>
            <p:cNvPr name="Freeform 9" id="9"/>
            <p:cNvSpPr/>
            <p:nvPr/>
          </p:nvSpPr>
          <p:spPr>
            <a:xfrm flipH="false" flipV="false" rot="0">
              <a:off x="0" y="0"/>
              <a:ext cx="10249662" cy="1274572"/>
            </a:xfrm>
            <a:custGeom>
              <a:avLst/>
              <a:gdLst/>
              <a:ahLst/>
              <a:cxnLst/>
              <a:rect r="r" b="b" t="t" l="l"/>
              <a:pathLst>
                <a:path h="1274572" w="1024966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sp>
      </p:grpSp>
      <p:sp>
        <p:nvSpPr>
          <p:cNvPr name="TextBox 10" id="10"/>
          <p:cNvSpPr txBox="true"/>
          <p:nvPr/>
        </p:nvSpPr>
        <p:spPr>
          <a:xfrm rot="0">
            <a:off x="9863086" y="849843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name="Group 11" id="11"/>
          <p:cNvGrpSpPr/>
          <p:nvPr/>
        </p:nvGrpSpPr>
        <p:grpSpPr>
          <a:xfrm rot="-10800000">
            <a:off x="7209915" y="6762374"/>
            <a:ext cx="2587830" cy="1449771"/>
            <a:chOff x="0" y="0"/>
            <a:chExt cx="3450440" cy="1933028"/>
          </a:xfrm>
        </p:grpSpPr>
        <p:sp>
          <p:nvSpPr>
            <p:cNvPr name="Freeform 12" id="12"/>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sp>
        <p:sp>
          <p:nvSpPr>
            <p:cNvPr name="Freeform 13" id="13"/>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sp>
      </p:grpSp>
      <p:sp>
        <p:nvSpPr>
          <p:cNvPr name="TextBox 14" id="14"/>
          <p:cNvSpPr txBox="true"/>
          <p:nvPr/>
        </p:nvSpPr>
        <p:spPr>
          <a:xfrm rot="0">
            <a:off x="7330806" y="7050743"/>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Group Work</a:t>
            </a:r>
          </a:p>
        </p:txBody>
      </p:sp>
      <p:grpSp>
        <p:nvGrpSpPr>
          <p:cNvPr name="Group 15" id="15"/>
          <p:cNvGrpSpPr/>
          <p:nvPr/>
        </p:nvGrpSpPr>
        <p:grpSpPr>
          <a:xfrm rot="0">
            <a:off x="9759645" y="6762374"/>
            <a:ext cx="7687290" cy="955686"/>
            <a:chOff x="0" y="0"/>
            <a:chExt cx="10249720" cy="1274248"/>
          </a:xfrm>
        </p:grpSpPr>
        <p:sp>
          <p:nvSpPr>
            <p:cNvPr name="Freeform 16" id="16"/>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3D0E8">
                <a:alpha val="80784"/>
              </a:srgbClr>
            </a:solidFill>
          </p:spPr>
        </p:sp>
        <p:sp>
          <p:nvSpPr>
            <p:cNvPr name="Freeform 17" id="17"/>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sp>
      </p:grpSp>
      <p:sp>
        <p:nvSpPr>
          <p:cNvPr name="TextBox 18" id="18"/>
          <p:cNvSpPr txBox="true"/>
          <p:nvPr/>
        </p:nvSpPr>
        <p:spPr>
          <a:xfrm rot="0">
            <a:off x="9863086" y="7100390"/>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Work effectively with your group.</a:t>
            </a:r>
          </a:p>
        </p:txBody>
      </p:sp>
      <p:grpSp>
        <p:nvGrpSpPr>
          <p:cNvPr name="Group 19" id="19"/>
          <p:cNvGrpSpPr/>
          <p:nvPr/>
        </p:nvGrpSpPr>
        <p:grpSpPr>
          <a:xfrm rot="-10800000">
            <a:off x="7209915" y="5364470"/>
            <a:ext cx="2587830" cy="1449771"/>
            <a:chOff x="0" y="0"/>
            <a:chExt cx="3450440" cy="1933028"/>
          </a:xfrm>
        </p:grpSpPr>
        <p:sp>
          <p:nvSpPr>
            <p:cNvPr name="Freeform 20" id="20"/>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sp>
        <p:sp>
          <p:nvSpPr>
            <p:cNvPr name="Freeform 21" id="21"/>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sp>
      </p:grpSp>
      <p:sp>
        <p:nvSpPr>
          <p:cNvPr name="TextBox 22" id="22"/>
          <p:cNvSpPr txBox="true"/>
          <p:nvPr/>
        </p:nvSpPr>
        <p:spPr>
          <a:xfrm rot="0">
            <a:off x="7330806" y="5652839"/>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Complete</a:t>
            </a:r>
          </a:p>
        </p:txBody>
      </p:sp>
      <p:grpSp>
        <p:nvGrpSpPr>
          <p:cNvPr name="Group 23" id="23"/>
          <p:cNvGrpSpPr/>
          <p:nvPr/>
        </p:nvGrpSpPr>
        <p:grpSpPr>
          <a:xfrm rot="0">
            <a:off x="9759645" y="5364470"/>
            <a:ext cx="7687290" cy="955686"/>
            <a:chOff x="0" y="0"/>
            <a:chExt cx="10249720" cy="1274248"/>
          </a:xfrm>
        </p:grpSpPr>
        <p:sp>
          <p:nvSpPr>
            <p:cNvPr name="Freeform 24" id="24"/>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D0DCE8">
                <a:alpha val="80784"/>
              </a:srgbClr>
            </a:solidFill>
          </p:spPr>
        </p:sp>
        <p:sp>
          <p:nvSpPr>
            <p:cNvPr name="Freeform 25" id="25"/>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sp>
      </p:grpSp>
      <p:sp>
        <p:nvSpPr>
          <p:cNvPr name="TextBox 26" id="26"/>
          <p:cNvSpPr txBox="true"/>
          <p:nvPr/>
        </p:nvSpPr>
        <p:spPr>
          <a:xfrm rot="0">
            <a:off x="9863086" y="5559611"/>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Review weekly lab concepts and study for the mid-term and final exams. </a:t>
            </a:r>
          </a:p>
        </p:txBody>
      </p:sp>
      <p:grpSp>
        <p:nvGrpSpPr>
          <p:cNvPr name="Group 27" id="27"/>
          <p:cNvGrpSpPr/>
          <p:nvPr/>
        </p:nvGrpSpPr>
        <p:grpSpPr>
          <a:xfrm rot="-10800000">
            <a:off x="7209915" y="3966565"/>
            <a:ext cx="2587830" cy="1449771"/>
            <a:chOff x="0" y="0"/>
            <a:chExt cx="3450440" cy="1933028"/>
          </a:xfrm>
        </p:grpSpPr>
        <p:sp>
          <p:nvSpPr>
            <p:cNvPr name="Freeform 28" id="28"/>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sp>
        <p:sp>
          <p:nvSpPr>
            <p:cNvPr name="Freeform 29" id="29"/>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sp>
      </p:grpSp>
      <p:sp>
        <p:nvSpPr>
          <p:cNvPr name="TextBox 30" id="30"/>
          <p:cNvSpPr txBox="true"/>
          <p:nvPr/>
        </p:nvSpPr>
        <p:spPr>
          <a:xfrm rot="0">
            <a:off x="7330806" y="425493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Ask</a:t>
            </a:r>
          </a:p>
        </p:txBody>
      </p:sp>
      <p:grpSp>
        <p:nvGrpSpPr>
          <p:cNvPr name="Group 31" id="31"/>
          <p:cNvGrpSpPr/>
          <p:nvPr/>
        </p:nvGrpSpPr>
        <p:grpSpPr>
          <a:xfrm rot="0">
            <a:off x="9759645" y="3966565"/>
            <a:ext cx="7687290" cy="955686"/>
            <a:chOff x="0" y="0"/>
            <a:chExt cx="10249720" cy="1274248"/>
          </a:xfrm>
        </p:grpSpPr>
        <p:sp>
          <p:nvSpPr>
            <p:cNvPr name="Freeform 32" id="32"/>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D0DCE8">
                <a:alpha val="80784"/>
              </a:srgbClr>
            </a:solidFill>
          </p:spPr>
        </p:sp>
        <p:sp>
          <p:nvSpPr>
            <p:cNvPr name="Freeform 33" id="33"/>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sp>
      </p:grpSp>
      <p:sp>
        <p:nvSpPr>
          <p:cNvPr name="TextBox 34" id="34"/>
          <p:cNvSpPr txBox="true"/>
          <p:nvPr/>
        </p:nvSpPr>
        <p:spPr>
          <a:xfrm rot="0">
            <a:off x="9863086" y="430458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Ask questions if you don’t understand</a:t>
            </a:r>
          </a:p>
        </p:txBody>
      </p:sp>
      <p:grpSp>
        <p:nvGrpSpPr>
          <p:cNvPr name="Group 35" id="35"/>
          <p:cNvGrpSpPr/>
          <p:nvPr/>
        </p:nvGrpSpPr>
        <p:grpSpPr>
          <a:xfrm rot="-10800000">
            <a:off x="7209915" y="2568662"/>
            <a:ext cx="2587830" cy="1449771"/>
            <a:chOff x="0" y="0"/>
            <a:chExt cx="3450440" cy="1933028"/>
          </a:xfrm>
        </p:grpSpPr>
        <p:sp>
          <p:nvSpPr>
            <p:cNvPr name="Freeform 36" id="36"/>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sp>
        <p:sp>
          <p:nvSpPr>
            <p:cNvPr name="Freeform 37" id="37"/>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sp>
      </p:grpSp>
      <p:sp>
        <p:nvSpPr>
          <p:cNvPr name="TextBox 38" id="38"/>
          <p:cNvSpPr txBox="true"/>
          <p:nvPr/>
        </p:nvSpPr>
        <p:spPr>
          <a:xfrm rot="0">
            <a:off x="7330806" y="2857031"/>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Participate </a:t>
            </a:r>
          </a:p>
        </p:txBody>
      </p:sp>
      <p:grpSp>
        <p:nvGrpSpPr>
          <p:cNvPr name="Group 39" id="39"/>
          <p:cNvGrpSpPr/>
          <p:nvPr/>
        </p:nvGrpSpPr>
        <p:grpSpPr>
          <a:xfrm rot="0">
            <a:off x="9759645" y="2568662"/>
            <a:ext cx="7687290" cy="955686"/>
            <a:chOff x="0" y="0"/>
            <a:chExt cx="10249720" cy="1274248"/>
          </a:xfrm>
        </p:grpSpPr>
        <p:sp>
          <p:nvSpPr>
            <p:cNvPr name="Freeform 40" id="40"/>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E7D1">
                <a:alpha val="80784"/>
              </a:srgbClr>
            </a:solidFill>
          </p:spPr>
        </p:sp>
        <p:sp>
          <p:nvSpPr>
            <p:cNvPr name="Freeform 41" id="41"/>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sp>
      </p:grpSp>
      <p:sp>
        <p:nvSpPr>
          <p:cNvPr name="TextBox 42" id="42"/>
          <p:cNvSpPr txBox="true"/>
          <p:nvPr/>
        </p:nvSpPr>
        <p:spPr>
          <a:xfrm rot="0">
            <a:off x="9863086" y="2763802"/>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Take the quiz the day before lab. </a:t>
            </a:r>
            <a:r>
              <a:rPr lang="en-US" b="true" sz="2100" spc="-12">
                <a:solidFill>
                  <a:srgbClr val="262523"/>
                </a:solidFill>
                <a:latin typeface="Source Sans Pro Bold"/>
                <a:ea typeface="Source Sans Pro Bold"/>
                <a:cs typeface="Source Sans Pro Bold"/>
                <a:sym typeface="Source Sans Pro Bold"/>
              </a:rPr>
              <a:t>Participate in the weekly lab meetings</a:t>
            </a:r>
          </a:p>
        </p:txBody>
      </p:sp>
      <p:grpSp>
        <p:nvGrpSpPr>
          <p:cNvPr name="Group 43" id="43"/>
          <p:cNvGrpSpPr/>
          <p:nvPr/>
        </p:nvGrpSpPr>
        <p:grpSpPr>
          <a:xfrm rot="-10800000">
            <a:off x="7209915" y="1170756"/>
            <a:ext cx="2587830" cy="1449771"/>
            <a:chOff x="0" y="0"/>
            <a:chExt cx="3450440" cy="1933028"/>
          </a:xfrm>
        </p:grpSpPr>
        <p:sp>
          <p:nvSpPr>
            <p:cNvPr name="Freeform 44" id="44"/>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sp>
        <p:sp>
          <p:nvSpPr>
            <p:cNvPr name="Freeform 45" id="45"/>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sp>
      </p:grpSp>
      <p:sp>
        <p:nvSpPr>
          <p:cNvPr name="TextBox 46" id="46"/>
          <p:cNvSpPr txBox="true"/>
          <p:nvPr/>
        </p:nvSpPr>
        <p:spPr>
          <a:xfrm rot="0">
            <a:off x="7330806" y="1459126"/>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Read</a:t>
            </a:r>
          </a:p>
        </p:txBody>
      </p:sp>
      <p:grpSp>
        <p:nvGrpSpPr>
          <p:cNvPr name="Group 47" id="47"/>
          <p:cNvGrpSpPr/>
          <p:nvPr/>
        </p:nvGrpSpPr>
        <p:grpSpPr>
          <a:xfrm rot="0">
            <a:off x="9759645" y="1170756"/>
            <a:ext cx="7687290" cy="955686"/>
            <a:chOff x="0" y="0"/>
            <a:chExt cx="10249720" cy="1274248"/>
          </a:xfrm>
        </p:grpSpPr>
        <p:sp>
          <p:nvSpPr>
            <p:cNvPr name="Freeform 48" id="48"/>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D1D6">
                <a:alpha val="80784"/>
              </a:srgbClr>
            </a:solidFill>
          </p:spPr>
        </p:sp>
        <p:sp>
          <p:nvSpPr>
            <p:cNvPr name="Freeform 49" id="49"/>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sp>
      </p:grpSp>
      <p:sp>
        <p:nvSpPr>
          <p:cNvPr name="TextBox 50" id="50"/>
          <p:cNvSpPr txBox="true"/>
          <p:nvPr/>
        </p:nvSpPr>
        <p:spPr>
          <a:xfrm rot="0">
            <a:off x="9863086" y="150877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7" y="615715"/>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More </a:t>
            </a:r>
            <a:r>
              <a:rPr lang="en-US" b="true" sz="6600" spc="-40">
                <a:solidFill>
                  <a:srgbClr val="262523"/>
                </a:solidFill>
                <a:latin typeface="Roboto Slab Bold"/>
                <a:ea typeface="Roboto Slab Bold"/>
                <a:cs typeface="Roboto Slab Bold"/>
                <a:sym typeface="Roboto Slab Bold"/>
              </a:rPr>
              <a:t>Exam Info...</a:t>
            </a:r>
          </a:p>
        </p:txBody>
      </p:sp>
      <p:grpSp>
        <p:nvGrpSpPr>
          <p:cNvPr name="Group 3" id="3"/>
          <p:cNvGrpSpPr/>
          <p:nvPr/>
        </p:nvGrpSpPr>
        <p:grpSpPr>
          <a:xfrm rot="0">
            <a:off x="970440" y="1944318"/>
            <a:ext cx="16347112" cy="38100"/>
            <a:chOff x="0" y="0"/>
            <a:chExt cx="21796150" cy="50800"/>
          </a:xfrm>
        </p:grpSpPr>
        <p:sp>
          <p:nvSpPr>
            <p:cNvPr name="Freeform 4" id="4"/>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C0504D"/>
            </a:solidFill>
          </p:spPr>
        </p:sp>
        <p:sp>
          <p:nvSpPr>
            <p:cNvPr name="Freeform 5" id="5"/>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C0504D"/>
            </a:solidFill>
          </p:spPr>
        </p:sp>
      </p:grpSp>
      <p:sp>
        <p:nvSpPr>
          <p:cNvPr name="TextBox 6" id="6"/>
          <p:cNvSpPr txBox="true"/>
          <p:nvPr/>
        </p:nvSpPr>
        <p:spPr>
          <a:xfrm rot="0">
            <a:off x="1028700" y="2414212"/>
            <a:ext cx="16186140" cy="1832991"/>
          </a:xfrm>
          <a:prstGeom prst="rect">
            <a:avLst/>
          </a:prstGeom>
        </p:spPr>
        <p:txBody>
          <a:bodyPr anchor="t" rtlCol="false" tIns="0" lIns="0" bIns="0" rIns="0">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name="Group 7" id="7"/>
          <p:cNvGrpSpPr/>
          <p:nvPr/>
        </p:nvGrpSpPr>
        <p:grpSpPr>
          <a:xfrm rot="0">
            <a:off x="970440" y="4631373"/>
            <a:ext cx="16347112" cy="38100"/>
            <a:chOff x="0" y="0"/>
            <a:chExt cx="21796150" cy="50800"/>
          </a:xfrm>
        </p:grpSpPr>
        <p:sp>
          <p:nvSpPr>
            <p:cNvPr name="Freeform 8" id="8"/>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53B9BD"/>
            </a:solidFill>
          </p:spPr>
        </p:sp>
        <p:sp>
          <p:nvSpPr>
            <p:cNvPr name="Freeform 9" id="9"/>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53B9BD"/>
            </a:solidFill>
          </p:spPr>
        </p:sp>
      </p:grpSp>
      <p:sp>
        <p:nvSpPr>
          <p:cNvPr name="TextBox 10" id="10"/>
          <p:cNvSpPr txBox="true"/>
          <p:nvPr/>
        </p:nvSpPr>
        <p:spPr>
          <a:xfrm rot="0">
            <a:off x="1028700" y="5547875"/>
            <a:ext cx="16288853" cy="826770"/>
          </a:xfrm>
          <a:prstGeom prst="rect">
            <a:avLst/>
          </a:prstGeom>
        </p:spPr>
        <p:txBody>
          <a:bodyPr anchor="t" rtlCol="false" tIns="0" lIns="0" bIns="0" rIns="0">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name="Group 11" id="11"/>
          <p:cNvGrpSpPr/>
          <p:nvPr/>
        </p:nvGrpSpPr>
        <p:grpSpPr>
          <a:xfrm rot="0">
            <a:off x="970440" y="7318426"/>
            <a:ext cx="16347112" cy="38100"/>
            <a:chOff x="0" y="0"/>
            <a:chExt cx="21796150" cy="50800"/>
          </a:xfrm>
        </p:grpSpPr>
        <p:sp>
          <p:nvSpPr>
            <p:cNvPr name="Freeform 12" id="12"/>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BB5E59"/>
            </a:solidFill>
          </p:spPr>
        </p:sp>
        <p:sp>
          <p:nvSpPr>
            <p:cNvPr name="Freeform 13" id="13"/>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BB5E59"/>
            </a:solidFill>
          </p:spPr>
        </p:sp>
      </p:grpSp>
      <p:sp>
        <p:nvSpPr>
          <p:cNvPr name="TextBox 14" id="14"/>
          <p:cNvSpPr txBox="true"/>
          <p:nvPr/>
        </p:nvSpPr>
        <p:spPr>
          <a:xfrm rot="0">
            <a:off x="553402" y="8013751"/>
            <a:ext cx="16347112" cy="898017"/>
          </a:xfrm>
          <a:prstGeom prst="rect">
            <a:avLst/>
          </a:prstGeom>
        </p:spPr>
        <p:txBody>
          <a:bodyPr anchor="t" rtlCol="false" tIns="0" lIns="0" bIns="0" rIns="0">
            <a:spAutoFit/>
          </a:bodyPr>
          <a:lstStyle/>
          <a:p>
            <a:pPr algn="r">
              <a:lnSpc>
                <a:spcPts val="3563"/>
              </a:lnSpc>
            </a:pPr>
            <a:r>
              <a:rPr lang="en-US" b="true" sz="3299" spc="-20">
                <a:solidFill>
                  <a:srgbClr val="262523"/>
                </a:solidFill>
                <a:latin typeface="Source Sans Pro Bold"/>
                <a:ea typeface="Source Sans Pro Bold"/>
                <a:cs typeface="Source Sans Pro Bold"/>
                <a:sym typeface="Source Sans Pro Bold"/>
              </a:rPr>
              <a:t>***IMPORTANT: </a:t>
            </a:r>
            <a:r>
              <a:rPr lang="en-US" b="true" sz="3299" spc="-20">
                <a:solidFill>
                  <a:srgbClr val="262523"/>
                </a:solidFill>
                <a:latin typeface="Source Sans Pro Bold"/>
                <a:ea typeface="Source Sans Pro Bold"/>
                <a:cs typeface="Source Sans Pro Bold"/>
                <a:sym typeface="Source Sans Pro Bold"/>
              </a:rPr>
              <a:t>If you miss an exam, the exam </a:t>
            </a:r>
            <a:r>
              <a:rPr lang="en-US" b="true" sz="3299" spc="-20" u="sng">
                <a:solidFill>
                  <a:srgbClr val="262523"/>
                </a:solidFill>
                <a:latin typeface="Source Sans Pro Bold"/>
                <a:ea typeface="Source Sans Pro Bold"/>
                <a:cs typeface="Source Sans Pro Bold"/>
                <a:sym typeface="Source Sans Pro Bold"/>
              </a:rPr>
              <a:t>must</a:t>
            </a:r>
            <a:r>
              <a:rPr lang="en-US" b="true" sz="3299" spc="-20">
                <a:solidFill>
                  <a:srgbClr val="262523"/>
                </a:solidFill>
                <a:latin typeface="Source Sans Pro Bold"/>
                <a:ea typeface="Source Sans Pro Bold"/>
                <a:cs typeface="Source Sans Pro Bold"/>
                <a:sym typeface="Source Sans Pro Bold"/>
              </a:rPr>
              <a:t>  be made up during the </a:t>
            </a:r>
            <a:r>
              <a:rPr lang="en-US" b="true" sz="3299" spc="-20" u="sng">
                <a:solidFill>
                  <a:srgbClr val="262523"/>
                </a:solidFill>
                <a:latin typeface="Source Sans Pro Bold"/>
                <a:ea typeface="Source Sans Pro Bold"/>
                <a:cs typeface="Source Sans Pro Bold"/>
                <a:sym typeface="Source Sans Pro Bold"/>
              </a:rPr>
              <a:t>same </a:t>
            </a:r>
            <a:r>
              <a:rPr lang="en-US" b="true" sz="3299" spc="-20">
                <a:solidFill>
                  <a:srgbClr val="262523"/>
                </a:solidFill>
                <a:latin typeface="Source Sans Pro Bold"/>
                <a:ea typeface="Source Sans Pro Bold"/>
                <a:cs typeface="Source Sans Pro Bold"/>
                <a:sym typeface="Source Sans Pro Bold"/>
              </a:rPr>
              <a:t>week. </a:t>
            </a:r>
            <a:r>
              <a:rPr lang="en-US" b="true" sz="3299" spc="-20">
                <a:solidFill>
                  <a:srgbClr val="262523"/>
                </a:solidFill>
                <a:latin typeface="Source Sans Pro Bold"/>
                <a:ea typeface="Source Sans Pro Bold"/>
                <a:cs typeface="Source Sans Pro Bold"/>
                <a:sym typeface="Source Sans Pro Bold"/>
              </a:rPr>
              <a:t>If you must miss an exam: email your TA as soon as you are aware of the expected absence.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3179541" y="2526984"/>
            <a:ext cx="4842767" cy="3767269"/>
          </a:xfrm>
          <a:custGeom>
            <a:avLst/>
            <a:gdLst/>
            <a:ahLst/>
            <a:cxnLst/>
            <a:rect r="r" b="b" t="t" l="l"/>
            <a:pathLst>
              <a:path h="3767269" w="4842767">
                <a:moveTo>
                  <a:pt x="0" y="0"/>
                </a:moveTo>
                <a:lnTo>
                  <a:pt x="4842767" y="0"/>
                </a:lnTo>
                <a:lnTo>
                  <a:pt x="4842767" y="3767269"/>
                </a:lnTo>
                <a:lnTo>
                  <a:pt x="0" y="3767269"/>
                </a:lnTo>
                <a:lnTo>
                  <a:pt x="0" y="0"/>
                </a:lnTo>
                <a:close/>
              </a:path>
            </a:pathLst>
          </a:custGeom>
          <a:blipFill>
            <a:blip r:embed="rId2"/>
            <a:stretch>
              <a:fillRect l="0" t="0" r="0" b="0"/>
            </a:stretch>
          </a:blipFill>
          <a:ln w="38100" cap="sq">
            <a:solidFill>
              <a:srgbClr val="545A40"/>
            </a:solidFill>
            <a:prstDash val="solid"/>
            <a:miter/>
          </a:ln>
        </p:spPr>
      </p:sp>
      <p:sp>
        <p:nvSpPr>
          <p:cNvPr name="TextBox 3" id="3"/>
          <p:cNvSpPr txBox="true"/>
          <p:nvPr/>
        </p:nvSpPr>
        <p:spPr>
          <a:xfrm rot="0">
            <a:off x="537845" y="212334"/>
            <a:ext cx="13133261" cy="762000"/>
          </a:xfrm>
          <a:prstGeom prst="rect">
            <a:avLst/>
          </a:prstGeom>
        </p:spPr>
        <p:txBody>
          <a:bodyPr anchor="t" rtlCol="false" tIns="0" lIns="0" bIns="0" rIns="0">
            <a:spAutoFit/>
          </a:bodyPr>
          <a:lstStyle/>
          <a:p>
            <a:pPr algn="r">
              <a:lnSpc>
                <a:spcPts val="6000"/>
              </a:lnSpc>
            </a:pPr>
            <a:r>
              <a:rPr lang="en-US" b="true" sz="5000" spc="-30">
                <a:solidFill>
                  <a:srgbClr val="262523"/>
                </a:solidFill>
                <a:latin typeface="Roboto Slab Bold"/>
                <a:ea typeface="Roboto Slab Bold"/>
                <a:cs typeface="Roboto Slab Bold"/>
                <a:sym typeface="Roboto Slab Bold"/>
              </a:rPr>
              <a:t>Are there </a:t>
            </a:r>
            <a:r>
              <a:rPr lang="en-US" b="true" sz="5000" spc="-30">
                <a:solidFill>
                  <a:srgbClr val="262523"/>
                </a:solidFill>
                <a:latin typeface="Roboto Slab Bold"/>
                <a:ea typeface="Roboto Slab Bold"/>
                <a:cs typeface="Roboto Slab Bold"/>
                <a:sym typeface="Roboto Slab Bold"/>
              </a:rPr>
              <a:t>attendance grades?</a:t>
            </a:r>
          </a:p>
        </p:txBody>
      </p:sp>
      <p:sp>
        <p:nvSpPr>
          <p:cNvPr name="TextBox 4" id="4"/>
          <p:cNvSpPr txBox="true"/>
          <p:nvPr/>
        </p:nvSpPr>
        <p:spPr>
          <a:xfrm rot="0">
            <a:off x="425894" y="1133475"/>
            <a:ext cx="12491822" cy="82296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p>
          <a:p>
            <a:pPr algn="l">
              <a:lnSpc>
                <a:spcPts val="3600"/>
              </a:lnSpc>
            </a:pPr>
            <a:r>
              <a:rPr lang="en-US" sz="3000" spc="-18" b="true">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a:t>
            </a:r>
            <a:r>
              <a:rPr lang="en-US" sz="3000" spc="-18">
                <a:solidFill>
                  <a:srgbClr val="000000"/>
                </a:solidFill>
                <a:latin typeface="Source Sans Pro"/>
                <a:ea typeface="Source Sans Pro"/>
                <a:cs typeface="Source Sans Pro"/>
                <a:sym typeface="Source Sans Pro"/>
              </a:rPr>
              <a:t>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a:t>
            </a:r>
            <a:r>
              <a:rPr lang="en-US" sz="3000" spc="-18">
                <a:solidFill>
                  <a:srgbClr val="000000"/>
                </a:solidFill>
                <a:latin typeface="Source Sans Pro"/>
                <a:ea typeface="Source Sans Pro"/>
                <a:cs typeface="Source Sans Pro"/>
                <a:sym typeface="Source Sans Pro"/>
              </a:rPr>
              <a:t>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a:t>
            </a:r>
            <a:r>
              <a:rPr lang="en-US" sz="3000" spc="-18">
                <a:solidFill>
                  <a:srgbClr val="000000"/>
                </a:solidFill>
                <a:latin typeface="Source Sans Pro"/>
                <a:ea typeface="Source Sans Pro"/>
                <a:cs typeface="Source Sans Pro"/>
                <a:sym typeface="Source Sans Pro"/>
              </a:rPr>
              <a:t>with your TA during their office hours within 7 days.</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a:t>
            </a:r>
            <a:r>
              <a:rPr lang="en-US" sz="3000" spc="-18">
                <a:solidFill>
                  <a:srgbClr val="000000"/>
                </a:solidFill>
                <a:latin typeface="Source Sans Pro"/>
                <a:ea typeface="Source Sans Pro"/>
                <a:cs typeface="Source Sans Pro"/>
                <a:sym typeface="Source Sans Pro"/>
              </a:rPr>
              <a:t>I</a:t>
            </a:r>
            <a:r>
              <a:rPr lang="en-US" sz="3000" spc="-18">
                <a:solidFill>
                  <a:srgbClr val="000000"/>
                </a:solidFill>
                <a:latin typeface="Source Sans Pro"/>
                <a:ea typeface="Source Sans Pro"/>
                <a:cs typeface="Source Sans Pro"/>
                <a:sym typeface="Source Sans Pro"/>
              </a:rPr>
              <a:t>f you miss more than one lab, we will send an “Early Alert” and document your absences. </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H</a:t>
            </a:r>
            <a:r>
              <a:rPr lang="en-US" sz="3000" spc="-18">
                <a:solidFill>
                  <a:srgbClr val="000000"/>
                </a:solidFill>
                <a:latin typeface="Source Sans Pro"/>
                <a:ea typeface="Source Sans Pro"/>
                <a:cs typeface="Source Sans Pro"/>
                <a:sym typeface="Source Sans Pro"/>
              </a:rPr>
              <a:t>ave a </a:t>
            </a:r>
            <a:r>
              <a:rPr lang="en-US" sz="3000" spc="-18" u="sng">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spc="-18" u="sng">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C</a:t>
            </a:r>
            <a:r>
              <a:rPr lang="en-US" sz="3000" spc="-18">
                <a:solidFill>
                  <a:srgbClr val="000000"/>
                </a:solidFill>
                <a:latin typeface="Source Sans Pro"/>
                <a:ea typeface="Source Sans Pro"/>
                <a:cs typeface="Source Sans Pro"/>
                <a:sym typeface="Source Sans Pro"/>
              </a:rPr>
              <a:t>annot attend a class due to an </a:t>
            </a:r>
            <a:r>
              <a:rPr lang="en-US" sz="3000" spc="-18" u="sng">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name="TextBox 5" id="5"/>
          <p:cNvSpPr txBox="true"/>
          <p:nvPr/>
        </p:nvSpPr>
        <p:spPr>
          <a:xfrm rot="0">
            <a:off x="11323624" y="6322116"/>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6065492" y="5918475"/>
            <a:ext cx="6157015" cy="3368400"/>
          </a:xfrm>
          <a:custGeom>
            <a:avLst/>
            <a:gdLst/>
            <a:ahLst/>
            <a:cxnLst/>
            <a:rect r="r" b="b" t="t" l="l"/>
            <a:pathLst>
              <a:path h="3368400" w="6157015">
                <a:moveTo>
                  <a:pt x="0" y="0"/>
                </a:moveTo>
                <a:lnTo>
                  <a:pt x="6157016" y="0"/>
                </a:lnTo>
                <a:lnTo>
                  <a:pt x="6157016" y="3368400"/>
                </a:lnTo>
                <a:lnTo>
                  <a:pt x="0" y="3368400"/>
                </a:lnTo>
                <a:lnTo>
                  <a:pt x="0" y="0"/>
                </a:lnTo>
                <a:close/>
              </a:path>
            </a:pathLst>
          </a:custGeom>
          <a:blipFill>
            <a:blip r:embed="rId2"/>
            <a:stretch>
              <a:fillRect l="0" t="0" r="0" b="0"/>
            </a:stretch>
          </a:blipFill>
          <a:ln w="38100" cap="sq">
            <a:solidFill>
              <a:srgbClr val="262523"/>
            </a:solidFill>
            <a:prstDash val="solid"/>
            <a:miter/>
          </a:ln>
        </p:spPr>
      </p:sp>
      <p:sp>
        <p:nvSpPr>
          <p:cNvPr name="TextBox 3" id="3"/>
          <p:cNvSpPr txBox="true"/>
          <p:nvPr/>
        </p:nvSpPr>
        <p:spPr>
          <a:xfrm rot="0">
            <a:off x="505846" y="490036"/>
            <a:ext cx="17276308"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How can I discuss my grades with my TA?</a:t>
            </a:r>
          </a:p>
        </p:txBody>
      </p:sp>
      <p:sp>
        <p:nvSpPr>
          <p:cNvPr name="TextBox 4" id="4"/>
          <p:cNvSpPr txBox="true"/>
          <p:nvPr/>
        </p:nvSpPr>
        <p:spPr>
          <a:xfrm rot="0">
            <a:off x="391274" y="1479825"/>
            <a:ext cx="16868026" cy="41148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name="TextBox 5" id="5"/>
          <p:cNvSpPr txBox="true"/>
          <p:nvPr/>
        </p:nvSpPr>
        <p:spPr>
          <a:xfrm rot="0">
            <a:off x="5234526" y="9317925"/>
            <a:ext cx="4714836"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443603" y="3485990"/>
            <a:ext cx="5330744" cy="4257591"/>
          </a:xfrm>
          <a:custGeom>
            <a:avLst/>
            <a:gdLst/>
            <a:ahLst/>
            <a:cxnLst/>
            <a:rect r="r" b="b" t="t" l="l"/>
            <a:pathLst>
              <a:path h="4257591" w="5330744">
                <a:moveTo>
                  <a:pt x="0" y="0"/>
                </a:moveTo>
                <a:lnTo>
                  <a:pt x="5330744" y="0"/>
                </a:lnTo>
                <a:lnTo>
                  <a:pt x="5330744" y="4257591"/>
                </a:lnTo>
                <a:lnTo>
                  <a:pt x="0" y="4257591"/>
                </a:lnTo>
                <a:lnTo>
                  <a:pt x="0" y="0"/>
                </a:lnTo>
                <a:close/>
              </a:path>
            </a:pathLst>
          </a:custGeom>
          <a:blipFill>
            <a:blip r:embed="rId2"/>
            <a:stretch>
              <a:fillRect l="0" t="0" r="0" b="0"/>
            </a:stretch>
          </a:blipFill>
          <a:ln w="38100" cap="sq">
            <a:solidFill>
              <a:srgbClr val="4E3A22"/>
            </a:solidFill>
            <a:prstDash val="solid"/>
            <a:miter/>
          </a:ln>
        </p:spPr>
      </p:sp>
      <p:sp>
        <p:nvSpPr>
          <p:cNvPr name="TextBox 3" id="3"/>
          <p:cNvSpPr txBox="true"/>
          <p:nvPr/>
        </p:nvSpPr>
        <p:spPr>
          <a:xfrm rot="0">
            <a:off x="12375720" y="829627"/>
            <a:ext cx="5016930"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ODA Information</a:t>
            </a:r>
          </a:p>
        </p:txBody>
      </p:sp>
      <p:sp>
        <p:nvSpPr>
          <p:cNvPr name="TextBox 4" id="4"/>
          <p:cNvSpPr txBox="true"/>
          <p:nvPr/>
        </p:nvSpPr>
        <p:spPr>
          <a:xfrm rot="0">
            <a:off x="731322" y="858202"/>
            <a:ext cx="10908080" cy="8608695"/>
          </a:xfrm>
          <a:prstGeom prst="rect">
            <a:avLst/>
          </a:prstGeom>
        </p:spPr>
        <p:txBody>
          <a:bodyPr anchor="t" rtlCol="false" tIns="0" lIns="0" bIns="0" rIns="0">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spc="-18" u="sng">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name="TextBox 5" id="5"/>
          <p:cNvSpPr txBox="true"/>
          <p:nvPr/>
        </p:nvSpPr>
        <p:spPr>
          <a:xfrm rot="0">
            <a:off x="11047399" y="7823288"/>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3850" y="1093424"/>
            <a:ext cx="12159814" cy="8345043"/>
          </a:xfrm>
          <a:prstGeom prst="rect">
            <a:avLst/>
          </a:prstGeom>
        </p:spPr>
        <p:txBody>
          <a:bodyPr anchor="t" rtlCol="false" tIns="0" lIns="0" bIns="0" rIns="0">
            <a:spAutoFit/>
          </a:bodyPr>
          <a:lstStyle/>
          <a:p>
            <a:pPr algn="l">
              <a:lnSpc>
                <a:spcPts val="2916"/>
              </a:lnSpc>
            </a:pPr>
            <a:r>
              <a:rPr lang="en-US" b="true" sz="3000"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b="true" sz="3000" spc="-18">
                <a:solidFill>
                  <a:srgbClr val="0D0D0D"/>
                </a:solidFill>
                <a:latin typeface="Source Sans Pro Bold"/>
                <a:ea typeface="Source Sans Pro Bold"/>
                <a:cs typeface="Source Sans Pro Bold"/>
                <a:sym typeface="Source Sans Pro Bold"/>
              </a:rPr>
              <a:t>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algn="l" marL="542925" indent="-271462" lvl="1">
              <a:lnSpc>
                <a:spcPts val="2916"/>
              </a:lnSpc>
              <a:buFont typeface="Arial"/>
              <a:buChar char="•"/>
            </a:pPr>
            <a:r>
              <a:rPr lang="en-US" b="true" sz="3000" spc="-18">
                <a:solidFill>
                  <a:srgbClr val="A8304D"/>
                </a:solidFill>
                <a:latin typeface="Source Sans Pro Bold"/>
                <a:ea typeface="Source Sans Pro Bold"/>
                <a:cs typeface="Source Sans Pro Bold"/>
                <a:sym typeface="Source Sans Pro Bold"/>
              </a:rPr>
              <a:t>Using a device while taking an exam.</a:t>
            </a:r>
          </a:p>
          <a:p>
            <a:pPr algn="l" marL="542925" indent="-271462" lvl="1">
              <a:lnSpc>
                <a:spcPts val="2916"/>
              </a:lnSpc>
            </a:pPr>
          </a:p>
          <a:p>
            <a:pPr algn="l">
              <a:lnSpc>
                <a:spcPts val="2916"/>
              </a:lnSpc>
            </a:pPr>
            <a:r>
              <a:rPr lang="en-US" b="true" sz="3000" spc="-18">
                <a:solidFill>
                  <a:srgbClr val="0D0D0D"/>
                </a:solidFill>
                <a:latin typeface="Source Sans Pro Bold"/>
                <a:ea typeface="Source Sans Pro Bold"/>
                <a:cs typeface="Source Sans Pro Bold"/>
                <a:sym typeface="Source Sans Pro Bold"/>
              </a:rPr>
              <a:t>The term ‘plagiarism’ includes, but is not limited to: </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algn="l" marL="542925" indent="-271462"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algn="l" marL="542925" indent="-271462" lvl="1">
              <a:lnSpc>
                <a:spcPts val="2916"/>
              </a:lnSpc>
            </a:pPr>
          </a:p>
          <a:p>
            <a:pPr algn="just">
              <a:lnSpc>
                <a:spcPts val="2916"/>
              </a:lnSpc>
            </a:pPr>
            <a:r>
              <a:rPr lang="en-US" b="true" sz="3000" spc="-18">
                <a:solidFill>
                  <a:srgbClr val="37472C"/>
                </a:solidFill>
                <a:latin typeface="Source Sans Pro Bold"/>
                <a:ea typeface="Source Sans Pro Bold"/>
                <a:cs typeface="Source Sans Pro Bold"/>
                <a:sym typeface="Source Sans Pro Bold"/>
              </a:rPr>
              <a:t>If we suspect you of cheating: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A</a:t>
            </a:r>
            <a:r>
              <a:rPr lang="en-US" sz="3000" spc="-18">
                <a:solidFill>
                  <a:srgbClr val="37472C"/>
                </a:solidFill>
                <a:latin typeface="Source Sans Pro"/>
                <a:ea typeface="Source Sans Pro"/>
                <a:cs typeface="Source Sans Pro"/>
                <a:sym typeface="Source Sans Pro"/>
              </a:rPr>
              <a:t>n email will be sent to you and you will receive a 0 for the assignment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name="Freeform 3" id="3"/>
          <p:cNvSpPr/>
          <p:nvPr/>
        </p:nvSpPr>
        <p:spPr>
          <a:xfrm flipH="false" flipV="false" rot="0">
            <a:off x="12814245" y="3792094"/>
            <a:ext cx="4928597" cy="4725293"/>
          </a:xfrm>
          <a:custGeom>
            <a:avLst/>
            <a:gdLst/>
            <a:ahLst/>
            <a:cxnLst/>
            <a:rect r="r" b="b" t="t" l="l"/>
            <a:pathLst>
              <a:path h="4725293" w="4928597">
                <a:moveTo>
                  <a:pt x="0" y="0"/>
                </a:moveTo>
                <a:lnTo>
                  <a:pt x="4928597" y="0"/>
                </a:lnTo>
                <a:lnTo>
                  <a:pt x="4928597" y="4725293"/>
                </a:lnTo>
                <a:lnTo>
                  <a:pt x="0" y="4725293"/>
                </a:lnTo>
                <a:lnTo>
                  <a:pt x="0" y="0"/>
                </a:lnTo>
                <a:close/>
              </a:path>
            </a:pathLst>
          </a:custGeom>
          <a:blipFill>
            <a:blip r:embed="rId2"/>
            <a:stretch>
              <a:fillRect l="0" t="0" r="0" b="0"/>
            </a:stretch>
          </a:blipFill>
          <a:ln w="38100" cap="sq">
            <a:solidFill>
              <a:srgbClr val="1D1D1E"/>
            </a:solidFill>
            <a:prstDash val="solid"/>
            <a:miter/>
          </a:ln>
        </p:spPr>
      </p:sp>
      <p:sp>
        <p:nvSpPr>
          <p:cNvPr name="TextBox 4" id="4"/>
          <p:cNvSpPr txBox="true"/>
          <p:nvPr/>
        </p:nvSpPr>
        <p:spPr>
          <a:xfrm rot="0">
            <a:off x="12584157" y="1038225"/>
            <a:ext cx="5016930" cy="1343025"/>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Scholastic Dishonesty</a:t>
            </a:r>
          </a:p>
        </p:txBody>
      </p:sp>
      <p:sp>
        <p:nvSpPr>
          <p:cNvPr name="TextBox 5" id="5"/>
          <p:cNvSpPr txBox="true"/>
          <p:nvPr/>
        </p:nvSpPr>
        <p:spPr>
          <a:xfrm rot="0">
            <a:off x="12380899" y="8517387"/>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4048919" y="400050"/>
            <a:ext cx="10190163" cy="714375"/>
          </a:xfrm>
          <a:prstGeom prst="rect">
            <a:avLst/>
          </a:prstGeom>
        </p:spPr>
        <p:txBody>
          <a:bodyPr anchor="t" rtlCol="false" tIns="0" lIns="0" bIns="0" rIns="0">
            <a:spAutoFit/>
          </a:bodyPr>
          <a:lstStyle/>
          <a:p>
            <a:pPr algn="ctr">
              <a:lnSpc>
                <a:spcPts val="5759"/>
              </a:lnSpc>
              <a:spcBef>
                <a:spcPct val="0"/>
              </a:spcBef>
            </a:pPr>
            <a:r>
              <a:rPr lang="en-US" b="true" sz="4799" spc="-29">
                <a:solidFill>
                  <a:srgbClr val="000000"/>
                </a:solidFill>
                <a:latin typeface="Roboto Slab Bold"/>
                <a:ea typeface="Roboto Slab Bold"/>
                <a:cs typeface="Roboto Slab Bold"/>
                <a:sym typeface="Roboto Slab Bold"/>
              </a:rPr>
              <a:t>UNT Fall 2025 Semester Key Dates: </a:t>
            </a:r>
          </a:p>
        </p:txBody>
      </p:sp>
      <p:sp>
        <p:nvSpPr>
          <p:cNvPr name="TextBox 3" id="3"/>
          <p:cNvSpPr txBox="true"/>
          <p:nvPr/>
        </p:nvSpPr>
        <p:spPr>
          <a:xfrm rot="0">
            <a:off x="1085850" y="2514600"/>
            <a:ext cx="13768289" cy="5092828"/>
          </a:xfrm>
          <a:prstGeom prst="rect">
            <a:avLst/>
          </a:prstGeom>
        </p:spPr>
        <p:txBody>
          <a:bodyPr anchor="t" rtlCol="false" tIns="0" lIns="0" bIns="0" rIns="0">
            <a:spAutoFit/>
          </a:bodyPr>
          <a:lstStyle/>
          <a:p>
            <a:pPr algn="l">
              <a:lnSpc>
                <a:spcPts val="8108"/>
              </a:lnSpc>
            </a:pPr>
            <a:r>
              <a:rPr lang="en-US" sz="5299" spc="-31" b="true">
                <a:solidFill>
                  <a:srgbClr val="000000"/>
                </a:solidFill>
                <a:latin typeface="Roboto Slab Bold"/>
                <a:ea typeface="Roboto Slab Bold"/>
                <a:cs typeface="Roboto Slab Bold"/>
                <a:sym typeface="Roboto Slab Bold"/>
              </a:rPr>
              <a:t>Labor Day Holiday (no class) :  September 1</a:t>
            </a:r>
          </a:p>
          <a:p>
            <a:pPr algn="l">
              <a:lnSpc>
                <a:spcPts val="8108"/>
              </a:lnSpc>
            </a:pPr>
          </a:p>
          <a:p>
            <a:pPr algn="l">
              <a:lnSpc>
                <a:spcPts val="8108"/>
              </a:lnSpc>
            </a:pPr>
            <a:r>
              <a:rPr lang="en-US" sz="5299" spc="-31" b="true">
                <a:solidFill>
                  <a:srgbClr val="000000"/>
                </a:solidFill>
                <a:latin typeface="Roboto Slab Bold"/>
                <a:ea typeface="Roboto Slab Bold"/>
                <a:cs typeface="Roboto Slab Bold"/>
                <a:sym typeface="Roboto Slab Bold"/>
              </a:rPr>
              <a:t>Last day to drop course a “W” : November 7 </a:t>
            </a:r>
          </a:p>
          <a:p>
            <a:pPr algn="l">
              <a:lnSpc>
                <a:spcPts val="8108"/>
              </a:lnSpc>
            </a:pPr>
          </a:p>
          <a:p>
            <a:pPr algn="l">
              <a:lnSpc>
                <a:spcPts val="8108"/>
              </a:lnSpc>
            </a:pPr>
            <a:r>
              <a:rPr lang="en-US" sz="5299" spc="-31" b="true">
                <a:solidFill>
                  <a:srgbClr val="000000"/>
                </a:solidFill>
                <a:latin typeface="Roboto Slab Bold"/>
                <a:ea typeface="Roboto Slab Bold"/>
                <a:cs typeface="Roboto Slab Bold"/>
                <a:sym typeface="Roboto Slab Bold"/>
              </a:rPr>
              <a:t>Final Exam Week : December 6 - 12</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685516" y="357844"/>
          <a:ext cx="16886432" cy="8900456"/>
        </p:xfrm>
        <a:graphic>
          <a:graphicData uri="http://schemas.openxmlformats.org/drawingml/2006/table">
            <a:tbl>
              <a:tblPr/>
              <a:tblGrid>
                <a:gridCol w="2451773"/>
                <a:gridCol w="10035267"/>
                <a:gridCol w="4399392"/>
              </a:tblGrid>
              <a:tr h="667107">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2571472">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8/18 - 8/22</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88203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8/25 - 8/29</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Pre-lab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77983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9/1 - 9/5</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2: </a:t>
                      </a:r>
                      <a:r>
                        <a:rPr lang="en-US" b="true" sz="2499" spc="22">
                          <a:solidFill>
                            <a:srgbClr val="262523"/>
                          </a:solidFill>
                          <a:latin typeface="Source Sans Pro Bold"/>
                          <a:ea typeface="Source Sans Pro Bold"/>
                          <a:cs typeface="Source Sans Pro Bold"/>
                          <a:sym typeface="Source Sans Pro Bold"/>
                        </a:rPr>
                        <a:t>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7669" y="338175"/>
          <a:ext cx="16810786" cy="8920125"/>
        </p:xfrm>
        <a:graphic>
          <a:graphicData uri="http://schemas.openxmlformats.org/drawingml/2006/table">
            <a:tbl>
              <a:tblPr/>
              <a:tblGrid>
                <a:gridCol w="2228437"/>
                <a:gridCol w="10204540"/>
                <a:gridCol w="4377809"/>
              </a:tblGrid>
              <a:tr h="99729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53131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9/8 - 9/12</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80644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9/15 - 9/19</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58506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9/22 - 9/26</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2343" y="484366"/>
          <a:ext cx="16823314" cy="9202715"/>
        </p:xfrm>
        <a:graphic>
          <a:graphicData uri="http://schemas.openxmlformats.org/drawingml/2006/table">
            <a:tbl>
              <a:tblPr/>
              <a:tblGrid>
                <a:gridCol w="2563736"/>
                <a:gridCol w="10024638"/>
                <a:gridCol w="4234941"/>
              </a:tblGrid>
              <a:tr h="921443">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159438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9/29 - 10/3</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1650377">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10/6 - 10/10</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57167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10/13 - 10/17</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464830">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10/20 - 10/24</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b="true" sz="2499"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a:t>
                      </a:r>
                      <a:r>
                        <a:rPr lang="en-US" sz="2499" spc="22">
                          <a:solidFill>
                            <a:srgbClr val="262523"/>
                          </a:solidFill>
                          <a:latin typeface="Source Sans Pro"/>
                          <a:ea typeface="Source Sans Pro"/>
                          <a:cs typeface="Source Sans Pro"/>
                          <a:sym typeface="Source Sans Pro"/>
                        </a:rPr>
                        <a:t>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54449" y="338175"/>
          <a:ext cx="15702516" cy="9101338"/>
        </p:xfrm>
        <a:graphic>
          <a:graphicData uri="http://schemas.openxmlformats.org/drawingml/2006/table">
            <a:tbl>
              <a:tblPr/>
              <a:tblGrid>
                <a:gridCol w="2411858"/>
                <a:gridCol w="8729342"/>
                <a:gridCol w="4561316"/>
              </a:tblGrid>
              <a:tr h="997278">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82568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10/27 - 10/31</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42224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11/3 - 11/7</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50727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11/10 - 11/14</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a:t>
                      </a: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34885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11/17 - 11/21</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b="true" sz="2499"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647697" y="1217186"/>
            <a:ext cx="16992600" cy="7978378"/>
          </a:xfrm>
          <a:prstGeom prst="rect">
            <a:avLst/>
          </a:prstGeom>
        </p:spPr>
        <p:txBody>
          <a:bodyPr anchor="t" rtlCol="false" tIns="0" lIns="0" bIns="0" rIns="0">
            <a:spAutoFit/>
          </a:bodyPr>
          <a:lstStyle/>
          <a:p>
            <a:pPr algn="ctr">
              <a:lnSpc>
                <a:spcPts val="2520"/>
              </a:lnSpc>
            </a:pPr>
            <a:r>
              <a:rPr lang="en-US" b="true" sz="2100"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spc="-10" u="sng">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spc="-10" u="sng">
                <a:solidFill>
                  <a:srgbClr val="0000FF"/>
                </a:solidFill>
                <a:latin typeface="Source Sans Pro Light"/>
                <a:ea typeface="Source Sans Pro Light"/>
                <a:cs typeface="Source Sans Pro Light"/>
                <a:sym typeface="Source Sans Pro Light"/>
                <a:hlinkClick r:id="rId3"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p>
        </p:txBody>
      </p:sp>
      <p:sp>
        <p:nvSpPr>
          <p:cNvPr name="TextBox 3" id="3"/>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
        <p:nvSpPr>
          <p:cNvPr name="TextBox 3" id="3"/>
          <p:cNvSpPr txBox="true"/>
          <p:nvPr/>
        </p:nvSpPr>
        <p:spPr>
          <a:xfrm rot="0">
            <a:off x="313006" y="1467258"/>
            <a:ext cx="17661987" cy="8332515"/>
          </a:xfrm>
          <a:prstGeom prst="rect">
            <a:avLst/>
          </a:prstGeom>
        </p:spPr>
        <p:txBody>
          <a:bodyPr anchor="t" rtlCol="false" tIns="0" lIns="0" bIns="0" rIns="0">
            <a:spAutoFit/>
          </a:bodyPr>
          <a:lstStyle/>
          <a:p>
            <a:pPr algn="ctr">
              <a:lnSpc>
                <a:spcPts val="2640"/>
              </a:lnSpc>
            </a:pPr>
            <a:r>
              <a:rPr lang="en-US" b="true" sz="2200"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spc="-13" u="sng">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spc="-13" u="sng">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spc="-13" u="sng">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spc="-13" u="sng">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spc="-13" u="sng">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spc="-13" u="sng">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spc="-13" u="sng">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8" y="172549"/>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Services</a:t>
            </a:r>
          </a:p>
        </p:txBody>
      </p:sp>
      <p:sp>
        <p:nvSpPr>
          <p:cNvPr name="TextBox 3" id="3"/>
          <p:cNvSpPr txBox="true"/>
          <p:nvPr/>
        </p:nvSpPr>
        <p:spPr>
          <a:xfrm rot="0">
            <a:off x="631287" y="1573412"/>
            <a:ext cx="17025423" cy="8361313"/>
          </a:xfrm>
          <a:prstGeom prst="rect">
            <a:avLst/>
          </a:prstGeom>
        </p:spPr>
        <p:txBody>
          <a:bodyPr anchor="t" rtlCol="false" tIns="0" lIns="0" bIns="0" rIns="0">
            <a:spAutoFit/>
          </a:bodyPr>
          <a:lstStyle/>
          <a:p>
            <a:pPr algn="l">
              <a:lnSpc>
                <a:spcPts val="5030"/>
              </a:lnSpc>
            </a:pPr>
            <a:r>
              <a:rPr lang="en-US" b="true" sz="4192"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b="true" sz="3607" spc="-21">
                <a:solidFill>
                  <a:srgbClr val="000000"/>
                </a:solidFill>
                <a:latin typeface="Source Sans Pro Bold"/>
                <a:ea typeface="Source Sans Pro Bold"/>
                <a:cs typeface="Source Sans Pro Bold"/>
                <a:sym typeface="Source Sans Pro Bold"/>
              </a:rPr>
              <a:t>Student Support Services</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FF"/>
                </a:solidFill>
                <a:latin typeface="Source Sans Pro Light"/>
                <a:ea typeface="Source Sans Pro Light"/>
                <a:cs typeface="Source Sans Pro Light"/>
                <a:sym typeface="Source Sans Pro Light"/>
                <a:hlinkClick r:id="rId7"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8" tooltip="https://registrar.unt.edu/transcripts-and-records/update-your-personal-information"/>
              </a:rPr>
              <a:t>UNT Records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9" tooltip="https://sfs.unt.edu/idcards"/>
              </a:rPr>
              <a:t>UNT ID Card</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0" tooltip="https://sso.unt.edu/idp/profile/SAML2/Redirect/SSO;jsessionid=E4DCA43DF85E3B74B3E496CAB99D8FC6?execution=e1s1"/>
              </a:rPr>
              <a:t>UNT Email Address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1" tooltip="https://studentaffairs.unt.edu/student-legal-services"/>
              </a:rPr>
              <a:t>Legal Name</a:t>
            </a:r>
          </a:p>
          <a:p>
            <a:pPr algn="l">
              <a:lnSpc>
                <a:spcPts val="2632"/>
              </a:lnSpc>
            </a:pPr>
            <a:r>
              <a:rPr lang="en-US" sz="2193" i="true"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877844" y="2366896"/>
            <a:ext cx="16276320" cy="6286500"/>
          </a:xfrm>
          <a:prstGeom prst="rect">
            <a:avLst/>
          </a:prstGeom>
        </p:spPr>
        <p:txBody>
          <a:bodyPr anchor="t" rtlCol="false" tIns="0" lIns="0" bIns="0" rIns="0">
            <a:spAutoFit/>
          </a:bodyPr>
          <a:lstStyle/>
          <a:p>
            <a:pPr algn="l">
              <a:lnSpc>
                <a:spcPts val="4275"/>
              </a:lnSpc>
            </a:pPr>
            <a:r>
              <a:rPr lang="en-US" b="true" sz="3562" i="true"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9"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p>
          <a:p>
            <a:pPr algn="l">
              <a:lnSpc>
                <a:spcPts val="4275"/>
              </a:lnSpc>
            </a:pPr>
            <a:r>
              <a:rPr lang="en-US" b="true" sz="3562"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0"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1"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2"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3"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14"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name="TextBox 3" id="3"/>
          <p:cNvSpPr txBox="true"/>
          <p:nvPr/>
        </p:nvSpPr>
        <p:spPr>
          <a:xfrm rot="0">
            <a:off x="1005840" y="769144"/>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DAGwVgnvxXU</dc:identifier>
  <dcterms:modified xsi:type="dcterms:W3CDTF">2011-08-01T06:04:30Z</dcterms:modified>
  <cp:revision>1</cp:revision>
  <dc:title>Copy of SECTION 304 Copy of Copy of Spring 2025 ENV 1132 Lab Syllabus</dc:title>
</cp:coreProperties>
</file>