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40"/>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x="18288000" cy="10287000"/>
  <p:notesSz cx="6858000" cy="9144000"/>
  <p:embeddedFontLst>
    <p:embeddedFont>
      <p:font typeface="Canva Sans Bold" charset="1" panose="020B0803030501040103"/>
      <p:regular r:id="rId29"/>
    </p:embeddedFont>
    <p:embeddedFont>
      <p:font typeface="Source Sans Pro Bold" charset="1" panose="020B0703030403020204"/>
      <p:regular r:id="rId30"/>
    </p:embeddedFont>
    <p:embeddedFont>
      <p:font typeface="Source Sans Pro" charset="1" panose="020B0503030403020204"/>
      <p:regular r:id="rId31"/>
    </p:embeddedFont>
    <p:embeddedFont>
      <p:font typeface="Roboto Slab Bold" charset="1" panose="00000000000000000000"/>
      <p:regular r:id="rId32"/>
    </p:embeddedFont>
    <p:embeddedFont>
      <p:font typeface="Source Sans Pro Light" charset="1" panose="020B0403030403020204"/>
      <p:regular r:id="rId33"/>
    </p:embeddedFont>
    <p:embeddedFont>
      <p:font typeface="Source Sans Pro Italics" charset="1" panose="020B0503030403090204"/>
      <p:regular r:id="rId34"/>
    </p:embeddedFont>
    <p:embeddedFont>
      <p:font typeface="Source Sans Pro Light Italics" charset="1" panose="020B0403030403090204"/>
      <p:regular r:id="rId35"/>
    </p:embeddedFont>
    <p:embeddedFont>
      <p:font typeface="Source Sans Pro Bold Italics" charset="1" panose="020B0703030403090204"/>
      <p:regular r:id="rId36"/>
    </p:embeddedFont>
    <p:embeddedFont>
      <p:font typeface="Roboto Slab Light" charset="1" panose="00000000000000000000"/>
      <p:regular r:id="rId37"/>
    </p:embeddedFont>
    <p:embeddedFont>
      <p:font typeface="Poppins Light" charset="1" panose="00000400000000000000"/>
      <p:regular r:id="rId38"/>
    </p:embeddedFont>
    <p:embeddedFont>
      <p:font typeface="Roboto Slab" charset="1" panose="00000000000000000000"/>
      <p:regular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40" Target="notesMasters/notesMaster1.xml" Type="http://schemas.openxmlformats.org/officeDocument/2006/relationships/notesMaster"/><Relationship Id="rId41" Target="theme/theme2.xml" Type="http://schemas.openxmlformats.org/officeDocument/2006/relationships/theme"/><Relationship Id="rId42" Target="notesSlides/notesSlide1.xml" Type="http://schemas.openxmlformats.org/officeDocument/2006/relationships/notesSlide"/><Relationship Id="rId43" Target="notesSlides/notesSlide2.xml" Type="http://schemas.openxmlformats.org/officeDocument/2006/relationships/notesSlide"/><Relationship Id="rId44" Target="notesSlides/notesSlide3.xml" Type="http://schemas.openxmlformats.org/officeDocument/2006/relationships/notesSlide"/><Relationship Id="rId45" Target="notesSlides/notesSlide4.xml" Type="http://schemas.openxmlformats.org/officeDocument/2006/relationships/notesSlide"/><Relationship Id="rId46" Target="notesSlides/notesSlide5.xml" Type="http://schemas.openxmlformats.org/officeDocument/2006/relationships/notesSlid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80</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390</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ailto:helpdesk@unt.edu" TargetMode="External" Type="http://schemas.openxmlformats.org/officeDocument/2006/relationships/hyperlink"/><Relationship Id="rId3" Target="https://it.unt.edu/helpdesk/chatsupport" TargetMode="External" Type="http://schemas.openxmlformats.org/officeDocument/2006/relationships/hyperlink"/><Relationship Id="rId4" Target="https://it.unt.edu/helpdesk" TargetMode="External" Type="http://schemas.openxmlformats.org/officeDocument/2006/relationships/hyperlink"/><Relationship Id="rId5" Target="https://community.canvaslms.com/docs/DOC-10554-4212710328" TargetMode="External" Type="http://schemas.openxmlformats.org/officeDocument/2006/relationships/hyperlink"/><Relationship Id="rId6" Target="../media/image3.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 Id="rId3" Target="https://policy.unt.edu/policy/06-039" TargetMode="External" Type="http://schemas.openxmlformats.org/officeDocument/2006/relationships/hyperlink"/></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 Id="rId3" Target="https://webmail.unt.edu/owa/redir.aspx?C=K33g2kFKbUOeWI5DVP3AwmGCPcBPoM8I9DnsHqfgr-3zAO2Ya9BmIJN-wg9A73seG2jrTRIkPy0.&amp;URL=http://www.unt.edu/oda" TargetMode="External" Type="http://schemas.openxmlformats.org/officeDocument/2006/relationships/hyperlink"/></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https://disability.unt.edu/" TargetMode="External" Type="http://schemas.openxmlformats.org/officeDocument/2006/relationships/hyperlink"/><Relationship Id="rId3" Target="https://disability.unt.edu/" TargetMode="External" Type="http://schemas.openxmlformats.org/officeDocument/2006/relationships/hyperlink"/></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https://deanofstudents.unt.edu/conduct" TargetMode="External" Type="http://schemas.openxmlformats.org/officeDocument/2006/relationships/hyperlink"/><Relationship Id="rId3" Target="https://my.unt.edu/" TargetMode="External" Type="http://schemas.openxmlformats.org/officeDocument/2006/relationships/hyperlink"/><Relationship Id="rId4" Target="https://it.unt.edu/eagleconnect" TargetMode="External" Type="http://schemas.openxmlformats.org/officeDocument/2006/relationships/hyperlink"/><Relationship Id="rId5" Target="http://spot.unt.edu/" TargetMode="External" Type="http://schemas.openxmlformats.org/officeDocument/2006/relationships/hyperlink"/><Relationship Id="rId6" Target="mailto:SurvivorAdvocate@unt.edu" TargetMode="External" Type="http://schemas.openxmlformats.org/officeDocument/2006/relationships/hyperlink"/></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10" Target="https://sso.unt.edu/idp/profile/SAML2/Redirect/SSO;jsessionid=E4DCA43DF85E3B74B3E496CAB99D8FC6?execution=e1s1" TargetMode="External" Type="http://schemas.openxmlformats.org/officeDocument/2006/relationships/hyperlink"/><Relationship Id="rId11" Target="https://studentaffairs.unt.edu/student-legal-services" TargetMode="External" Type="http://schemas.openxmlformats.org/officeDocument/2006/relationships/hyperlink"/><Relationship Id="rId2" Target="https://studentaffairs.unt.edu/student-health-and-wellness-center" TargetMode="External" Type="http://schemas.openxmlformats.org/officeDocument/2006/relationships/hyperlink"/><Relationship Id="rId3" Target="https://studentaffairs.unt.edu/counseling-and-testing-services" TargetMode="External" Type="http://schemas.openxmlformats.org/officeDocument/2006/relationships/hyperlink"/><Relationship Id="rId4" Target="https://studentaffairs.unt.edu/care" TargetMode="External" Type="http://schemas.openxmlformats.org/officeDocument/2006/relationships/hyperlink"/><Relationship Id="rId5" Target="https://studentaffairs.unt.edu/student-health-and-wellness-center/services/psychiatry" TargetMode="External" Type="http://schemas.openxmlformats.org/officeDocument/2006/relationships/hyperlink"/><Relationship Id="rId6" Target="https://studentaffairs.unt.edu/counseling-and-testing-services/services/individual-counseling" TargetMode="External" Type="http://schemas.openxmlformats.org/officeDocument/2006/relationships/hyperlink"/><Relationship Id="rId7" Target="https://studentaffairs.unt.edu/counseling-and-testing-services/services/individual-counseling" TargetMode="External" Type="http://schemas.openxmlformats.org/officeDocument/2006/relationships/hyperlink"/><Relationship Id="rId8" Target="https://registrar.unt.edu/transcripts-and-records/update-your-personal-information" TargetMode="External" Type="http://schemas.openxmlformats.org/officeDocument/2006/relationships/hyperlink"/><Relationship Id="rId9" Target="https://sfs.unt.edu/idcards" TargetMode="External" Type="http://schemas.openxmlformats.org/officeDocument/2006/relationships/hyperlink"/></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10" Target="https://clear.unt.edu/canvas/student-resources" TargetMode="External" Type="http://schemas.openxmlformats.org/officeDocument/2006/relationships/hyperlink"/><Relationship Id="rId11" Target="https://success.unt.edu/asc" TargetMode="External" Type="http://schemas.openxmlformats.org/officeDocument/2006/relationships/hyperlink"/><Relationship Id="rId12" Target="https://library.unt.edu/" TargetMode="External" Type="http://schemas.openxmlformats.org/officeDocument/2006/relationships/hyperlink"/><Relationship Id="rId13" Target="http://writingcenter.unt.edu/" TargetMode="External" Type="http://schemas.openxmlformats.org/officeDocument/2006/relationships/hyperlink"/><Relationship Id="rId14" Target="http://writingcenter.unt.edu/" TargetMode="External" Type="http://schemas.openxmlformats.org/officeDocument/2006/relationships/hyperlink"/><Relationship Id="rId2" Target="https://financialaid.unt.edu/" TargetMode="External" Type="http://schemas.openxmlformats.org/officeDocument/2006/relationships/hyperlink"/><Relationship Id="rId3" Target="https://studentaffairs.unt.edu/student-legal-services" TargetMode="External" Type="http://schemas.openxmlformats.org/officeDocument/2006/relationships/hyperlink"/><Relationship Id="rId4" Target="https://studentaffairs.unt.edu/career-center" TargetMode="External" Type="http://schemas.openxmlformats.org/officeDocument/2006/relationships/hyperlink"/><Relationship Id="rId5" Target="https://edo.unt.edu/multicultural-center" TargetMode="External" Type="http://schemas.openxmlformats.org/officeDocument/2006/relationships/hyperlink"/><Relationship Id="rId6" Target="https://studentaffairs.unt.edu/counseling-and-testing-services" TargetMode="External" Type="http://schemas.openxmlformats.org/officeDocument/2006/relationships/hyperlink"/><Relationship Id="rId7" Target="https://edo.unt.edu/pridealliance" TargetMode="External" Type="http://schemas.openxmlformats.org/officeDocument/2006/relationships/hyperlink"/><Relationship Id="rId8" Target="https://deanofstudents.unt.edu/resources/food-pantry" TargetMode="External" Type="http://schemas.openxmlformats.org/officeDocument/2006/relationships/hyperlink"/><Relationship Id="rId9" Target="https://deanofstudents.unt.edu/resources/food-pantry"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grpSp>
        <p:nvGrpSpPr>
          <p:cNvPr name="Group 3" id="3"/>
          <p:cNvGrpSpPr/>
          <p:nvPr/>
        </p:nvGrpSpPr>
        <p:grpSpPr>
          <a:xfrm rot="0">
            <a:off x="4760727" y="384776"/>
            <a:ext cx="8437057" cy="3873216"/>
            <a:chOff x="0" y="0"/>
            <a:chExt cx="2222106" cy="1020106"/>
          </a:xfrm>
        </p:grpSpPr>
        <p:sp>
          <p:nvSpPr>
            <p:cNvPr name="Freeform 4" id="4"/>
            <p:cNvSpPr/>
            <p:nvPr/>
          </p:nvSpPr>
          <p:spPr>
            <a:xfrm flipH="false" flipV="false" rot="0">
              <a:off x="0" y="0"/>
              <a:ext cx="2222106" cy="1020106"/>
            </a:xfrm>
            <a:custGeom>
              <a:avLst/>
              <a:gdLst/>
              <a:ahLst/>
              <a:cxnLst/>
              <a:rect r="r" b="b" t="t" l="l"/>
              <a:pathLst>
                <a:path h="1020106" w="2222106">
                  <a:moveTo>
                    <a:pt x="15599" y="0"/>
                  </a:moveTo>
                  <a:lnTo>
                    <a:pt x="2206506" y="0"/>
                  </a:lnTo>
                  <a:cubicBezTo>
                    <a:pt x="2215122" y="0"/>
                    <a:pt x="2222106" y="6984"/>
                    <a:pt x="2222106" y="15599"/>
                  </a:cubicBezTo>
                  <a:lnTo>
                    <a:pt x="2222106" y="1004507"/>
                  </a:lnTo>
                  <a:cubicBezTo>
                    <a:pt x="2222106" y="1008644"/>
                    <a:pt x="2220462" y="1012612"/>
                    <a:pt x="2217537" y="1015537"/>
                  </a:cubicBezTo>
                  <a:cubicBezTo>
                    <a:pt x="2214611" y="1018463"/>
                    <a:pt x="2210644" y="1020106"/>
                    <a:pt x="2206506" y="1020106"/>
                  </a:cubicBezTo>
                  <a:lnTo>
                    <a:pt x="15599" y="1020106"/>
                  </a:lnTo>
                  <a:cubicBezTo>
                    <a:pt x="6984" y="1020106"/>
                    <a:pt x="0" y="1013122"/>
                    <a:pt x="0" y="1004507"/>
                  </a:cubicBezTo>
                  <a:lnTo>
                    <a:pt x="0" y="15599"/>
                  </a:lnTo>
                  <a:cubicBezTo>
                    <a:pt x="0" y="6984"/>
                    <a:pt x="6984" y="0"/>
                    <a:pt x="15599" y="0"/>
                  </a:cubicBezTo>
                  <a:close/>
                </a:path>
              </a:pathLst>
            </a:custGeom>
            <a:solidFill>
              <a:srgbClr val="D0DCE8">
                <a:alpha val="74902"/>
              </a:srgbClr>
            </a:solidFill>
          </p:spPr>
        </p:sp>
        <p:sp>
          <p:nvSpPr>
            <p:cNvPr name="TextBox 5" id="5"/>
            <p:cNvSpPr txBox="true"/>
            <p:nvPr/>
          </p:nvSpPr>
          <p:spPr>
            <a:xfrm>
              <a:off x="0" y="19050"/>
              <a:ext cx="2222106" cy="1001056"/>
            </a:xfrm>
            <a:prstGeom prst="rect">
              <a:avLst/>
            </a:prstGeom>
          </p:spPr>
          <p:txBody>
            <a:bodyPr anchor="ctr" rtlCol="false" tIns="50800" lIns="50800" bIns="50800" rIns="50800"/>
            <a:lstStyle/>
            <a:p>
              <a:pPr algn="ctr">
                <a:lnSpc>
                  <a:spcPts val="2268"/>
                </a:lnSpc>
              </a:pPr>
            </a:p>
          </p:txBody>
        </p:sp>
      </p:grpSp>
      <p:grpSp>
        <p:nvGrpSpPr>
          <p:cNvPr name="Group 6" id="6"/>
          <p:cNvGrpSpPr/>
          <p:nvPr/>
        </p:nvGrpSpPr>
        <p:grpSpPr>
          <a:xfrm rot="0">
            <a:off x="8541749" y="5701297"/>
            <a:ext cx="9608075" cy="4092033"/>
            <a:chOff x="0" y="0"/>
            <a:chExt cx="2530522" cy="1077737"/>
          </a:xfrm>
        </p:grpSpPr>
        <p:sp>
          <p:nvSpPr>
            <p:cNvPr name="Freeform 7" id="7"/>
            <p:cNvSpPr/>
            <p:nvPr/>
          </p:nvSpPr>
          <p:spPr>
            <a:xfrm flipH="false" flipV="false" rot="0">
              <a:off x="0" y="0"/>
              <a:ext cx="2530522" cy="1077737"/>
            </a:xfrm>
            <a:custGeom>
              <a:avLst/>
              <a:gdLst/>
              <a:ahLst/>
              <a:cxnLst/>
              <a:rect r="r" b="b" t="t" l="l"/>
              <a:pathLst>
                <a:path h="1077737" w="2530522">
                  <a:moveTo>
                    <a:pt x="13698" y="0"/>
                  </a:moveTo>
                  <a:lnTo>
                    <a:pt x="2516824" y="0"/>
                  </a:lnTo>
                  <a:cubicBezTo>
                    <a:pt x="2524389" y="0"/>
                    <a:pt x="2530522" y="6133"/>
                    <a:pt x="2530522" y="13698"/>
                  </a:cubicBezTo>
                  <a:lnTo>
                    <a:pt x="2530522" y="1064039"/>
                  </a:lnTo>
                  <a:cubicBezTo>
                    <a:pt x="2530522" y="1071604"/>
                    <a:pt x="2524389" y="1077737"/>
                    <a:pt x="2516824" y="1077737"/>
                  </a:cubicBezTo>
                  <a:lnTo>
                    <a:pt x="13698" y="1077737"/>
                  </a:lnTo>
                  <a:cubicBezTo>
                    <a:pt x="6133" y="1077737"/>
                    <a:pt x="0" y="1071604"/>
                    <a:pt x="0" y="1064039"/>
                  </a:cubicBezTo>
                  <a:lnTo>
                    <a:pt x="0" y="13698"/>
                  </a:lnTo>
                  <a:cubicBezTo>
                    <a:pt x="0" y="6133"/>
                    <a:pt x="6133" y="0"/>
                    <a:pt x="13698" y="0"/>
                  </a:cubicBezTo>
                  <a:close/>
                </a:path>
              </a:pathLst>
            </a:custGeom>
            <a:solidFill>
              <a:srgbClr val="C8943A">
                <a:alpha val="73725"/>
              </a:srgbClr>
            </a:solidFill>
          </p:spPr>
        </p:sp>
        <p:sp>
          <p:nvSpPr>
            <p:cNvPr name="TextBox 8" id="8"/>
            <p:cNvSpPr txBox="true"/>
            <p:nvPr/>
          </p:nvSpPr>
          <p:spPr>
            <a:xfrm>
              <a:off x="0" y="19050"/>
              <a:ext cx="2530522" cy="1058687"/>
            </a:xfrm>
            <a:prstGeom prst="rect">
              <a:avLst/>
            </a:prstGeom>
          </p:spPr>
          <p:txBody>
            <a:bodyPr anchor="ctr" rtlCol="false" tIns="50800" lIns="50800" bIns="50800" rIns="50800"/>
            <a:lstStyle/>
            <a:p>
              <a:pPr algn="ctr">
                <a:lnSpc>
                  <a:spcPts val="2268"/>
                </a:lnSpc>
              </a:pPr>
            </a:p>
          </p:txBody>
        </p:sp>
      </p:grpSp>
      <p:sp>
        <p:nvSpPr>
          <p:cNvPr name="TextBox 9" id="9"/>
          <p:cNvSpPr txBox="true"/>
          <p:nvPr/>
        </p:nvSpPr>
        <p:spPr>
          <a:xfrm rot="0">
            <a:off x="7700962" y="3370897"/>
            <a:ext cx="2886075" cy="887095"/>
          </a:xfrm>
          <a:prstGeom prst="rect">
            <a:avLst/>
          </a:prstGeom>
        </p:spPr>
        <p:txBody>
          <a:bodyPr anchor="t" rtlCol="false" tIns="0" lIns="0" bIns="0" rIns="0">
            <a:spAutoFit/>
          </a:bodyPr>
          <a:lstStyle/>
          <a:p>
            <a:pPr algn="ctr">
              <a:lnSpc>
                <a:spcPts val="7279"/>
              </a:lnSpc>
            </a:pPr>
            <a:r>
              <a:rPr lang="en-US" sz="5199" b="true">
                <a:solidFill>
                  <a:srgbClr val="000000"/>
                </a:solidFill>
                <a:latin typeface="Canva Sans Bold"/>
                <a:ea typeface="Canva Sans Bold"/>
                <a:cs typeface="Canva Sans Bold"/>
                <a:sym typeface="Canva Sans Bold"/>
              </a:rPr>
              <a:t>F</a:t>
            </a:r>
            <a:r>
              <a:rPr lang="en-US" b="true" sz="5199">
                <a:solidFill>
                  <a:srgbClr val="000000"/>
                </a:solidFill>
                <a:latin typeface="Canva Sans Bold"/>
                <a:ea typeface="Canva Sans Bold"/>
                <a:cs typeface="Canva Sans Bold"/>
                <a:sym typeface="Canva Sans Bold"/>
              </a:rPr>
              <a:t>all 2025</a:t>
            </a:r>
          </a:p>
        </p:txBody>
      </p:sp>
      <p:sp>
        <p:nvSpPr>
          <p:cNvPr name="TextBox 10" id="10"/>
          <p:cNvSpPr txBox="true"/>
          <p:nvPr/>
        </p:nvSpPr>
        <p:spPr>
          <a:xfrm rot="0">
            <a:off x="2945459" y="352122"/>
            <a:ext cx="11991392" cy="3195319"/>
          </a:xfrm>
          <a:prstGeom prst="rect">
            <a:avLst/>
          </a:prstGeom>
        </p:spPr>
        <p:txBody>
          <a:bodyPr anchor="t" rtlCol="false" tIns="0" lIns="0" bIns="0" rIns="0">
            <a:spAutoFit/>
          </a:bodyPr>
          <a:lstStyle/>
          <a:p>
            <a:pPr algn="ctr">
              <a:lnSpc>
                <a:spcPts val="12880"/>
              </a:lnSpc>
            </a:pPr>
            <a:r>
              <a:rPr lang="en-US" sz="9200" b="true">
                <a:solidFill>
                  <a:srgbClr val="000000"/>
                </a:solidFill>
                <a:latin typeface="Canva Sans Bold"/>
                <a:ea typeface="Canva Sans Bold"/>
                <a:cs typeface="Canva Sans Bold"/>
                <a:sym typeface="Canva Sans Bold"/>
              </a:rPr>
              <a:t>BIOL 1132 </a:t>
            </a:r>
            <a:r>
              <a:rPr lang="en-US" b="true" sz="9200">
                <a:solidFill>
                  <a:srgbClr val="000000"/>
                </a:solidFill>
                <a:latin typeface="Canva Sans Bold"/>
                <a:ea typeface="Canva Sans Bold"/>
                <a:cs typeface="Canva Sans Bold"/>
                <a:sym typeface="Canva Sans Bold"/>
              </a:rPr>
              <a:t>Lab Syllabus</a:t>
            </a:r>
          </a:p>
        </p:txBody>
      </p:sp>
      <p:sp>
        <p:nvSpPr>
          <p:cNvPr name="TextBox 11" id="11"/>
          <p:cNvSpPr txBox="true"/>
          <p:nvPr/>
        </p:nvSpPr>
        <p:spPr>
          <a:xfrm rot="0">
            <a:off x="8541749" y="5376684"/>
            <a:ext cx="10109028" cy="4086518"/>
          </a:xfrm>
          <a:prstGeom prst="rect">
            <a:avLst/>
          </a:prstGeom>
        </p:spPr>
        <p:txBody>
          <a:bodyPr anchor="t" rtlCol="false" tIns="0" lIns="0" bIns="0" rIns="0">
            <a:spAutoFit/>
          </a:bodyPr>
          <a:lstStyle/>
          <a:p>
            <a:pPr algn="l">
              <a:lnSpc>
                <a:spcPts val="4650"/>
              </a:lnSpc>
            </a:pPr>
          </a:p>
          <a:p>
            <a:pPr algn="l">
              <a:lnSpc>
                <a:spcPts val="4650"/>
              </a:lnSpc>
            </a:pPr>
            <a:r>
              <a:rPr lang="en-US" sz="3322" b="true">
                <a:solidFill>
                  <a:srgbClr val="000000"/>
                </a:solidFill>
                <a:latin typeface="Canva Sans Bold"/>
                <a:ea typeface="Canva Sans Bold"/>
                <a:cs typeface="Canva Sans Bold"/>
                <a:sym typeface="Canva Sans Bold"/>
              </a:rPr>
              <a:t>Section: 306</a:t>
            </a:r>
          </a:p>
          <a:p>
            <a:pPr algn="l">
              <a:lnSpc>
                <a:spcPts val="4650"/>
              </a:lnSpc>
            </a:pPr>
            <a:r>
              <a:rPr lang="en-US" sz="3322" b="true">
                <a:solidFill>
                  <a:srgbClr val="000000"/>
                </a:solidFill>
                <a:latin typeface="Canva Sans Bold"/>
                <a:ea typeface="Canva Sans Bold"/>
                <a:cs typeface="Canva Sans Bold"/>
                <a:sym typeface="Canva Sans Bold"/>
              </a:rPr>
              <a:t>Lab Day/Time: Tuesday’s 12:00PM-1:50PM</a:t>
            </a:r>
          </a:p>
          <a:p>
            <a:pPr algn="l">
              <a:lnSpc>
                <a:spcPts val="4650"/>
              </a:lnSpc>
            </a:pPr>
            <a:r>
              <a:rPr lang="en-US" sz="3322" b="true">
                <a:solidFill>
                  <a:srgbClr val="000000"/>
                </a:solidFill>
                <a:latin typeface="Canva Sans Bold"/>
                <a:ea typeface="Canva Sans Bold"/>
                <a:cs typeface="Canva Sans Bold"/>
                <a:sym typeface="Canva Sans Bold"/>
              </a:rPr>
              <a:t>Instructor Name: Imogen Brown</a:t>
            </a:r>
          </a:p>
          <a:p>
            <a:pPr algn="l">
              <a:lnSpc>
                <a:spcPts val="4650"/>
              </a:lnSpc>
            </a:pPr>
            <a:r>
              <a:rPr lang="en-US" sz="3322" b="true">
                <a:solidFill>
                  <a:srgbClr val="000000"/>
                </a:solidFill>
                <a:latin typeface="Canva Sans Bold"/>
                <a:ea typeface="Canva Sans Bold"/>
                <a:cs typeface="Canva Sans Bold"/>
                <a:sym typeface="Canva Sans Bold"/>
              </a:rPr>
              <a:t>Email: imogenbrown@my.unt.edu</a:t>
            </a:r>
          </a:p>
          <a:p>
            <a:pPr algn="l">
              <a:lnSpc>
                <a:spcPts val="4650"/>
              </a:lnSpc>
            </a:pPr>
            <a:r>
              <a:rPr lang="en-US" sz="3322" b="true">
                <a:solidFill>
                  <a:srgbClr val="000000"/>
                </a:solidFill>
                <a:latin typeface="Canva Sans Bold"/>
                <a:ea typeface="Canva Sans Bold"/>
                <a:cs typeface="Canva Sans Bold"/>
                <a:sym typeface="Canva Sans Bold"/>
              </a:rPr>
              <a:t>Office: LSC B230</a:t>
            </a:r>
          </a:p>
          <a:p>
            <a:pPr algn="l">
              <a:lnSpc>
                <a:spcPts val="4650"/>
              </a:lnSpc>
            </a:pPr>
            <a:r>
              <a:rPr lang="en-US" sz="3322" b="true">
                <a:solidFill>
                  <a:srgbClr val="000000"/>
                </a:solidFill>
                <a:latin typeface="Canva Sans Bold"/>
                <a:ea typeface="Canva Sans Bold"/>
                <a:cs typeface="Canva Sans Bold"/>
                <a:sym typeface="Canva Sans Bold"/>
              </a:rPr>
              <a:t>Office Hours:  Wednesday’s 10:00AM-12:00PM</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Freeform 2" id="2"/>
          <p:cNvSpPr/>
          <p:nvPr/>
        </p:nvSpPr>
        <p:spPr>
          <a:xfrm flipH="false" flipV="false" rot="0">
            <a:off x="12038816" y="3137740"/>
            <a:ext cx="5659440" cy="4952010"/>
          </a:xfrm>
          <a:custGeom>
            <a:avLst/>
            <a:gdLst/>
            <a:ahLst/>
            <a:cxnLst/>
            <a:rect r="r" b="b" t="t" l="l"/>
            <a:pathLst>
              <a:path h="4952010" w="5659440">
                <a:moveTo>
                  <a:pt x="0" y="0"/>
                </a:moveTo>
                <a:lnTo>
                  <a:pt x="5659440" y="0"/>
                </a:lnTo>
                <a:lnTo>
                  <a:pt x="5659440" y="4952010"/>
                </a:lnTo>
                <a:lnTo>
                  <a:pt x="0" y="4952010"/>
                </a:lnTo>
                <a:lnTo>
                  <a:pt x="0" y="0"/>
                </a:lnTo>
                <a:close/>
              </a:path>
            </a:pathLst>
          </a:custGeom>
          <a:blipFill>
            <a:blip r:embed="rId2"/>
            <a:stretch>
              <a:fillRect l="0" t="0" r="0" b="0"/>
            </a:stretch>
          </a:blipFill>
          <a:ln w="38100" cap="sq">
            <a:solidFill>
              <a:srgbClr val="2B2812"/>
            </a:solidFill>
            <a:prstDash val="solid"/>
            <a:miter/>
          </a:ln>
        </p:spPr>
      </p:sp>
      <p:sp>
        <p:nvSpPr>
          <p:cNvPr name="TextBox 3" id="3"/>
          <p:cNvSpPr txBox="true"/>
          <p:nvPr/>
        </p:nvSpPr>
        <p:spPr>
          <a:xfrm rot="0">
            <a:off x="559250" y="2530942"/>
            <a:ext cx="11031140" cy="6257925"/>
          </a:xfrm>
          <a:prstGeom prst="rect">
            <a:avLst/>
          </a:prstGeom>
        </p:spPr>
        <p:txBody>
          <a:bodyPr anchor="t" rtlCol="false" tIns="0" lIns="0" bIns="0" rIns="0">
            <a:spAutoFit/>
          </a:bodyPr>
          <a:lstStyle/>
          <a:p>
            <a:pPr algn="l">
              <a:lnSpc>
                <a:spcPts val="3599"/>
              </a:lnSpc>
            </a:pPr>
            <a:r>
              <a:rPr lang="en-US" b="true" sz="2999" spc="-17">
                <a:solidFill>
                  <a:srgbClr val="262523"/>
                </a:solidFill>
                <a:latin typeface="Source Sans Pro Bold"/>
                <a:ea typeface="Source Sans Pro Bold"/>
                <a:cs typeface="Source Sans Pro Bold"/>
                <a:sym typeface="Source Sans Pro Bold"/>
              </a:rPr>
              <a:t>1) Are </a:t>
            </a:r>
            <a:r>
              <a:rPr lang="en-US" b="true" sz="2999" spc="-17">
                <a:solidFill>
                  <a:srgbClr val="262523"/>
                </a:solidFill>
                <a:latin typeface="Source Sans Pro Bold"/>
                <a:ea typeface="Source Sans Pro Bold"/>
                <a:cs typeface="Source Sans Pro Bold"/>
                <a:sym typeface="Source Sans Pro Bold"/>
              </a:rPr>
              <a:t>BIOL1132 lecture and a lab the same class?</a:t>
            </a:r>
          </a:p>
          <a:p>
            <a:pPr algn="l">
              <a:lnSpc>
                <a:spcPts val="3599"/>
              </a:lnSpc>
            </a:pPr>
            <a:r>
              <a:rPr lang="en-US" b="true" sz="2999" spc="-18">
                <a:solidFill>
                  <a:srgbClr val="262523"/>
                </a:solidFill>
                <a:latin typeface="Source Sans Pro Bold"/>
                <a:ea typeface="Source Sans Pro Bold"/>
                <a:cs typeface="Source Sans Pro Bold"/>
                <a:sym typeface="Source Sans Pro Bold"/>
              </a:rPr>
              <a:t>     </a:t>
            </a:r>
            <a:r>
              <a:rPr lang="en-US" b="true" sz="2999" spc="-18">
                <a:solidFill>
                  <a:srgbClr val="262523"/>
                </a:solidFill>
                <a:latin typeface="Source Sans Pro Bold"/>
                <a:ea typeface="Source Sans Pro Bold"/>
                <a:cs typeface="Source Sans Pro Bold"/>
                <a:sym typeface="Source Sans Pro Bold"/>
              </a:rPr>
              <a:t>No!</a:t>
            </a:r>
            <a:r>
              <a:rPr lang="en-US" sz="2999" spc="-18">
                <a:solidFill>
                  <a:srgbClr val="262523"/>
                </a:solidFill>
                <a:latin typeface="Source Sans Pro"/>
                <a:ea typeface="Source Sans Pro"/>
                <a:cs typeface="Source Sans Pro"/>
                <a:sym typeface="Source Sans Pro"/>
              </a:rPr>
              <a:t> </a:t>
            </a:r>
            <a:r>
              <a:rPr lang="en-US" sz="2999" spc="-18">
                <a:solidFill>
                  <a:srgbClr val="262523"/>
                </a:solidFill>
                <a:latin typeface="Source Sans Pro"/>
                <a:ea typeface="Source Sans Pro"/>
                <a:cs typeface="Source Sans Pro"/>
                <a:sym typeface="Source Sans Pro"/>
              </a:rPr>
              <a:t>The lecture and the lab are </a:t>
            </a:r>
            <a:r>
              <a:rPr lang="en-US" sz="2999" spc="-18" u="sng">
                <a:solidFill>
                  <a:srgbClr val="262523"/>
                </a:solidFill>
                <a:latin typeface="Source Sans Pro"/>
                <a:ea typeface="Source Sans Pro"/>
                <a:cs typeface="Source Sans Pro"/>
                <a:sym typeface="Source Sans Pro"/>
              </a:rPr>
              <a:t>separate classes</a:t>
            </a:r>
            <a:r>
              <a:rPr lang="en-US" sz="2999" spc="-18">
                <a:solidFill>
                  <a:srgbClr val="262523"/>
                </a:solidFill>
                <a:latin typeface="Source Sans Pro"/>
                <a:ea typeface="Source Sans Pro"/>
                <a:cs typeface="Source Sans Pro"/>
                <a:sym typeface="Source Sans Pro"/>
              </a:rPr>
              <a:t>, each with a unique professor/TA, meeting time, and location. </a:t>
            </a:r>
            <a:r>
              <a:rPr lang="en-US" sz="2999" spc="-18" u="sng">
                <a:solidFill>
                  <a:srgbClr val="262523"/>
                </a:solidFill>
                <a:latin typeface="Source Sans Pro"/>
                <a:ea typeface="Source Sans Pro"/>
                <a:cs typeface="Source Sans Pro"/>
                <a:sym typeface="Source Sans Pro"/>
              </a:rPr>
              <a:t>We can only answer questions about the lab.</a:t>
            </a:r>
            <a:r>
              <a:rPr lang="en-US" sz="2999" spc="-18">
                <a:solidFill>
                  <a:srgbClr val="262523"/>
                </a:solidFill>
                <a:latin typeface="Source Sans Pro"/>
                <a:ea typeface="Source Sans Pro"/>
                <a:cs typeface="Source Sans Pro"/>
                <a:sym typeface="Source Sans Pro"/>
              </a:rPr>
              <a:t> </a:t>
            </a:r>
            <a:r>
              <a:rPr lang="en-US" b="true" sz="2999" spc="-18">
                <a:solidFill>
                  <a:srgbClr val="262523"/>
                </a:solidFill>
                <a:latin typeface="Source Sans Pro Bold"/>
                <a:ea typeface="Source Sans Pro Bold"/>
                <a:cs typeface="Source Sans Pro Bold"/>
                <a:sym typeface="Source Sans Pro Bold"/>
              </a:rPr>
              <a:t>See your lecture professor for lecture information.</a:t>
            </a:r>
          </a:p>
          <a:p>
            <a:pPr algn="l" marL="1166374" indent="-388791" lvl="2">
              <a:lnSpc>
                <a:spcPts val="3599"/>
              </a:lnSpc>
            </a:pPr>
          </a:p>
          <a:p>
            <a:pPr algn="l">
              <a:lnSpc>
                <a:spcPts val="3599"/>
              </a:lnSpc>
            </a:pPr>
            <a:r>
              <a:rPr lang="en-US" b="true" sz="2999" spc="-17">
                <a:solidFill>
                  <a:srgbClr val="262523"/>
                </a:solidFill>
                <a:latin typeface="Source Sans Pro Bold"/>
                <a:ea typeface="Source Sans Pro Bold"/>
                <a:cs typeface="Source Sans Pro Bold"/>
                <a:sym typeface="Source Sans Pro Bold"/>
              </a:rPr>
              <a:t>2) Is l</a:t>
            </a:r>
            <a:r>
              <a:rPr lang="en-US" b="true" sz="2999" spc="-17">
                <a:solidFill>
                  <a:srgbClr val="262523"/>
                </a:solidFill>
                <a:latin typeface="Source Sans Pro Bold"/>
                <a:ea typeface="Source Sans Pro Bold"/>
                <a:cs typeface="Source Sans Pro Bold"/>
                <a:sym typeface="Source Sans Pro Bold"/>
              </a:rPr>
              <a:t>ab attendance mandatory?</a:t>
            </a:r>
          </a:p>
          <a:p>
            <a:pPr algn="l">
              <a:lnSpc>
                <a:spcPts val="3599"/>
              </a:lnSpc>
            </a:pPr>
            <a:r>
              <a:rPr lang="en-US" b="true" sz="2999" spc="-18">
                <a:solidFill>
                  <a:srgbClr val="262523"/>
                </a:solidFill>
                <a:latin typeface="Source Sans Pro Bold"/>
                <a:ea typeface="Source Sans Pro Bold"/>
                <a:cs typeface="Source Sans Pro Bold"/>
                <a:sym typeface="Source Sans Pro Bold"/>
              </a:rPr>
              <a:t>     </a:t>
            </a:r>
            <a:r>
              <a:rPr lang="en-US" b="true" sz="2999" spc="-18">
                <a:solidFill>
                  <a:srgbClr val="262523"/>
                </a:solidFill>
                <a:latin typeface="Source Sans Pro Bold"/>
                <a:ea typeface="Source Sans Pro Bold"/>
                <a:cs typeface="Source Sans Pro Bold"/>
                <a:sym typeface="Source Sans Pro Bold"/>
              </a:rPr>
              <a:t>Yes!</a:t>
            </a:r>
            <a:r>
              <a:rPr lang="en-US" sz="2999" spc="-18">
                <a:solidFill>
                  <a:srgbClr val="262523"/>
                </a:solidFill>
                <a:latin typeface="Source Sans Pro"/>
                <a:ea typeface="Source Sans Pro"/>
                <a:cs typeface="Source Sans Pro"/>
                <a:sym typeface="Source Sans Pro"/>
              </a:rPr>
              <a:t> You must be present in lab to earn </a:t>
            </a:r>
            <a:r>
              <a:rPr lang="en-US" sz="2999" spc="-18">
                <a:solidFill>
                  <a:srgbClr val="262523"/>
                </a:solidFill>
                <a:latin typeface="Source Sans Pro"/>
                <a:ea typeface="Source Sans Pro"/>
                <a:cs typeface="Source Sans Pro"/>
                <a:sym typeface="Source Sans Pro"/>
              </a:rPr>
              <a:t>participating points (80% of each lab). However, </a:t>
            </a:r>
            <a:r>
              <a:rPr lang="en-US" sz="2999" spc="-18" u="sng">
                <a:solidFill>
                  <a:srgbClr val="262523"/>
                </a:solidFill>
                <a:latin typeface="Source Sans Pro"/>
                <a:ea typeface="Source Sans Pro"/>
                <a:cs typeface="Source Sans Pro"/>
                <a:sym typeface="Source Sans Pro"/>
              </a:rPr>
              <a:t>if you are ill, do not come to lab, but contact your TA immediately to arrange for a make-up lab</a:t>
            </a:r>
            <a:r>
              <a:rPr lang="en-US" sz="2999" spc="-18">
                <a:solidFill>
                  <a:srgbClr val="262523"/>
                </a:solidFill>
                <a:latin typeface="Source Sans Pro"/>
                <a:ea typeface="Source Sans Pro"/>
                <a:cs typeface="Source Sans Pro"/>
                <a:sym typeface="Source Sans Pro"/>
              </a:rPr>
              <a:t>. </a:t>
            </a:r>
          </a:p>
          <a:p>
            <a:pPr algn="l" marL="1166374" indent="-388791" lvl="2">
              <a:lnSpc>
                <a:spcPts val="3599"/>
              </a:lnSpc>
              <a:buFont typeface="Arial"/>
              <a:buChar char="⚬"/>
            </a:pPr>
          </a:p>
          <a:p>
            <a:pPr algn="l">
              <a:lnSpc>
                <a:spcPts val="3599"/>
              </a:lnSpc>
            </a:pPr>
            <a:r>
              <a:rPr lang="en-US" b="true" sz="2999" spc="-17">
                <a:solidFill>
                  <a:srgbClr val="262523"/>
                </a:solidFill>
                <a:latin typeface="Source Sans Pro Bold"/>
                <a:ea typeface="Source Sans Pro Bold"/>
                <a:cs typeface="Source Sans Pro Bold"/>
                <a:sym typeface="Source Sans Pro Bold"/>
              </a:rPr>
              <a:t>3) Do I need to purchase a NEW lab manual?</a:t>
            </a:r>
          </a:p>
          <a:p>
            <a:pPr algn="l">
              <a:lnSpc>
                <a:spcPts val="3599"/>
              </a:lnSpc>
            </a:pPr>
            <a:r>
              <a:rPr lang="en-US" b="true" sz="2999" spc="-18">
                <a:solidFill>
                  <a:srgbClr val="262523"/>
                </a:solidFill>
                <a:latin typeface="Source Sans Pro Bold"/>
                <a:ea typeface="Source Sans Pro Bold"/>
                <a:cs typeface="Source Sans Pro Bold"/>
                <a:sym typeface="Source Sans Pro Bold"/>
              </a:rPr>
              <a:t>     Yes! </a:t>
            </a:r>
            <a:r>
              <a:rPr lang="en-US" sz="2999" spc="-18">
                <a:solidFill>
                  <a:srgbClr val="262523"/>
                </a:solidFill>
                <a:latin typeface="Source Sans Pro"/>
                <a:ea typeface="Source Sans Pro"/>
                <a:cs typeface="Source Sans Pro"/>
                <a:sym typeface="Source Sans Pro"/>
              </a:rPr>
              <a:t>You must buy a new lab manual. Since you must enter original answers/data </a:t>
            </a:r>
            <a:r>
              <a:rPr lang="en-US" sz="2999" spc="-18" u="sng">
                <a:solidFill>
                  <a:srgbClr val="262523"/>
                </a:solidFill>
                <a:latin typeface="Source Sans Pro"/>
                <a:ea typeface="Source Sans Pro"/>
                <a:cs typeface="Source Sans Pro"/>
                <a:sym typeface="Source Sans Pro"/>
              </a:rPr>
              <a:t>used manuals are not  allowed</a:t>
            </a:r>
            <a:r>
              <a:rPr lang="en-US" sz="2999" spc="-18">
                <a:solidFill>
                  <a:srgbClr val="262523"/>
                </a:solidFill>
                <a:latin typeface="Source Sans Pro"/>
                <a:ea typeface="Source Sans Pro"/>
                <a:cs typeface="Source Sans Pro"/>
                <a:sym typeface="Source Sans Pro"/>
              </a:rPr>
              <a:t>.</a:t>
            </a:r>
          </a:p>
        </p:txBody>
      </p:sp>
      <p:sp>
        <p:nvSpPr>
          <p:cNvPr name="TextBox 4" id="4"/>
          <p:cNvSpPr txBox="true"/>
          <p:nvPr/>
        </p:nvSpPr>
        <p:spPr>
          <a:xfrm rot="0">
            <a:off x="2872155" y="90488"/>
            <a:ext cx="12543690" cy="762000"/>
          </a:xfrm>
          <a:prstGeom prst="rect">
            <a:avLst/>
          </a:prstGeom>
        </p:spPr>
        <p:txBody>
          <a:bodyPr anchor="t" rtlCol="false" tIns="0" lIns="0" bIns="0" rIns="0">
            <a:spAutoFit/>
          </a:bodyPr>
          <a:lstStyle/>
          <a:p>
            <a:pPr algn="ctr">
              <a:lnSpc>
                <a:spcPts val="6000"/>
              </a:lnSpc>
            </a:pPr>
            <a:r>
              <a:rPr lang="en-US" b="true" sz="5000" spc="-30">
                <a:solidFill>
                  <a:srgbClr val="262523"/>
                </a:solidFill>
                <a:latin typeface="Roboto Slab Bold"/>
                <a:ea typeface="Roboto Slab Bold"/>
                <a:cs typeface="Roboto Slab Bold"/>
                <a:sym typeface="Roboto Slab Bold"/>
              </a:rPr>
              <a:t>Frequently Asked Questions:</a:t>
            </a:r>
          </a:p>
        </p:txBody>
      </p:sp>
      <p:sp>
        <p:nvSpPr>
          <p:cNvPr name="TextBox 5" id="5"/>
          <p:cNvSpPr txBox="true"/>
          <p:nvPr/>
        </p:nvSpPr>
        <p:spPr>
          <a:xfrm rot="0">
            <a:off x="12141633" y="8126466"/>
            <a:ext cx="5168057" cy="342900"/>
          </a:xfrm>
          <a:prstGeom prst="rect">
            <a:avLst/>
          </a:prstGeom>
        </p:spPr>
        <p:txBody>
          <a:bodyPr anchor="t" rtlCol="false" tIns="0" lIns="0" bIns="0" rIns="0">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Pearl Cresent butterfly on Purple Coneflower</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1028700" y="2419350"/>
            <a:ext cx="15413209" cy="6400800"/>
          </a:xfrm>
          <a:prstGeom prst="rect">
            <a:avLst/>
          </a:prstGeom>
        </p:spPr>
        <p:txBody>
          <a:bodyPr anchor="t" rtlCol="false" tIns="0" lIns="0" bIns="0" rIns="0">
            <a:spAutoFit/>
          </a:bodyPr>
          <a:lstStyle/>
          <a:p>
            <a:pPr algn="l" marL="542925" indent="-271462" lvl="1">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You must be enrolled in both the lecture and the lab.</a:t>
            </a:r>
          </a:p>
          <a:p>
            <a:pPr algn="l" marL="542925" indent="-271462" lvl="1">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The lab is </a:t>
            </a:r>
            <a:r>
              <a:rPr lang="en-US" sz="3000" spc="-18" u="sng">
                <a:solidFill>
                  <a:srgbClr val="000000"/>
                </a:solidFill>
                <a:latin typeface="Source Sans Pro Light"/>
                <a:ea typeface="Source Sans Pro Light"/>
                <a:cs typeface="Source Sans Pro Light"/>
                <a:sym typeface="Source Sans Pro Light"/>
              </a:rPr>
              <a:t>in-person</a:t>
            </a:r>
            <a:r>
              <a:rPr lang="en-US" sz="3000" spc="-18">
                <a:solidFill>
                  <a:srgbClr val="000000"/>
                </a:solidFill>
                <a:latin typeface="Source Sans Pro Light"/>
                <a:ea typeface="Source Sans Pro Light"/>
                <a:cs typeface="Source Sans Pro Light"/>
                <a:sym typeface="Source Sans Pro Light"/>
              </a:rPr>
              <a:t>.</a:t>
            </a:r>
          </a:p>
          <a:p>
            <a:pPr algn="l" marL="542925" indent="-271462" lvl="1">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Weekly lab content is provided via </a:t>
            </a:r>
            <a:r>
              <a:rPr lang="en-US" sz="3000" spc="-18" u="sng">
                <a:solidFill>
                  <a:srgbClr val="000000"/>
                </a:solidFill>
                <a:latin typeface="Source Sans Pro Light"/>
                <a:ea typeface="Source Sans Pro Light"/>
                <a:cs typeface="Source Sans Pro Light"/>
                <a:sym typeface="Source Sans Pro Light"/>
              </a:rPr>
              <a:t>Canvas</a:t>
            </a:r>
          </a:p>
          <a:p>
            <a:pPr algn="l" marL="542925" indent="-271462" lvl="1">
              <a:lnSpc>
                <a:spcPts val="3600"/>
              </a:lnSpc>
            </a:pPr>
          </a:p>
          <a:p>
            <a:pPr algn="l" marL="542925" indent="-271462" lvl="1">
              <a:lnSpc>
                <a:spcPts val="3600"/>
              </a:lnSpc>
            </a:pPr>
            <a:r>
              <a:rPr lang="en-US" b="true" sz="3000" spc="-18">
                <a:solidFill>
                  <a:srgbClr val="000000"/>
                </a:solidFill>
                <a:latin typeface="Source Sans Pro Bold"/>
                <a:ea typeface="Source Sans Pro Bold"/>
                <a:cs typeface="Source Sans Pro Bold"/>
                <a:sym typeface="Source Sans Pro Bold"/>
              </a:rPr>
              <a:t>UNT IT Help Desk</a:t>
            </a:r>
          </a:p>
          <a:p>
            <a:pPr algn="l" marL="542925" indent="-271462" lvl="1">
              <a:lnSpc>
                <a:spcPts val="3600"/>
              </a:lnSpc>
            </a:pPr>
            <a:r>
              <a:rPr lang="en-US" b="true" sz="3000" spc="-18">
                <a:solidFill>
                  <a:srgbClr val="000000"/>
                </a:solidFill>
                <a:latin typeface="Source Sans Pro Bold"/>
                <a:ea typeface="Source Sans Pro Bold"/>
                <a:cs typeface="Source Sans Pro Bold"/>
                <a:sym typeface="Source Sans Pro Bold"/>
              </a:rPr>
              <a:t>Email</a:t>
            </a:r>
            <a:r>
              <a:rPr lang="en-US" sz="3000" spc="-18">
                <a:solidFill>
                  <a:srgbClr val="000000"/>
                </a:solidFill>
                <a:latin typeface="Source Sans Pro Light"/>
                <a:ea typeface="Source Sans Pro Light"/>
                <a:cs typeface="Source Sans Pro Light"/>
                <a:sym typeface="Source Sans Pro Light"/>
              </a:rPr>
              <a:t>: </a:t>
            </a:r>
            <a:r>
              <a:rPr lang="en-US" sz="3000" spc="-18" u="sng">
                <a:solidFill>
                  <a:srgbClr val="0000FF"/>
                </a:solidFill>
                <a:latin typeface="Source Sans Pro Light"/>
                <a:ea typeface="Source Sans Pro Light"/>
                <a:cs typeface="Source Sans Pro Light"/>
                <a:sym typeface="Source Sans Pro Light"/>
                <a:hlinkClick r:id="rId2" tooltip="mailto:helpdesk@unt.edu"/>
              </a:rPr>
              <a:t>helpdesk@unt.edu</a:t>
            </a:r>
            <a:r>
              <a:rPr lang="en-US" sz="3000" spc="-18">
                <a:solidFill>
                  <a:srgbClr val="000000"/>
                </a:solidFill>
                <a:latin typeface="Source Sans Pro Light"/>
                <a:ea typeface="Source Sans Pro Light"/>
                <a:cs typeface="Source Sans Pro Light"/>
                <a:sym typeface="Source Sans Pro Light"/>
              </a:rPr>
              <a:t>  </a:t>
            </a:r>
          </a:p>
          <a:p>
            <a:pPr algn="l" marL="542925" indent="-271462" lvl="1">
              <a:lnSpc>
                <a:spcPts val="3600"/>
              </a:lnSpc>
            </a:pPr>
            <a:r>
              <a:rPr lang="en-US" b="true" sz="3000" spc="-18">
                <a:solidFill>
                  <a:srgbClr val="000000"/>
                </a:solidFill>
                <a:latin typeface="Source Sans Pro Bold"/>
                <a:ea typeface="Source Sans Pro Bold"/>
                <a:cs typeface="Source Sans Pro Bold"/>
                <a:sym typeface="Source Sans Pro Bold"/>
              </a:rPr>
              <a:t>Live Chat</a:t>
            </a:r>
            <a:r>
              <a:rPr lang="en-US" sz="3000" spc="-18">
                <a:solidFill>
                  <a:srgbClr val="000000"/>
                </a:solidFill>
                <a:latin typeface="Source Sans Pro Light"/>
                <a:ea typeface="Source Sans Pro Light"/>
                <a:cs typeface="Source Sans Pro Light"/>
                <a:sym typeface="Source Sans Pro Light"/>
              </a:rPr>
              <a:t>: </a:t>
            </a:r>
            <a:r>
              <a:rPr lang="en-US" sz="3000" spc="-18" u="sng">
                <a:solidFill>
                  <a:srgbClr val="0000FF"/>
                </a:solidFill>
                <a:latin typeface="Source Sans Pro Light"/>
                <a:ea typeface="Source Sans Pro Light"/>
                <a:cs typeface="Source Sans Pro Light"/>
                <a:sym typeface="Source Sans Pro Light"/>
                <a:hlinkClick r:id="rId3" tooltip="https://it.unt.edu/helpdesk/chatsupport"/>
              </a:rPr>
              <a:t>https://it.unt.edu/helpdesk/chatsupport</a:t>
            </a:r>
            <a:r>
              <a:rPr lang="en-US" sz="3000" spc="-18">
                <a:solidFill>
                  <a:srgbClr val="000000"/>
                </a:solidFill>
                <a:latin typeface="Source Sans Pro Light"/>
                <a:ea typeface="Source Sans Pro Light"/>
                <a:cs typeface="Source Sans Pro Light"/>
                <a:sym typeface="Source Sans Pro Light"/>
              </a:rPr>
              <a:t> </a:t>
            </a:r>
          </a:p>
          <a:p>
            <a:pPr algn="l" marL="542925" indent="-271462" lvl="1">
              <a:lnSpc>
                <a:spcPts val="3600"/>
              </a:lnSpc>
            </a:pPr>
            <a:r>
              <a:rPr lang="en-US" b="true" sz="3000" spc="-18">
                <a:solidFill>
                  <a:srgbClr val="000000"/>
                </a:solidFill>
                <a:latin typeface="Source Sans Pro Bold"/>
                <a:ea typeface="Source Sans Pro Bold"/>
                <a:cs typeface="Source Sans Pro Bold"/>
                <a:sym typeface="Source Sans Pro Bold"/>
              </a:rPr>
              <a:t>Phone</a:t>
            </a:r>
            <a:r>
              <a:rPr lang="en-US" sz="3000" spc="-18">
                <a:solidFill>
                  <a:srgbClr val="000000"/>
                </a:solidFill>
                <a:latin typeface="Source Sans Pro Light"/>
                <a:ea typeface="Source Sans Pro Light"/>
                <a:cs typeface="Source Sans Pro Light"/>
                <a:sym typeface="Source Sans Pro Light"/>
              </a:rPr>
              <a:t>: 940-565-2324</a:t>
            </a:r>
          </a:p>
          <a:p>
            <a:pPr algn="l" marL="542925" indent="-271462" lvl="1">
              <a:lnSpc>
                <a:spcPts val="3600"/>
              </a:lnSpc>
            </a:pPr>
            <a:r>
              <a:rPr lang="en-US" b="true" sz="3000" spc="-18">
                <a:solidFill>
                  <a:srgbClr val="000000"/>
                </a:solidFill>
                <a:latin typeface="Source Sans Pro Bold"/>
                <a:ea typeface="Source Sans Pro Bold"/>
                <a:cs typeface="Source Sans Pro Bold"/>
                <a:sym typeface="Source Sans Pro Bold"/>
              </a:rPr>
              <a:t>In Person</a:t>
            </a:r>
            <a:r>
              <a:rPr lang="en-US" sz="3000" spc="-18">
                <a:solidFill>
                  <a:srgbClr val="000000"/>
                </a:solidFill>
                <a:latin typeface="Source Sans Pro Light"/>
                <a:ea typeface="Source Sans Pro Light"/>
                <a:cs typeface="Source Sans Pro Light"/>
                <a:sym typeface="Source Sans Pro Light"/>
              </a:rPr>
              <a:t>: Sage Hall, Room 330</a:t>
            </a:r>
          </a:p>
          <a:p>
            <a:pPr algn="l" marL="542925" indent="-271462" lvl="1">
              <a:lnSpc>
                <a:spcPts val="3600"/>
              </a:lnSpc>
            </a:pPr>
            <a:r>
              <a:rPr lang="en-US" b="true" sz="3000" spc="-18">
                <a:solidFill>
                  <a:srgbClr val="000000"/>
                </a:solidFill>
                <a:latin typeface="Source Sans Pro Bold"/>
                <a:ea typeface="Source Sans Pro Bold"/>
                <a:cs typeface="Source Sans Pro Bold"/>
                <a:sym typeface="Source Sans Pro Bold"/>
              </a:rPr>
              <a:t>Hours and Availability: </a:t>
            </a:r>
            <a:r>
              <a:rPr lang="en-US" sz="3000" spc="-18">
                <a:solidFill>
                  <a:srgbClr val="000000"/>
                </a:solidFill>
                <a:latin typeface="Source Sans Pro Light"/>
                <a:ea typeface="Source Sans Pro Light"/>
                <a:cs typeface="Source Sans Pro Light"/>
                <a:sym typeface="Source Sans Pro Light"/>
              </a:rPr>
              <a:t>Visit </a:t>
            </a:r>
            <a:r>
              <a:rPr lang="en-US" sz="3000" spc="-18" u="sng">
                <a:solidFill>
                  <a:srgbClr val="0000FF"/>
                </a:solidFill>
                <a:latin typeface="Source Sans Pro Light"/>
                <a:ea typeface="Source Sans Pro Light"/>
                <a:cs typeface="Source Sans Pro Light"/>
                <a:sym typeface="Source Sans Pro Light"/>
                <a:hlinkClick r:id="rId4" tooltip="https://it.unt.edu/helpdesk"/>
              </a:rPr>
              <a:t>https://it.unt.edu/helpdesk</a:t>
            </a:r>
            <a:r>
              <a:rPr lang="en-US" sz="3000" spc="-18">
                <a:solidFill>
                  <a:srgbClr val="000000"/>
                </a:solidFill>
                <a:latin typeface="Source Sans Pro Light"/>
                <a:ea typeface="Source Sans Pro Light"/>
                <a:cs typeface="Source Sans Pro Light"/>
                <a:sym typeface="Source Sans Pro Light"/>
              </a:rPr>
              <a:t> for up-to-date hours and availability</a:t>
            </a:r>
          </a:p>
          <a:p>
            <a:pPr algn="l" marL="542925" indent="-271462" lvl="1">
              <a:lnSpc>
                <a:spcPts val="3600"/>
              </a:lnSpc>
            </a:pPr>
          </a:p>
          <a:p>
            <a:pPr algn="l" marL="542925" indent="-271462" lvl="1">
              <a:lnSpc>
                <a:spcPts val="3600"/>
              </a:lnSpc>
            </a:pPr>
            <a:r>
              <a:rPr lang="en-US" sz="3000" spc="-18">
                <a:solidFill>
                  <a:srgbClr val="000000"/>
                </a:solidFill>
                <a:latin typeface="Source Sans Pro Light"/>
                <a:ea typeface="Source Sans Pro Light"/>
                <a:cs typeface="Source Sans Pro Light"/>
                <a:sym typeface="Source Sans Pro Light"/>
              </a:rPr>
              <a:t>For additional support, visit </a:t>
            </a:r>
            <a:r>
              <a:rPr lang="en-US" sz="3000" spc="-18" u="sng">
                <a:solidFill>
                  <a:srgbClr val="0000FF"/>
                </a:solidFill>
                <a:latin typeface="Source Sans Pro Light"/>
                <a:ea typeface="Source Sans Pro Light"/>
                <a:cs typeface="Source Sans Pro Light"/>
                <a:sym typeface="Source Sans Pro Light"/>
                <a:hlinkClick r:id="rId5" tooltip="https://community.canvaslms.com/docs/DOC-10554-4212710328"/>
              </a:rPr>
              <a:t>Canvas Technical Help</a:t>
            </a:r>
            <a:r>
              <a:rPr lang="en-US" sz="3000" spc="-18">
                <a:solidFill>
                  <a:srgbClr val="000000"/>
                </a:solidFill>
                <a:latin typeface="Source Sans Pro Light"/>
                <a:ea typeface="Source Sans Pro Light"/>
                <a:cs typeface="Source Sans Pro Light"/>
                <a:sym typeface="Source Sans Pro Light"/>
              </a:rPr>
              <a:t> (https://community.canvaslms.com/docs/DOC-10554-4212710328)</a:t>
            </a:r>
          </a:p>
          <a:p>
            <a:pPr algn="l" marL="542925" indent="-271462" lvl="1">
              <a:lnSpc>
                <a:spcPts val="3600"/>
              </a:lnSpc>
            </a:pPr>
          </a:p>
        </p:txBody>
      </p:sp>
      <p:sp>
        <p:nvSpPr>
          <p:cNvPr name="Freeform 3" id="3"/>
          <p:cNvSpPr/>
          <p:nvPr/>
        </p:nvSpPr>
        <p:spPr>
          <a:xfrm flipH="false" flipV="false" rot="0">
            <a:off x="12547924" y="1399807"/>
            <a:ext cx="4711376" cy="3533532"/>
          </a:xfrm>
          <a:custGeom>
            <a:avLst/>
            <a:gdLst/>
            <a:ahLst/>
            <a:cxnLst/>
            <a:rect r="r" b="b" t="t" l="l"/>
            <a:pathLst>
              <a:path h="3533532" w="4711376">
                <a:moveTo>
                  <a:pt x="0" y="0"/>
                </a:moveTo>
                <a:lnTo>
                  <a:pt x="4711376" y="0"/>
                </a:lnTo>
                <a:lnTo>
                  <a:pt x="4711376" y="3533532"/>
                </a:lnTo>
                <a:lnTo>
                  <a:pt x="0" y="3533532"/>
                </a:lnTo>
                <a:lnTo>
                  <a:pt x="0" y="0"/>
                </a:lnTo>
                <a:close/>
              </a:path>
            </a:pathLst>
          </a:custGeom>
          <a:blipFill>
            <a:blip r:embed="rId6"/>
            <a:stretch>
              <a:fillRect l="0" t="0" r="0" b="0"/>
            </a:stretch>
          </a:blipFill>
          <a:ln w="38100" cap="sq">
            <a:solidFill>
              <a:srgbClr val="29160F"/>
            </a:solidFill>
            <a:prstDash val="solid"/>
            <a:miter/>
          </a:ln>
        </p:spPr>
      </p:sp>
      <p:sp>
        <p:nvSpPr>
          <p:cNvPr name="TextBox 4" id="4"/>
          <p:cNvSpPr txBox="true"/>
          <p:nvPr/>
        </p:nvSpPr>
        <p:spPr>
          <a:xfrm rot="0">
            <a:off x="3228587" y="138112"/>
            <a:ext cx="11830827" cy="762000"/>
          </a:xfrm>
          <a:prstGeom prst="rect">
            <a:avLst/>
          </a:prstGeom>
        </p:spPr>
        <p:txBody>
          <a:bodyPr anchor="t" rtlCol="false" tIns="0" lIns="0" bIns="0" rIns="0">
            <a:spAutoFit/>
          </a:bodyPr>
          <a:lstStyle/>
          <a:p>
            <a:pPr algn="ctr">
              <a:lnSpc>
                <a:spcPts val="6000"/>
              </a:lnSpc>
            </a:pPr>
            <a:r>
              <a:rPr lang="en-US" b="true" sz="5000" spc="-30">
                <a:solidFill>
                  <a:srgbClr val="262523"/>
                </a:solidFill>
                <a:latin typeface="Roboto Slab Bold"/>
                <a:ea typeface="Roboto Slab Bold"/>
                <a:cs typeface="Roboto Slab Bold"/>
                <a:sym typeface="Roboto Slab Bold"/>
              </a:rPr>
              <a:t>Course Info:</a:t>
            </a:r>
          </a:p>
        </p:txBody>
      </p:sp>
      <p:sp>
        <p:nvSpPr>
          <p:cNvPr name="TextBox 5" id="5"/>
          <p:cNvSpPr txBox="true"/>
          <p:nvPr/>
        </p:nvSpPr>
        <p:spPr>
          <a:xfrm rot="0">
            <a:off x="12292533" y="4943475"/>
            <a:ext cx="2681155" cy="342900"/>
          </a:xfrm>
          <a:prstGeom prst="rect">
            <a:avLst/>
          </a:prstGeom>
        </p:spPr>
        <p:txBody>
          <a:bodyPr anchor="t" rtlCol="false" tIns="0" lIns="0" bIns="0" rIns="0">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Black-eyed Susan</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285752" y="1643197"/>
            <a:ext cx="12243984" cy="7448550"/>
          </a:xfrm>
          <a:prstGeom prst="rect">
            <a:avLst/>
          </a:prstGeom>
        </p:spPr>
        <p:txBody>
          <a:bodyPr anchor="t" rtlCol="false" tIns="0" lIns="0" bIns="0" rIns="0">
            <a:spAutoFit/>
          </a:bodyPr>
          <a:lstStyle/>
          <a:p>
            <a:pPr algn="l">
              <a:lnSpc>
                <a:spcPts val="3599"/>
              </a:lnSpc>
            </a:pPr>
            <a:r>
              <a:rPr lang="en-US" sz="2999" spc="-17" b="true">
                <a:solidFill>
                  <a:srgbClr val="000000"/>
                </a:solidFill>
                <a:latin typeface="Source Sans Pro Bold"/>
                <a:ea typeface="Source Sans Pro Bold"/>
                <a:cs typeface="Source Sans Pro Bold"/>
                <a:sym typeface="Source Sans Pro Bold"/>
              </a:rPr>
              <a:t>Access to Canvas.</a:t>
            </a:r>
          </a:p>
          <a:p>
            <a:pPr algn="l">
              <a:lnSpc>
                <a:spcPts val="3599"/>
              </a:lnSpc>
            </a:pPr>
            <a:r>
              <a:rPr lang="en-US" sz="2999" spc="-17">
                <a:solidFill>
                  <a:srgbClr val="000000"/>
                </a:solidFill>
                <a:latin typeface="Source Sans Pro"/>
                <a:ea typeface="Source Sans Pro"/>
                <a:cs typeface="Source Sans Pro"/>
                <a:sym typeface="Source Sans Pro"/>
              </a:rPr>
              <a:t>The lab course is organized in your Canvas section. </a:t>
            </a:r>
          </a:p>
          <a:p>
            <a:pPr algn="l">
              <a:lnSpc>
                <a:spcPts val="3599"/>
              </a:lnSpc>
            </a:pPr>
          </a:p>
          <a:p>
            <a:pPr algn="l">
              <a:lnSpc>
                <a:spcPts val="3599"/>
              </a:lnSpc>
            </a:pPr>
            <a:r>
              <a:rPr lang="en-US" sz="2999" spc="-17" b="true">
                <a:solidFill>
                  <a:srgbClr val="000000"/>
                </a:solidFill>
                <a:latin typeface="Source Sans Pro Bold"/>
                <a:ea typeface="Source Sans Pro Bold"/>
                <a:cs typeface="Source Sans Pro Bold"/>
                <a:sym typeface="Source Sans Pro Bold"/>
              </a:rPr>
              <a:t>Purchasing a new lab manual is mandatory. </a:t>
            </a:r>
          </a:p>
          <a:p>
            <a:pPr algn="ctr">
              <a:lnSpc>
                <a:spcPts val="2999"/>
              </a:lnSpc>
            </a:pPr>
            <a:r>
              <a:rPr lang="en-US" sz="2499" i="true" spc="-15">
                <a:solidFill>
                  <a:srgbClr val="000000"/>
                </a:solidFill>
                <a:latin typeface="Source Sans Pro Italics"/>
                <a:ea typeface="Source Sans Pro Italics"/>
                <a:cs typeface="Source Sans Pro Italics"/>
                <a:sym typeface="Source Sans Pro Italics"/>
              </a:rPr>
              <a:t>Field and Laboratory Methods for Environmental Science for Non-Majors. Third Edition. 2025. Jennifer Gnau and Jaime L. Baxter-Slye, Kendall Hunt Publishing. ISBN 979-8-385-164.</a:t>
            </a:r>
          </a:p>
          <a:p>
            <a:pPr algn="l" marL="647697" indent="-323848" lvl="1">
              <a:lnSpc>
                <a:spcPts val="3599"/>
              </a:lnSpc>
              <a:buFont typeface="Arial"/>
              <a:buChar char="•"/>
            </a:pPr>
            <a:r>
              <a:rPr lang="en-US" sz="2999" spc="-17">
                <a:solidFill>
                  <a:srgbClr val="000000"/>
                </a:solidFill>
                <a:latin typeface="Source Sans Pro"/>
                <a:ea typeface="Source Sans Pro"/>
                <a:cs typeface="Source Sans Pro"/>
                <a:sym typeface="Source Sans Pro"/>
              </a:rPr>
              <a:t>Manuals may be purchased at the UNT Bookstore</a:t>
            </a:r>
          </a:p>
          <a:p>
            <a:pPr algn="l" marL="647697" indent="-323848" lvl="1">
              <a:lnSpc>
                <a:spcPts val="3599"/>
              </a:lnSpc>
              <a:buFont typeface="Arial"/>
              <a:buChar char="•"/>
            </a:pPr>
            <a:r>
              <a:rPr lang="en-US" sz="2999" spc="-18">
                <a:solidFill>
                  <a:srgbClr val="000000"/>
                </a:solidFill>
                <a:latin typeface="Source Sans Pro"/>
                <a:ea typeface="Source Sans Pro"/>
                <a:cs typeface="Source Sans Pro"/>
                <a:sym typeface="Source Sans Pro"/>
              </a:rPr>
              <a:t>Old or used lab manuals are </a:t>
            </a:r>
            <a:r>
              <a:rPr lang="en-US" sz="2999" spc="-18" u="sng">
                <a:solidFill>
                  <a:srgbClr val="000000"/>
                </a:solidFill>
                <a:latin typeface="Source Sans Pro"/>
                <a:ea typeface="Source Sans Pro"/>
                <a:cs typeface="Source Sans Pro"/>
                <a:sym typeface="Source Sans Pro"/>
              </a:rPr>
              <a:t>NOT</a:t>
            </a:r>
            <a:r>
              <a:rPr lang="en-US" sz="2999" spc="-18">
                <a:solidFill>
                  <a:srgbClr val="000000"/>
                </a:solidFill>
                <a:latin typeface="Source Sans Pro"/>
                <a:ea typeface="Source Sans Pro"/>
                <a:cs typeface="Source Sans Pro"/>
                <a:sym typeface="Source Sans Pro"/>
              </a:rPr>
              <a:t> accepted</a:t>
            </a:r>
          </a:p>
          <a:p>
            <a:pPr algn="l" marL="647697" indent="-323848" lvl="1">
              <a:lnSpc>
                <a:spcPts val="3599"/>
              </a:lnSpc>
              <a:buFont typeface="Arial"/>
              <a:buChar char="•"/>
            </a:pPr>
            <a:r>
              <a:rPr lang="en-US" sz="2999" spc="-18">
                <a:solidFill>
                  <a:srgbClr val="000000"/>
                </a:solidFill>
                <a:latin typeface="Source Sans Pro"/>
                <a:ea typeface="Source Sans Pro"/>
                <a:cs typeface="Source Sans Pro"/>
                <a:sym typeface="Source Sans Pro"/>
              </a:rPr>
              <a:t>Using an old manual with pre-filled information is cheating and will result in a 0 for any assignment that uploads previous semester’s data and answers</a:t>
            </a:r>
          </a:p>
          <a:p>
            <a:pPr algn="l" marL="647697" indent="-323848" lvl="1">
              <a:lnSpc>
                <a:spcPts val="3599"/>
              </a:lnSpc>
              <a:buFont typeface="Arial"/>
              <a:buChar char="•"/>
            </a:pPr>
            <a:r>
              <a:rPr lang="en-US" sz="2999" spc="-17">
                <a:solidFill>
                  <a:srgbClr val="000000"/>
                </a:solidFill>
                <a:latin typeface="Source Sans Pro"/>
                <a:ea typeface="Source Sans Pro"/>
                <a:cs typeface="Source Sans Pro"/>
                <a:sym typeface="Source Sans Pro"/>
              </a:rPr>
              <a:t>We are not currently using an e-book version</a:t>
            </a:r>
          </a:p>
          <a:p>
            <a:pPr algn="l">
              <a:lnSpc>
                <a:spcPts val="3599"/>
              </a:lnSpc>
            </a:pPr>
          </a:p>
          <a:p>
            <a:pPr algn="l">
              <a:lnSpc>
                <a:spcPts val="3599"/>
              </a:lnSpc>
            </a:pPr>
            <a:r>
              <a:rPr lang="en-US" sz="2999" spc="-17" b="true">
                <a:solidFill>
                  <a:srgbClr val="000000"/>
                </a:solidFill>
                <a:latin typeface="Source Sans Pro Bold"/>
                <a:ea typeface="Source Sans Pro Bold"/>
                <a:cs typeface="Source Sans Pro Bold"/>
                <a:sym typeface="Source Sans Pro Bold"/>
              </a:rPr>
              <a:t>Goggles will occasionally be required.</a:t>
            </a:r>
            <a:r>
              <a:rPr lang="en-US" sz="2999" spc="-17">
                <a:solidFill>
                  <a:srgbClr val="000000"/>
                </a:solidFill>
                <a:latin typeface="Source Sans Pro"/>
                <a:ea typeface="Source Sans Pro"/>
                <a:cs typeface="Source Sans Pro"/>
                <a:sym typeface="Source Sans Pro"/>
              </a:rPr>
              <a:t> </a:t>
            </a:r>
          </a:p>
          <a:p>
            <a:pPr algn="l" marL="647697" indent="-323848" lvl="1">
              <a:lnSpc>
                <a:spcPts val="3599"/>
              </a:lnSpc>
              <a:buFont typeface="Arial"/>
              <a:buChar char="•"/>
            </a:pPr>
            <a:r>
              <a:rPr lang="en-US" sz="2999" spc="-17">
                <a:solidFill>
                  <a:srgbClr val="000000"/>
                </a:solidFill>
                <a:latin typeface="Source Sans Pro"/>
                <a:ea typeface="Source Sans Pro"/>
                <a:cs typeface="Source Sans Pro"/>
                <a:sym typeface="Source Sans Pro"/>
              </a:rPr>
              <a:t>Sanitized goggles are available in the lab, or, you are welcome to purchase your own pair from the UNT Bookstore.</a:t>
            </a:r>
          </a:p>
          <a:p>
            <a:pPr algn="l">
              <a:lnSpc>
                <a:spcPts val="3599"/>
              </a:lnSpc>
            </a:pPr>
          </a:p>
        </p:txBody>
      </p:sp>
      <p:sp>
        <p:nvSpPr>
          <p:cNvPr name="Freeform 3" id="3"/>
          <p:cNvSpPr/>
          <p:nvPr/>
        </p:nvSpPr>
        <p:spPr>
          <a:xfrm flipH="true" flipV="false" rot="0">
            <a:off x="13167161" y="7189306"/>
            <a:ext cx="3320906" cy="1950066"/>
          </a:xfrm>
          <a:custGeom>
            <a:avLst/>
            <a:gdLst/>
            <a:ahLst/>
            <a:cxnLst/>
            <a:rect r="r" b="b" t="t" l="l"/>
            <a:pathLst>
              <a:path h="1950066" w="3320906">
                <a:moveTo>
                  <a:pt x="3320906" y="0"/>
                </a:moveTo>
                <a:lnTo>
                  <a:pt x="0" y="0"/>
                </a:lnTo>
                <a:lnTo>
                  <a:pt x="0" y="1950066"/>
                </a:lnTo>
                <a:lnTo>
                  <a:pt x="3320906" y="1950066"/>
                </a:lnTo>
                <a:lnTo>
                  <a:pt x="3320906" y="0"/>
                </a:lnTo>
                <a:close/>
              </a:path>
            </a:pathLst>
          </a:custGeom>
          <a:blipFill>
            <a:blip r:embed="rId2"/>
            <a:stretch>
              <a:fillRect l="0" t="0" r="0" b="0"/>
            </a:stretch>
          </a:blipFill>
          <a:ln w="38100" cap="sq">
            <a:solidFill>
              <a:srgbClr val="000000"/>
            </a:solidFill>
            <a:prstDash val="solid"/>
            <a:miter/>
          </a:ln>
        </p:spPr>
      </p:sp>
      <p:sp>
        <p:nvSpPr>
          <p:cNvPr name="Freeform 4" id="4"/>
          <p:cNvSpPr/>
          <p:nvPr/>
        </p:nvSpPr>
        <p:spPr>
          <a:xfrm flipH="false" flipV="false" rot="0">
            <a:off x="13127432" y="614362"/>
            <a:ext cx="4839234" cy="6356958"/>
          </a:xfrm>
          <a:custGeom>
            <a:avLst/>
            <a:gdLst/>
            <a:ahLst/>
            <a:cxnLst/>
            <a:rect r="r" b="b" t="t" l="l"/>
            <a:pathLst>
              <a:path h="6356958" w="4839234">
                <a:moveTo>
                  <a:pt x="0" y="0"/>
                </a:moveTo>
                <a:lnTo>
                  <a:pt x="4839234" y="0"/>
                </a:lnTo>
                <a:lnTo>
                  <a:pt x="4839234" y="6356959"/>
                </a:lnTo>
                <a:lnTo>
                  <a:pt x="0" y="6356959"/>
                </a:lnTo>
                <a:lnTo>
                  <a:pt x="0" y="0"/>
                </a:lnTo>
                <a:close/>
              </a:path>
            </a:pathLst>
          </a:custGeom>
          <a:blipFill>
            <a:blip r:embed="rId3"/>
            <a:stretch>
              <a:fillRect l="0" t="0" r="0" b="0"/>
            </a:stretch>
          </a:blipFill>
        </p:spPr>
      </p:sp>
      <p:sp>
        <p:nvSpPr>
          <p:cNvPr name="TextBox 5" id="5"/>
          <p:cNvSpPr txBox="true"/>
          <p:nvPr/>
        </p:nvSpPr>
        <p:spPr>
          <a:xfrm rot="0">
            <a:off x="2936511" y="138112"/>
            <a:ext cx="12414979" cy="762000"/>
          </a:xfrm>
          <a:prstGeom prst="rect">
            <a:avLst/>
          </a:prstGeom>
        </p:spPr>
        <p:txBody>
          <a:bodyPr anchor="t" rtlCol="false" tIns="0" lIns="0" bIns="0" rIns="0">
            <a:spAutoFit/>
          </a:bodyPr>
          <a:lstStyle/>
          <a:p>
            <a:pPr algn="ctr">
              <a:lnSpc>
                <a:spcPts val="6000"/>
              </a:lnSpc>
            </a:pPr>
            <a:r>
              <a:rPr lang="en-US" b="true" sz="5000" spc="-30">
                <a:solidFill>
                  <a:srgbClr val="262523"/>
                </a:solidFill>
                <a:latin typeface="Roboto Slab Bold"/>
                <a:ea typeface="Roboto Slab Bold"/>
                <a:cs typeface="Roboto Slab Bold"/>
                <a:sym typeface="Roboto Slab Bold"/>
              </a:rPr>
              <a:t>What supplies do I need?</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Freeform 2" id="2"/>
          <p:cNvSpPr/>
          <p:nvPr/>
        </p:nvSpPr>
        <p:spPr>
          <a:xfrm flipH="false" flipV="false" rot="0">
            <a:off x="574936" y="2658427"/>
            <a:ext cx="4640060" cy="5292844"/>
          </a:xfrm>
          <a:custGeom>
            <a:avLst/>
            <a:gdLst/>
            <a:ahLst/>
            <a:cxnLst/>
            <a:rect r="r" b="b" t="t" l="l"/>
            <a:pathLst>
              <a:path h="5292844" w="4640060">
                <a:moveTo>
                  <a:pt x="0" y="0"/>
                </a:moveTo>
                <a:lnTo>
                  <a:pt x="4640060" y="0"/>
                </a:lnTo>
                <a:lnTo>
                  <a:pt x="4640060" y="5292844"/>
                </a:lnTo>
                <a:lnTo>
                  <a:pt x="0" y="5292844"/>
                </a:lnTo>
                <a:lnTo>
                  <a:pt x="0" y="0"/>
                </a:lnTo>
                <a:close/>
              </a:path>
            </a:pathLst>
          </a:custGeom>
          <a:blipFill>
            <a:blip r:embed="rId2"/>
            <a:stretch>
              <a:fillRect l="0" t="0" r="0" b="0"/>
            </a:stretch>
          </a:blipFill>
          <a:ln w="38100" cap="sq">
            <a:solidFill>
              <a:srgbClr val="564D2D"/>
            </a:solidFill>
            <a:prstDash val="solid"/>
            <a:miter/>
          </a:ln>
        </p:spPr>
      </p:sp>
      <p:sp>
        <p:nvSpPr>
          <p:cNvPr name="TextBox 3" id="3"/>
          <p:cNvSpPr txBox="true"/>
          <p:nvPr/>
        </p:nvSpPr>
        <p:spPr>
          <a:xfrm rot="0">
            <a:off x="1005840" y="99713"/>
            <a:ext cx="16276320" cy="762000"/>
          </a:xfrm>
          <a:prstGeom prst="rect">
            <a:avLst/>
          </a:prstGeom>
        </p:spPr>
        <p:txBody>
          <a:bodyPr anchor="t" rtlCol="false" tIns="0" lIns="0" bIns="0" rIns="0">
            <a:spAutoFit/>
          </a:bodyPr>
          <a:lstStyle/>
          <a:p>
            <a:pPr algn="ctr">
              <a:lnSpc>
                <a:spcPts val="6000"/>
              </a:lnSpc>
            </a:pPr>
            <a:r>
              <a:rPr lang="en-US" b="true" sz="5000" spc="-30">
                <a:solidFill>
                  <a:srgbClr val="262523"/>
                </a:solidFill>
                <a:latin typeface="Roboto Slab Bold"/>
                <a:ea typeface="Roboto Slab Bold"/>
                <a:cs typeface="Roboto Slab Bold"/>
                <a:sym typeface="Roboto Slab Bold"/>
              </a:rPr>
              <a:t>What are the objectives of the lab?</a:t>
            </a:r>
          </a:p>
        </p:txBody>
      </p:sp>
      <p:sp>
        <p:nvSpPr>
          <p:cNvPr name="TextBox 4" id="4"/>
          <p:cNvSpPr txBox="true"/>
          <p:nvPr/>
        </p:nvSpPr>
        <p:spPr>
          <a:xfrm rot="0">
            <a:off x="1028700" y="1666575"/>
            <a:ext cx="16703544" cy="428244"/>
          </a:xfrm>
          <a:prstGeom prst="rect">
            <a:avLst/>
          </a:prstGeom>
        </p:spPr>
        <p:txBody>
          <a:bodyPr anchor="t" rtlCol="false" tIns="0" lIns="0" bIns="0" rIns="0">
            <a:spAutoFit/>
          </a:bodyPr>
          <a:lstStyle/>
          <a:p>
            <a:pPr algn="l">
              <a:lnSpc>
                <a:spcPts val="3348"/>
              </a:lnSpc>
            </a:pPr>
            <a:r>
              <a:rPr lang="en-US" sz="3100" spc="-18" b="true">
                <a:solidFill>
                  <a:srgbClr val="262523"/>
                </a:solidFill>
                <a:latin typeface="Source Sans Pro Bold"/>
                <a:ea typeface="Source Sans Pro Bold"/>
                <a:cs typeface="Source Sans Pro Bold"/>
                <a:sym typeface="Source Sans Pro Bold"/>
              </a:rPr>
              <a:t>This lab will o</a:t>
            </a:r>
            <a:r>
              <a:rPr lang="en-US" sz="3100" spc="-18" b="true">
                <a:solidFill>
                  <a:srgbClr val="262523"/>
                </a:solidFill>
                <a:latin typeface="Source Sans Pro Bold"/>
                <a:ea typeface="Source Sans Pro Bold"/>
                <a:cs typeface="Source Sans Pro Bold"/>
                <a:sym typeface="Source Sans Pro Bold"/>
              </a:rPr>
              <a:t>ffer experiences to enhance your understanding of the concepts covered in lecture. </a:t>
            </a:r>
          </a:p>
        </p:txBody>
      </p:sp>
      <p:sp>
        <p:nvSpPr>
          <p:cNvPr name="TextBox 5" id="5"/>
          <p:cNvSpPr txBox="true"/>
          <p:nvPr/>
        </p:nvSpPr>
        <p:spPr>
          <a:xfrm rot="0">
            <a:off x="5617193" y="2696527"/>
            <a:ext cx="12115051" cy="5888736"/>
          </a:xfrm>
          <a:prstGeom prst="rect">
            <a:avLst/>
          </a:prstGeom>
        </p:spPr>
        <p:txBody>
          <a:bodyPr anchor="t" rtlCol="false" tIns="0" lIns="0" bIns="0" rIns="0">
            <a:spAutoFit/>
          </a:bodyPr>
          <a:lstStyle/>
          <a:p>
            <a:pPr algn="l">
              <a:lnSpc>
                <a:spcPts val="4211"/>
              </a:lnSpc>
            </a:pPr>
            <a:r>
              <a:rPr lang="en-US" b="true" sz="3899" spc="-23">
                <a:solidFill>
                  <a:srgbClr val="323125"/>
                </a:solidFill>
                <a:latin typeface="Source Sans Pro Bold"/>
                <a:ea typeface="Source Sans Pro Bold"/>
                <a:cs typeface="Source Sans Pro Bold"/>
                <a:sym typeface="Source Sans Pro Bold"/>
              </a:rPr>
              <a:t>OBJECTIVES</a:t>
            </a:r>
          </a:p>
          <a:p>
            <a:pPr algn="l">
              <a:lnSpc>
                <a:spcPts val="4211"/>
              </a:lnSpc>
            </a:pPr>
          </a:p>
          <a:p>
            <a:pPr algn="l">
              <a:lnSpc>
                <a:spcPts val="4211"/>
              </a:lnSpc>
            </a:pPr>
            <a:r>
              <a:rPr lang="en-US" sz="3899" spc="-23">
                <a:solidFill>
                  <a:srgbClr val="0D0D0D"/>
                </a:solidFill>
                <a:latin typeface="Source Sans Pro Light"/>
                <a:ea typeface="Source Sans Pro Light"/>
                <a:cs typeface="Source Sans Pro Light"/>
                <a:sym typeface="Source Sans Pro Light"/>
              </a:rPr>
              <a:t>1) Discover principles of environmental science and how they are applied  to our everyday lives.</a:t>
            </a:r>
          </a:p>
          <a:p>
            <a:pPr algn="l">
              <a:lnSpc>
                <a:spcPts val="4211"/>
              </a:lnSpc>
            </a:pPr>
          </a:p>
          <a:p>
            <a:pPr algn="l">
              <a:lnSpc>
                <a:spcPts val="4211"/>
              </a:lnSpc>
            </a:pPr>
            <a:r>
              <a:rPr lang="en-US" sz="3899" spc="-23">
                <a:solidFill>
                  <a:srgbClr val="0D0D0D"/>
                </a:solidFill>
                <a:latin typeface="Source Sans Pro Light"/>
                <a:ea typeface="Source Sans Pro Light"/>
                <a:cs typeface="Source Sans Pro Light"/>
                <a:sym typeface="Source Sans Pro Light"/>
              </a:rPr>
              <a:t>2) Explore hands-on how scientists study environmental problems and use the scientific method to find solutions.</a:t>
            </a:r>
          </a:p>
          <a:p>
            <a:pPr algn="l">
              <a:lnSpc>
                <a:spcPts val="4211"/>
              </a:lnSpc>
            </a:pPr>
          </a:p>
          <a:p>
            <a:pPr algn="l">
              <a:lnSpc>
                <a:spcPts val="4211"/>
              </a:lnSpc>
            </a:pPr>
            <a:r>
              <a:rPr lang="en-US" sz="3899" spc="-23">
                <a:solidFill>
                  <a:srgbClr val="0D0D0D"/>
                </a:solidFill>
                <a:latin typeface="Source Sans Pro Light"/>
                <a:ea typeface="Source Sans Pro Light"/>
                <a:cs typeface="Source Sans Pro Light"/>
                <a:sym typeface="Source Sans Pro Light"/>
              </a:rPr>
              <a:t>3) Learn how to logically and intellectually contribute to discussions about current environmental issues as an informed citizen </a:t>
            </a:r>
          </a:p>
        </p:txBody>
      </p:sp>
      <p:sp>
        <p:nvSpPr>
          <p:cNvPr name="TextBox 6" id="6"/>
          <p:cNvSpPr txBox="true"/>
          <p:nvPr/>
        </p:nvSpPr>
        <p:spPr>
          <a:xfrm rot="0">
            <a:off x="219086" y="7951271"/>
            <a:ext cx="4668129" cy="685800"/>
          </a:xfrm>
          <a:prstGeom prst="rect">
            <a:avLst/>
          </a:prstGeom>
        </p:spPr>
        <p:txBody>
          <a:bodyPr anchor="t" rtlCol="false" tIns="0" lIns="0" bIns="0" rIns="0">
            <a:spAutoFit/>
          </a:bodyPr>
          <a:lstStyle/>
          <a:p>
            <a:pPr algn="ctr">
              <a:lnSpc>
                <a:spcPts val="2760"/>
              </a:lnSpc>
            </a:pPr>
            <a:r>
              <a:rPr lang="en-US" sz="2300" spc="-13">
                <a:solidFill>
                  <a:srgbClr val="262523"/>
                </a:solidFill>
                <a:latin typeface="Source Sans Pro Light"/>
                <a:ea typeface="Source Sans Pro Light"/>
                <a:cs typeface="Source Sans Pro Light"/>
                <a:sym typeface="Source Sans Pro Light"/>
              </a:rPr>
              <a:t>Ruby-throated Hummingbird feeding</a:t>
            </a:r>
          </a:p>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on Texas Star Hibiscus</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517660" y="2450814"/>
          <a:ext cx="10115550" cy="6674872"/>
        </p:xfrm>
        <a:graphic>
          <a:graphicData uri="http://schemas.openxmlformats.org/drawingml/2006/table">
            <a:tbl>
              <a:tblPr/>
              <a:tblGrid>
                <a:gridCol w="6149369"/>
                <a:gridCol w="3966181"/>
              </a:tblGrid>
              <a:tr h="801625">
                <a:tc>
                  <a:txBody>
                    <a:bodyPr anchor="t" rtlCol="false"/>
                    <a:lstStyle/>
                    <a:p>
                      <a:pPr algn="ctr">
                        <a:lnSpc>
                          <a:spcPts val="3719"/>
                        </a:lnSpc>
                        <a:defRPr/>
                      </a:pPr>
                      <a:r>
                        <a:rPr lang="en-US" b="true" sz="3099" spc="-18">
                          <a:solidFill>
                            <a:srgbClr val="EFF3EA"/>
                          </a:solidFill>
                          <a:latin typeface="Source Sans Pro Bold"/>
                          <a:ea typeface="Source Sans Pro Bold"/>
                          <a:cs typeface="Source Sans Pro Bold"/>
                          <a:sym typeface="Source Sans Pro Bold"/>
                        </a:rPr>
                        <a:t>Item</a:t>
                      </a: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5C7675"/>
                    </a:solidFill>
                  </a:tcPr>
                </a:tc>
                <a:tc>
                  <a:txBody>
                    <a:bodyPr anchor="t" rtlCol="false"/>
                    <a:lstStyle/>
                    <a:p>
                      <a:pPr algn="ctr">
                        <a:lnSpc>
                          <a:spcPts val="3719"/>
                        </a:lnSpc>
                        <a:defRPr/>
                      </a:pPr>
                      <a:r>
                        <a:rPr lang="en-US" b="true" sz="3099" spc="-18">
                          <a:solidFill>
                            <a:srgbClr val="EFF3EA"/>
                          </a:solidFill>
                          <a:latin typeface="Source Sans Pro Bold"/>
                          <a:ea typeface="Source Sans Pro Bold"/>
                          <a:cs typeface="Source Sans Pro Bold"/>
                          <a:sym typeface="Source Sans Pro Bold"/>
                        </a:rPr>
                        <a:t>Points</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5C7675"/>
                    </a:solidFill>
                  </a:tcPr>
                </a:tc>
              </a:tr>
              <a:tr h="801625">
                <a:tc>
                  <a:txBody>
                    <a:bodyPr anchor="t" rtlCol="false"/>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Quizzes</a:t>
                      </a: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a:t>
                      </a:r>
                      <a:r>
                        <a:rPr lang="en-US" sz="3099" spc="-18">
                          <a:solidFill>
                            <a:srgbClr val="262523"/>
                          </a:solidFill>
                          <a:latin typeface="Source Sans Pro Light"/>
                          <a:ea typeface="Source Sans Pro Light"/>
                          <a:cs typeface="Source Sans Pro Light"/>
                          <a:sym typeface="Source Sans Pro Light"/>
                        </a:rPr>
                        <a:t>x 10 = 100</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r h="801625">
                <a:tc>
                  <a:txBody>
                    <a:bodyPr anchor="t" rtlCol="false"/>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Lab Participation</a:t>
                      </a: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FFFFFF"/>
                    </a:solidFill>
                  </a:tcPr>
                </a:tc>
                <a:tc>
                  <a:txBody>
                    <a:bodyPr anchor="t" rtlCol="false"/>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a:t>
                      </a:r>
                      <a:r>
                        <a:rPr lang="en-US" sz="3099" spc="-18">
                          <a:solidFill>
                            <a:srgbClr val="262523"/>
                          </a:solidFill>
                          <a:latin typeface="Source Sans Pro Light"/>
                          <a:ea typeface="Source Sans Pro Light"/>
                          <a:cs typeface="Source Sans Pro Light"/>
                          <a:sym typeface="Source Sans Pro Light"/>
                        </a:rPr>
                        <a:t>x 40 = 400</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FFFFFF"/>
                    </a:solidFill>
                  </a:tcPr>
                </a:tc>
              </a:tr>
              <a:tr h="801625">
                <a:tc>
                  <a:txBody>
                    <a:bodyPr anchor="t" rtlCol="false"/>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Exams</a:t>
                      </a: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2 x 100 = 200</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r h="2204469">
                <a:tc>
                  <a:txBody>
                    <a:bodyPr anchor="t" rtlCol="false"/>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Group Project: </a:t>
                      </a:r>
                      <a:endParaRPr lang="en-US" sz="1100"/>
                    </a:p>
                    <a:p>
                      <a:pPr algn="ctr">
                        <a:lnSpc>
                          <a:spcPts val="3719"/>
                        </a:lnSpc>
                      </a:pPr>
                      <a:r>
                        <a:rPr lang="en-US" sz="3099" i="true" spc="-18">
                          <a:solidFill>
                            <a:srgbClr val="262523"/>
                          </a:solidFill>
                          <a:latin typeface="Source Sans Pro Light Italics"/>
                          <a:ea typeface="Source Sans Pro Light Italics"/>
                          <a:cs typeface="Source Sans Pro Light Italics"/>
                          <a:sym typeface="Source Sans Pro Light Italics"/>
                        </a:rPr>
                        <a:t>Outline</a:t>
                      </a:r>
                    </a:p>
                    <a:p>
                      <a:pPr algn="ctr">
                        <a:lnSpc>
                          <a:spcPts val="3719"/>
                        </a:lnSpc>
                      </a:pPr>
                      <a:r>
                        <a:rPr lang="en-US" sz="3099" i="true" spc="-18">
                          <a:solidFill>
                            <a:srgbClr val="262523"/>
                          </a:solidFill>
                          <a:latin typeface="Source Sans Pro Light Italics"/>
                          <a:ea typeface="Source Sans Pro Light Italics"/>
                          <a:cs typeface="Source Sans Pro Light Italics"/>
                          <a:sym typeface="Source Sans Pro Light Italics"/>
                        </a:rPr>
                        <a:t>Presentation</a:t>
                      </a:r>
                    </a:p>
                    <a:p>
                      <a:pPr algn="ctr">
                        <a:lnSpc>
                          <a:spcPts val="3719"/>
                        </a:lnSpc>
                      </a:pPr>
                      <a:r>
                        <a:rPr lang="en-US" sz="3099" i="true" spc="-18">
                          <a:solidFill>
                            <a:srgbClr val="262523"/>
                          </a:solidFill>
                          <a:latin typeface="Source Sans Pro Light Italics"/>
                          <a:ea typeface="Source Sans Pro Light Italics"/>
                          <a:cs typeface="Source Sans Pro Light Italics"/>
                          <a:sym typeface="Source Sans Pro Light Italics"/>
                        </a:rPr>
                        <a:t>Peer Evaluation</a:t>
                      </a:r>
                    </a:p>
                  </a:txBody>
                  <a:tcPr marL="91440" marR="91440" marT="91440" marB="91440" anchor="ctr">
                    <a:lnL cmpd="sng" algn="ctr" cap="flat" w="12700">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FFFFFF"/>
                    </a:solidFill>
                  </a:tcPr>
                </a:tc>
                <a:tc>
                  <a:txBody>
                    <a:bodyPr anchor="t" rtlCol="false"/>
                    <a:lstStyle/>
                    <a:p>
                      <a:pPr algn="ctr">
                        <a:lnSpc>
                          <a:spcPts val="3719"/>
                        </a:lnSpc>
                        <a:defRPr/>
                      </a:pPr>
                      <a:endParaRPr lang="en-US" sz="1100"/>
                    </a:p>
                    <a:p>
                      <a:pPr algn="ctr">
                        <a:lnSpc>
                          <a:spcPts val="3719"/>
                        </a:lnSpc>
                      </a:pPr>
                      <a:r>
                        <a:rPr lang="en-US" sz="3099" i="true" spc="-18">
                          <a:solidFill>
                            <a:srgbClr val="262523"/>
                          </a:solidFill>
                          <a:latin typeface="Source Sans Pro Light Italics"/>
                          <a:ea typeface="Source Sans Pro Light Italics"/>
                          <a:cs typeface="Source Sans Pro Light Italics"/>
                          <a:sym typeface="Source Sans Pro Light Italics"/>
                        </a:rPr>
                        <a:t>25</a:t>
                      </a:r>
                    </a:p>
                    <a:p>
                      <a:pPr algn="ctr">
                        <a:lnSpc>
                          <a:spcPts val="3719"/>
                        </a:lnSpc>
                      </a:pPr>
                      <a:r>
                        <a:rPr lang="en-US" sz="3099" i="true" spc="-18">
                          <a:solidFill>
                            <a:srgbClr val="262523"/>
                          </a:solidFill>
                          <a:latin typeface="Source Sans Pro Light Italics"/>
                          <a:ea typeface="Source Sans Pro Light Italics"/>
                          <a:cs typeface="Source Sans Pro Light Italics"/>
                          <a:sym typeface="Source Sans Pro Light Italics"/>
                        </a:rPr>
                        <a:t>100</a:t>
                      </a:r>
                    </a:p>
                    <a:p>
                      <a:pPr algn="ctr">
                        <a:lnSpc>
                          <a:spcPts val="3719"/>
                        </a:lnSpc>
                      </a:pPr>
                      <a:r>
                        <a:rPr lang="en-US" sz="3099" i="true" spc="-18">
                          <a:solidFill>
                            <a:srgbClr val="262523"/>
                          </a:solidFill>
                          <a:latin typeface="Source Sans Pro Light Italics"/>
                          <a:ea typeface="Source Sans Pro Light Italics"/>
                          <a:cs typeface="Source Sans Pro Light Italics"/>
                          <a:sym typeface="Source Sans Pro Light Italics"/>
                        </a:rPr>
                        <a:t>25</a:t>
                      </a:r>
                    </a:p>
                  </a:txBody>
                  <a:tcPr marL="91440" marR="91440" marT="91440" marB="91440" anchor="ctr">
                    <a:lnL cmpd="sng" algn="ctr" cap="flat" w="4762">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FFFFFF"/>
                    </a:solidFill>
                  </a:tcPr>
                </a:tc>
              </a:tr>
              <a:tr h="1263902">
                <a:tc>
                  <a:txBody>
                    <a:bodyPr anchor="t" rtlCol="false"/>
                    <a:lstStyle/>
                    <a:p>
                      <a:pPr algn="ctr">
                        <a:lnSpc>
                          <a:spcPts val="3719"/>
                        </a:lnSpc>
                        <a:defRPr/>
                      </a:pPr>
                      <a:r>
                        <a:rPr lang="en-US" b="true" sz="3099" spc="-18">
                          <a:solidFill>
                            <a:srgbClr val="262523"/>
                          </a:solidFill>
                          <a:latin typeface="Source Sans Pro Bold"/>
                          <a:ea typeface="Source Sans Pro Bold"/>
                          <a:cs typeface="Source Sans Pro Bold"/>
                          <a:sym typeface="Source Sans Pro Bold"/>
                        </a:rPr>
                        <a:t>Total Possible Points</a:t>
                      </a: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3719"/>
                        </a:lnSpc>
                        <a:defRPr/>
                      </a:pPr>
                      <a:r>
                        <a:rPr lang="en-US" b="true" sz="3099" spc="-18">
                          <a:solidFill>
                            <a:srgbClr val="262523"/>
                          </a:solidFill>
                          <a:latin typeface="Source Sans Pro Bold"/>
                          <a:ea typeface="Source Sans Pro Bold"/>
                          <a:cs typeface="Source Sans Pro Bold"/>
                          <a:sym typeface="Source Sans Pro Bold"/>
                        </a:rPr>
                        <a:t>850</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bl>
          </a:graphicData>
        </a:graphic>
      </p:graphicFrame>
      <p:sp>
        <p:nvSpPr>
          <p:cNvPr name="TextBox 3" id="3"/>
          <p:cNvSpPr txBox="true"/>
          <p:nvPr/>
        </p:nvSpPr>
        <p:spPr>
          <a:xfrm rot="0">
            <a:off x="4086225" y="358327"/>
            <a:ext cx="10115550" cy="762000"/>
          </a:xfrm>
          <a:prstGeom prst="rect">
            <a:avLst/>
          </a:prstGeom>
        </p:spPr>
        <p:txBody>
          <a:bodyPr anchor="t" rtlCol="false" tIns="0" lIns="0" bIns="0" rIns="0">
            <a:spAutoFit/>
          </a:bodyPr>
          <a:lstStyle/>
          <a:p>
            <a:pPr algn="ctr">
              <a:lnSpc>
                <a:spcPts val="6000"/>
              </a:lnSpc>
            </a:pPr>
            <a:r>
              <a:rPr lang="en-US" b="true" sz="5000" spc="-30">
                <a:solidFill>
                  <a:srgbClr val="262523"/>
                </a:solidFill>
                <a:latin typeface="Roboto Slab Bold"/>
                <a:ea typeface="Roboto Slab Bold"/>
                <a:cs typeface="Roboto Slab Bold"/>
                <a:sym typeface="Roboto Slab Bold"/>
              </a:rPr>
              <a:t>How will I be graded?</a:t>
            </a:r>
          </a:p>
        </p:txBody>
      </p:sp>
      <p:sp>
        <p:nvSpPr>
          <p:cNvPr name="TextBox 4" id="4"/>
          <p:cNvSpPr txBox="true"/>
          <p:nvPr/>
        </p:nvSpPr>
        <p:spPr>
          <a:xfrm rot="0">
            <a:off x="11064560" y="1735173"/>
            <a:ext cx="6688668" cy="3624453"/>
          </a:xfrm>
          <a:prstGeom prst="rect">
            <a:avLst/>
          </a:prstGeom>
        </p:spPr>
        <p:txBody>
          <a:bodyPr anchor="t" rtlCol="false" tIns="0" lIns="0" bIns="0" rIns="0">
            <a:spAutoFit/>
          </a:bodyPr>
          <a:lstStyle/>
          <a:p>
            <a:pPr algn="ctr">
              <a:lnSpc>
                <a:spcPts val="4536"/>
              </a:lnSpc>
            </a:pPr>
            <a:r>
              <a:rPr lang="en-US" b="true" sz="4200" spc="-25">
                <a:solidFill>
                  <a:srgbClr val="000000"/>
                </a:solidFill>
                <a:latin typeface="Source Sans Pro Bold"/>
                <a:ea typeface="Source Sans Pro Bold"/>
                <a:cs typeface="Source Sans Pro Bold"/>
                <a:sym typeface="Source Sans Pro Bold"/>
              </a:rPr>
              <a:t>IMPORTANT</a:t>
            </a:r>
          </a:p>
          <a:p>
            <a:pPr algn="ctr">
              <a:lnSpc>
                <a:spcPts val="2916"/>
              </a:lnSpc>
            </a:pPr>
            <a:r>
              <a:rPr lang="en-US" sz="2700" spc="-16">
                <a:solidFill>
                  <a:srgbClr val="000000"/>
                </a:solidFill>
                <a:latin typeface="Source Sans Pro Light"/>
                <a:ea typeface="Source Sans Pro Light"/>
                <a:cs typeface="Source Sans Pro Light"/>
                <a:sym typeface="Source Sans Pro Light"/>
              </a:rPr>
              <a:t>Your overall grade for the course is combined between lecture &amp; lab. </a:t>
            </a:r>
            <a:r>
              <a:rPr lang="en-US" sz="2700" spc="-16">
                <a:solidFill>
                  <a:srgbClr val="000000"/>
                </a:solidFill>
                <a:latin typeface="Source Sans Pro Light"/>
                <a:ea typeface="Source Sans Pro Light"/>
                <a:cs typeface="Source Sans Pro Light"/>
                <a:sym typeface="Source Sans Pro Light"/>
              </a:rPr>
              <a:t>The lab is worth 30% of your final and lecture is worth 60%.</a:t>
            </a:r>
          </a:p>
          <a:p>
            <a:pPr algn="ctr">
              <a:lnSpc>
                <a:spcPts val="3078"/>
              </a:lnSpc>
            </a:pPr>
            <a:r>
              <a:rPr lang="en-US" b="true" sz="2850" spc="-17">
                <a:solidFill>
                  <a:srgbClr val="A8304D"/>
                </a:solidFill>
                <a:latin typeface="Source Sans Pro Bold"/>
                <a:ea typeface="Source Sans Pro Bold"/>
                <a:cs typeface="Source Sans Pro Bold"/>
                <a:sym typeface="Source Sans Pro Bold"/>
              </a:rPr>
              <a:t>YOU MUST PASS BOTH LECTURE AND LAB </a:t>
            </a:r>
            <a:r>
              <a:rPr lang="en-US" b="true" sz="2850" spc="-17">
                <a:solidFill>
                  <a:srgbClr val="A8304D"/>
                </a:solidFill>
                <a:latin typeface="Source Sans Pro Bold"/>
                <a:ea typeface="Source Sans Pro Bold"/>
                <a:cs typeface="Source Sans Pro Bold"/>
                <a:sym typeface="Source Sans Pro Bold"/>
              </a:rPr>
              <a:t>TO PASS THE COURSE!!</a:t>
            </a:r>
          </a:p>
          <a:p>
            <a:pPr algn="ctr">
              <a:lnSpc>
                <a:spcPts val="3240"/>
              </a:lnSpc>
            </a:pPr>
            <a:r>
              <a:rPr lang="en-US" b="true" sz="2700" spc="-16">
                <a:solidFill>
                  <a:srgbClr val="A8304D"/>
                </a:solidFill>
                <a:latin typeface="Source Sans Pro Bold"/>
                <a:ea typeface="Source Sans Pro Bold"/>
                <a:cs typeface="Source Sans Pro Bold"/>
                <a:sym typeface="Source Sans Pro Bold"/>
              </a:rPr>
              <a:t>Ex) </a:t>
            </a:r>
            <a:r>
              <a:rPr lang="en-US" b="true" sz="2700" spc="-16">
                <a:solidFill>
                  <a:srgbClr val="A8304D"/>
                </a:solidFill>
                <a:latin typeface="Source Sans Pro Bold"/>
                <a:ea typeface="Source Sans Pro Bold"/>
                <a:cs typeface="Source Sans Pro Bold"/>
                <a:sym typeface="Source Sans Pro Bold"/>
              </a:rPr>
              <a:t>60% or better </a:t>
            </a:r>
            <a:r>
              <a:rPr lang="en-US" b="true" sz="2700" i="true" spc="-16">
                <a:solidFill>
                  <a:srgbClr val="A8304D"/>
                </a:solidFill>
                <a:latin typeface="Source Sans Pro Bold Italics"/>
                <a:ea typeface="Source Sans Pro Bold Italics"/>
                <a:cs typeface="Source Sans Pro Bold Italics"/>
                <a:sym typeface="Source Sans Pro Bold Italics"/>
              </a:rPr>
              <a:t>is passing</a:t>
            </a:r>
            <a:r>
              <a:rPr lang="en-US" b="true" sz="2700" spc="-16">
                <a:solidFill>
                  <a:srgbClr val="A8304D"/>
                </a:solidFill>
                <a:latin typeface="Source Sans Pro Bold"/>
                <a:ea typeface="Source Sans Pro Bold"/>
                <a:cs typeface="Source Sans Pro Bold"/>
                <a:sym typeface="Source Sans Pro Bold"/>
              </a:rPr>
              <a:t>; ≤59.4% is rounded to ≤59 and is </a:t>
            </a:r>
            <a:r>
              <a:rPr lang="en-US" b="true" sz="2700" i="true" spc="-16">
                <a:solidFill>
                  <a:srgbClr val="A8304D"/>
                </a:solidFill>
                <a:latin typeface="Source Sans Pro Bold Italics"/>
                <a:ea typeface="Source Sans Pro Bold Italics"/>
                <a:cs typeface="Source Sans Pro Bold Italics"/>
                <a:sym typeface="Source Sans Pro Bold Italics"/>
              </a:rPr>
              <a:t>not passing</a:t>
            </a:r>
          </a:p>
          <a:p>
            <a:pPr algn="ctr">
              <a:lnSpc>
                <a:spcPts val="2916"/>
              </a:lnSpc>
            </a:pPr>
          </a:p>
        </p:txBody>
      </p:sp>
      <p:sp>
        <p:nvSpPr>
          <p:cNvPr name="TextBox 5" id="5"/>
          <p:cNvSpPr txBox="true"/>
          <p:nvPr/>
        </p:nvSpPr>
        <p:spPr>
          <a:xfrm rot="0">
            <a:off x="11064560" y="6095470"/>
            <a:ext cx="6770310" cy="2981325"/>
          </a:xfrm>
          <a:prstGeom prst="rect">
            <a:avLst/>
          </a:prstGeom>
        </p:spPr>
        <p:txBody>
          <a:bodyPr anchor="t" rtlCol="false" tIns="0" lIns="0" bIns="0" rIns="0">
            <a:spAutoFit/>
          </a:bodyPr>
          <a:lstStyle/>
          <a:p>
            <a:pPr algn="l">
              <a:lnSpc>
                <a:spcPts val="3045"/>
              </a:lnSpc>
            </a:pPr>
            <a:r>
              <a:rPr lang="en-US" sz="2537" spc="-15" b="true">
                <a:solidFill>
                  <a:srgbClr val="262523"/>
                </a:solidFill>
                <a:latin typeface="Source Sans Pro Bold"/>
                <a:ea typeface="Source Sans Pro Bold"/>
                <a:cs typeface="Source Sans Pro Bold"/>
                <a:sym typeface="Source Sans Pro Bold"/>
              </a:rPr>
              <a:t>How to calculate your overall course grade (lecture + lab):</a:t>
            </a:r>
          </a:p>
          <a:p>
            <a:pPr algn="l">
              <a:lnSpc>
                <a:spcPts val="3045"/>
              </a:lnSpc>
            </a:pPr>
          </a:p>
          <a:p>
            <a:pPr algn="ctr">
              <a:lnSpc>
                <a:spcPts val="3600"/>
              </a:lnSpc>
            </a:pPr>
            <a:r>
              <a:rPr lang="en-US" b="true" sz="3000" spc="-18">
                <a:solidFill>
                  <a:srgbClr val="262523"/>
                </a:solidFill>
                <a:latin typeface="Source Sans Pro Bold"/>
                <a:ea typeface="Source Sans Pro Bold"/>
                <a:cs typeface="Source Sans Pro Bold"/>
                <a:sym typeface="Source Sans Pro Bold"/>
              </a:rPr>
              <a:t>(Total grade points in lab) x (0.3)</a:t>
            </a:r>
          </a:p>
          <a:p>
            <a:pPr algn="ctr">
              <a:lnSpc>
                <a:spcPts val="3600"/>
              </a:lnSpc>
            </a:pPr>
            <a:r>
              <a:rPr lang="en-US" b="true" sz="3000" spc="-18">
                <a:solidFill>
                  <a:srgbClr val="262523"/>
                </a:solidFill>
                <a:latin typeface="Source Sans Pro Bold"/>
                <a:ea typeface="Source Sans Pro Bold"/>
                <a:cs typeface="Source Sans Pro Bold"/>
                <a:sym typeface="Source Sans Pro Bold"/>
              </a:rPr>
              <a:t>+</a:t>
            </a:r>
          </a:p>
          <a:p>
            <a:pPr algn="ctr">
              <a:lnSpc>
                <a:spcPts val="3600"/>
              </a:lnSpc>
            </a:pPr>
            <a:r>
              <a:rPr lang="en-US" b="true" sz="3000" spc="-18">
                <a:solidFill>
                  <a:srgbClr val="262523"/>
                </a:solidFill>
                <a:latin typeface="Source Sans Pro Bold"/>
                <a:ea typeface="Source Sans Pro Bold"/>
                <a:cs typeface="Source Sans Pro Bold"/>
                <a:sym typeface="Source Sans Pro Bold"/>
              </a:rPr>
              <a:t>(Total grade points in lecture) x (0.6)</a:t>
            </a:r>
          </a:p>
          <a:p>
            <a:pPr algn="ctr">
              <a:lnSpc>
                <a:spcPts val="3600"/>
              </a:lnSpc>
            </a:pPr>
            <a:r>
              <a:rPr lang="en-US" b="true" sz="3000" spc="-18">
                <a:solidFill>
                  <a:srgbClr val="262523"/>
                </a:solidFill>
                <a:latin typeface="Source Sans Pro Bold"/>
                <a:ea typeface="Source Sans Pro Bold"/>
                <a:cs typeface="Source Sans Pro Bold"/>
                <a:sym typeface="Source Sans Pro Bold"/>
              </a:rPr>
              <a:t>= Total Course Grade</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grpSp>
        <p:nvGrpSpPr>
          <p:cNvPr name="Group 2" id="2"/>
          <p:cNvGrpSpPr/>
          <p:nvPr/>
        </p:nvGrpSpPr>
        <p:grpSpPr>
          <a:xfrm rot="0">
            <a:off x="6885164" y="1251424"/>
            <a:ext cx="11011684" cy="1650434"/>
            <a:chOff x="0" y="0"/>
            <a:chExt cx="14682246" cy="2200578"/>
          </a:xfrm>
        </p:grpSpPr>
        <p:sp>
          <p:nvSpPr>
            <p:cNvPr name="Freeform 3" id="3"/>
            <p:cNvSpPr/>
            <p:nvPr/>
          </p:nvSpPr>
          <p:spPr>
            <a:xfrm flipH="false" flipV="false" rot="0">
              <a:off x="0" y="0"/>
              <a:ext cx="14682215" cy="2200656"/>
            </a:xfrm>
            <a:custGeom>
              <a:avLst/>
              <a:gdLst/>
              <a:ahLst/>
              <a:cxnLst/>
              <a:rect r="r" b="b" t="t" l="l"/>
              <a:pathLst>
                <a:path h="2200656" w="14682215">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9D9390">
                <a:alpha val="49804"/>
              </a:srgbClr>
            </a:solidFill>
          </p:spPr>
        </p:sp>
      </p:grpSp>
      <p:grpSp>
        <p:nvGrpSpPr>
          <p:cNvPr name="Group 4" id="4"/>
          <p:cNvGrpSpPr/>
          <p:nvPr/>
        </p:nvGrpSpPr>
        <p:grpSpPr>
          <a:xfrm rot="0">
            <a:off x="6885164" y="3286758"/>
            <a:ext cx="11011684" cy="1650434"/>
            <a:chOff x="0" y="0"/>
            <a:chExt cx="14682246" cy="2200578"/>
          </a:xfrm>
        </p:grpSpPr>
        <p:sp>
          <p:nvSpPr>
            <p:cNvPr name="Freeform 5" id="5"/>
            <p:cNvSpPr/>
            <p:nvPr/>
          </p:nvSpPr>
          <p:spPr>
            <a:xfrm flipH="false" flipV="false" rot="0">
              <a:off x="0" y="0"/>
              <a:ext cx="14682215" cy="2200656"/>
            </a:xfrm>
            <a:custGeom>
              <a:avLst/>
              <a:gdLst/>
              <a:ahLst/>
              <a:cxnLst/>
              <a:rect r="r" b="b" t="t" l="l"/>
              <a:pathLst>
                <a:path h="2200656" w="14682215">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DFB65F">
                <a:alpha val="49804"/>
              </a:srgbClr>
            </a:solidFill>
          </p:spPr>
        </p:sp>
      </p:grpSp>
      <p:grpSp>
        <p:nvGrpSpPr>
          <p:cNvPr name="Group 6" id="6"/>
          <p:cNvGrpSpPr/>
          <p:nvPr/>
        </p:nvGrpSpPr>
        <p:grpSpPr>
          <a:xfrm rot="0">
            <a:off x="6885164" y="5321298"/>
            <a:ext cx="11011684" cy="1650433"/>
            <a:chOff x="0" y="0"/>
            <a:chExt cx="14682246" cy="2200578"/>
          </a:xfrm>
        </p:grpSpPr>
        <p:sp>
          <p:nvSpPr>
            <p:cNvPr name="Freeform 7" id="7"/>
            <p:cNvSpPr/>
            <p:nvPr/>
          </p:nvSpPr>
          <p:spPr>
            <a:xfrm flipH="false" flipV="false" rot="0">
              <a:off x="0" y="0"/>
              <a:ext cx="14682215" cy="2200656"/>
            </a:xfrm>
            <a:custGeom>
              <a:avLst/>
              <a:gdLst/>
              <a:ahLst/>
              <a:cxnLst/>
              <a:rect r="r" b="b" t="t" l="l"/>
              <a:pathLst>
                <a:path h="2200656" w="14682215">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9DAD33">
                <a:alpha val="49804"/>
              </a:srgbClr>
            </a:solidFill>
          </p:spPr>
        </p:sp>
      </p:grpSp>
      <p:grpSp>
        <p:nvGrpSpPr>
          <p:cNvPr name="Group 8" id="8"/>
          <p:cNvGrpSpPr/>
          <p:nvPr/>
        </p:nvGrpSpPr>
        <p:grpSpPr>
          <a:xfrm rot="0">
            <a:off x="6885164" y="7412844"/>
            <a:ext cx="11011684" cy="1650434"/>
            <a:chOff x="0" y="0"/>
            <a:chExt cx="14682246" cy="2200578"/>
          </a:xfrm>
        </p:grpSpPr>
        <p:sp>
          <p:nvSpPr>
            <p:cNvPr name="Freeform 9" id="9"/>
            <p:cNvSpPr/>
            <p:nvPr/>
          </p:nvSpPr>
          <p:spPr>
            <a:xfrm flipH="false" flipV="false" rot="0">
              <a:off x="0" y="0"/>
              <a:ext cx="14682215" cy="2200656"/>
            </a:xfrm>
            <a:custGeom>
              <a:avLst/>
              <a:gdLst/>
              <a:ahLst/>
              <a:cxnLst/>
              <a:rect r="r" b="b" t="t" l="l"/>
              <a:pathLst>
                <a:path h="2200656" w="14682215">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74C1EF">
                <a:alpha val="49804"/>
              </a:srgbClr>
            </a:solidFill>
          </p:spPr>
        </p:sp>
      </p:grpSp>
      <p:sp>
        <p:nvSpPr>
          <p:cNvPr name="TextBox 10" id="10"/>
          <p:cNvSpPr txBox="true"/>
          <p:nvPr/>
        </p:nvSpPr>
        <p:spPr>
          <a:xfrm rot="0">
            <a:off x="482588" y="3643310"/>
            <a:ext cx="6311136" cy="3000375"/>
          </a:xfrm>
          <a:prstGeom prst="rect">
            <a:avLst/>
          </a:prstGeom>
        </p:spPr>
        <p:txBody>
          <a:bodyPr anchor="t" rtlCol="false" tIns="0" lIns="0" bIns="0" rIns="0">
            <a:spAutoFit/>
          </a:bodyPr>
          <a:lstStyle/>
          <a:p>
            <a:pPr algn="ctr">
              <a:lnSpc>
                <a:spcPts val="7920"/>
              </a:lnSpc>
            </a:pPr>
            <a:r>
              <a:rPr lang="en-US" b="true" sz="6600" spc="-40">
                <a:solidFill>
                  <a:srgbClr val="262523"/>
                </a:solidFill>
                <a:latin typeface="Roboto Slab Bold"/>
                <a:ea typeface="Roboto Slab Bold"/>
                <a:cs typeface="Roboto Slab Bold"/>
                <a:sym typeface="Roboto Slab Bold"/>
              </a:rPr>
              <a:t>Weekly Quizzes &amp;</a:t>
            </a:r>
          </a:p>
          <a:p>
            <a:pPr algn="ctr">
              <a:lnSpc>
                <a:spcPts val="7920"/>
              </a:lnSpc>
            </a:pPr>
            <a:r>
              <a:rPr lang="en-US" b="true" sz="6600" spc="-40">
                <a:solidFill>
                  <a:srgbClr val="262523"/>
                </a:solidFill>
                <a:latin typeface="Roboto Slab Bold"/>
                <a:ea typeface="Roboto Slab Bold"/>
                <a:cs typeface="Roboto Slab Bold"/>
                <a:sym typeface="Roboto Slab Bold"/>
              </a:rPr>
              <a:t>Participation</a:t>
            </a:r>
          </a:p>
        </p:txBody>
      </p:sp>
      <p:sp>
        <p:nvSpPr>
          <p:cNvPr name="TextBox 11" id="11"/>
          <p:cNvSpPr txBox="true"/>
          <p:nvPr/>
        </p:nvSpPr>
        <p:spPr>
          <a:xfrm rot="0">
            <a:off x="7260625" y="1295591"/>
            <a:ext cx="10140110" cy="1562100"/>
          </a:xfrm>
          <a:prstGeom prst="rect">
            <a:avLst/>
          </a:prstGeom>
        </p:spPr>
        <p:txBody>
          <a:bodyPr anchor="t" rtlCol="false" tIns="0" lIns="0" bIns="0" rIns="0">
            <a:spAutoFit/>
          </a:bodyPr>
          <a:lstStyle/>
          <a:p>
            <a:pPr algn="ctr">
              <a:lnSpc>
                <a:spcPts val="3119"/>
              </a:lnSpc>
            </a:pPr>
            <a:r>
              <a:rPr lang="en-US" b="true" sz="2599" spc="-15">
                <a:solidFill>
                  <a:srgbClr val="262523"/>
                </a:solidFill>
                <a:latin typeface="Roboto Slab Bold"/>
                <a:ea typeface="Roboto Slab Bold"/>
                <a:cs typeface="Roboto Slab Bold"/>
                <a:sym typeface="Roboto Slab Bold"/>
              </a:rPr>
              <a:t>LABS WON’T ALWAYS CORRESPOND TO YOUR LECTURE TOPIC; SOME MAY BE A WEEK OFF. ALWAYS CHECK LAB SCHEDULE AND COMPLETE PRE-LAB QUIZ TO PREPARE FOR WEEKLY LABS</a:t>
            </a:r>
          </a:p>
        </p:txBody>
      </p:sp>
      <p:sp>
        <p:nvSpPr>
          <p:cNvPr name="TextBox 12" id="12"/>
          <p:cNvSpPr txBox="true"/>
          <p:nvPr/>
        </p:nvSpPr>
        <p:spPr>
          <a:xfrm rot="0">
            <a:off x="7260625" y="3473448"/>
            <a:ext cx="10140110" cy="1171575"/>
          </a:xfrm>
          <a:prstGeom prst="rect">
            <a:avLst/>
          </a:prstGeom>
        </p:spPr>
        <p:txBody>
          <a:bodyPr anchor="t" rtlCol="false" tIns="0" lIns="0" bIns="0" rIns="0">
            <a:spAutoFit/>
          </a:bodyPr>
          <a:lstStyle/>
          <a:p>
            <a:pPr algn="ctr">
              <a:lnSpc>
                <a:spcPts val="3119"/>
              </a:lnSpc>
            </a:pPr>
            <a:r>
              <a:rPr lang="en-US" sz="2599" spc="-15">
                <a:solidFill>
                  <a:srgbClr val="000000"/>
                </a:solidFill>
                <a:latin typeface="Roboto Slab Light"/>
                <a:ea typeface="Roboto Slab Light"/>
                <a:cs typeface="Roboto Slab Light"/>
                <a:sym typeface="Roboto Slab Light"/>
              </a:rPr>
              <a:t>A CANVAS course has been created for each week covering the 9 labs. There you will find grades, announcements, group project info, resources, etc.</a:t>
            </a:r>
          </a:p>
        </p:txBody>
      </p:sp>
      <p:sp>
        <p:nvSpPr>
          <p:cNvPr name="TextBox 13" id="13"/>
          <p:cNvSpPr txBox="true"/>
          <p:nvPr/>
        </p:nvSpPr>
        <p:spPr>
          <a:xfrm rot="0">
            <a:off x="7260625" y="5546792"/>
            <a:ext cx="10140110" cy="1190625"/>
          </a:xfrm>
          <a:prstGeom prst="rect">
            <a:avLst/>
          </a:prstGeom>
        </p:spPr>
        <p:txBody>
          <a:bodyPr anchor="t" rtlCol="false" tIns="0" lIns="0" bIns="0" rIns="0">
            <a:spAutoFit/>
          </a:bodyPr>
          <a:lstStyle/>
          <a:p>
            <a:pPr algn="ctr">
              <a:lnSpc>
                <a:spcPts val="3119"/>
              </a:lnSpc>
            </a:pPr>
            <a:r>
              <a:rPr lang="en-US" sz="2599" spc="-15">
                <a:solidFill>
                  <a:srgbClr val="262523"/>
                </a:solidFill>
                <a:latin typeface="Poppins Light"/>
                <a:ea typeface="Poppins Light"/>
                <a:cs typeface="Poppins Light"/>
                <a:sym typeface="Poppins Light"/>
              </a:rPr>
              <a:t>Prepare for the weekly pre-lab </a:t>
            </a:r>
            <a:r>
              <a:rPr lang="en-US" sz="2599" spc="-15">
                <a:solidFill>
                  <a:srgbClr val="262523"/>
                </a:solidFill>
                <a:latin typeface="Poppins Light"/>
                <a:ea typeface="Poppins Light"/>
                <a:cs typeface="Poppins Light"/>
                <a:sym typeface="Poppins Light"/>
              </a:rPr>
              <a:t>quiz by reading the background information in your lab manual. The quiz is on Canvas </a:t>
            </a:r>
            <a:r>
              <a:rPr lang="en-US" sz="2599" spc="-15">
                <a:solidFill>
                  <a:srgbClr val="262523"/>
                </a:solidFill>
                <a:latin typeface="Poppins Light"/>
                <a:ea typeface="Poppins Light"/>
                <a:cs typeface="Poppins Light"/>
                <a:sym typeface="Poppins Light"/>
              </a:rPr>
              <a:t>and is due at 11:59pm the day before your lab meets.</a:t>
            </a:r>
          </a:p>
        </p:txBody>
      </p:sp>
      <p:sp>
        <p:nvSpPr>
          <p:cNvPr name="TextBox 14" id="14"/>
          <p:cNvSpPr txBox="true"/>
          <p:nvPr/>
        </p:nvSpPr>
        <p:spPr>
          <a:xfrm rot="0">
            <a:off x="7260625" y="7457011"/>
            <a:ext cx="10140110" cy="1562100"/>
          </a:xfrm>
          <a:prstGeom prst="rect">
            <a:avLst/>
          </a:prstGeom>
        </p:spPr>
        <p:txBody>
          <a:bodyPr anchor="t" rtlCol="false" tIns="0" lIns="0" bIns="0" rIns="0">
            <a:spAutoFit/>
          </a:bodyPr>
          <a:lstStyle/>
          <a:p>
            <a:pPr algn="ctr">
              <a:lnSpc>
                <a:spcPts val="3119"/>
              </a:lnSpc>
            </a:pPr>
            <a:r>
              <a:rPr lang="en-US" sz="2599" spc="24">
                <a:solidFill>
                  <a:srgbClr val="262523"/>
                </a:solidFill>
                <a:latin typeface="Roboto Slab"/>
                <a:ea typeface="Roboto Slab"/>
                <a:cs typeface="Roboto Slab"/>
                <a:sym typeface="Roboto Slab"/>
              </a:rPr>
              <a:t>To receive full participation points, YOU MUST ATTEND LAB. Your TA grade your participation based on use of your lab manual and </a:t>
            </a:r>
            <a:r>
              <a:rPr lang="en-US" b="true" sz="2599" spc="24">
                <a:solidFill>
                  <a:srgbClr val="262523"/>
                </a:solidFill>
                <a:latin typeface="Roboto Slab Bold"/>
                <a:ea typeface="Roboto Slab Bold"/>
                <a:cs typeface="Roboto Slab Bold"/>
                <a:sym typeface="Roboto Slab Bold"/>
              </a:rPr>
              <a:t>active</a:t>
            </a:r>
            <a:r>
              <a:rPr lang="en-US" sz="2599" spc="24">
                <a:solidFill>
                  <a:srgbClr val="262523"/>
                </a:solidFill>
                <a:latin typeface="Roboto Slab"/>
                <a:ea typeface="Roboto Slab"/>
                <a:cs typeface="Roboto Slab"/>
                <a:sym typeface="Roboto Slab"/>
              </a:rPr>
              <a:t> participation in lab. If students are not actively participating, points will be reduced.</a:t>
            </a: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1494515" y="2624146"/>
            <a:ext cx="5464920" cy="5000625"/>
          </a:xfrm>
          <a:prstGeom prst="rect">
            <a:avLst/>
          </a:prstGeom>
        </p:spPr>
        <p:txBody>
          <a:bodyPr anchor="t" rtlCol="false" tIns="0" lIns="0" bIns="0" rIns="0">
            <a:spAutoFit/>
          </a:bodyPr>
          <a:lstStyle/>
          <a:p>
            <a:pPr algn="ctr">
              <a:lnSpc>
                <a:spcPts val="7920"/>
              </a:lnSpc>
            </a:pPr>
            <a:r>
              <a:rPr lang="en-US" b="true" sz="6600" spc="-40">
                <a:solidFill>
                  <a:srgbClr val="262523"/>
                </a:solidFill>
                <a:latin typeface="Roboto Slab Bold"/>
                <a:ea typeface="Roboto Slab Bold"/>
                <a:cs typeface="Roboto Slab Bold"/>
                <a:sym typeface="Roboto Slab Bold"/>
              </a:rPr>
              <a:t>L</a:t>
            </a:r>
            <a:r>
              <a:rPr lang="en-US" b="true" sz="6600" spc="-40">
                <a:solidFill>
                  <a:srgbClr val="262523"/>
                </a:solidFill>
                <a:latin typeface="Roboto Slab Bold"/>
                <a:ea typeface="Roboto Slab Bold"/>
                <a:cs typeface="Roboto Slab Bold"/>
                <a:sym typeface="Roboto Slab Bold"/>
              </a:rPr>
              <a:t>owest Quiz &amp; Participation Grades Dropped!</a:t>
            </a:r>
          </a:p>
        </p:txBody>
      </p:sp>
      <p:grpSp>
        <p:nvGrpSpPr>
          <p:cNvPr name="Group 3" id="3"/>
          <p:cNvGrpSpPr/>
          <p:nvPr/>
        </p:nvGrpSpPr>
        <p:grpSpPr>
          <a:xfrm rot="0">
            <a:off x="8217186" y="2476407"/>
            <a:ext cx="8859272" cy="2353822"/>
            <a:chOff x="0" y="0"/>
            <a:chExt cx="11812362" cy="3138430"/>
          </a:xfrm>
        </p:grpSpPr>
        <p:sp>
          <p:nvSpPr>
            <p:cNvPr name="Freeform 4" id="4"/>
            <p:cNvSpPr/>
            <p:nvPr/>
          </p:nvSpPr>
          <p:spPr>
            <a:xfrm flipH="false" flipV="false" rot="0">
              <a:off x="0" y="0"/>
              <a:ext cx="11812398" cy="3138424"/>
            </a:xfrm>
            <a:custGeom>
              <a:avLst/>
              <a:gdLst/>
              <a:ahLst/>
              <a:cxnLst/>
              <a:rect r="r" b="b" t="t" l="l"/>
              <a:pathLst>
                <a:path h="3138424" w="11812398">
                  <a:moveTo>
                    <a:pt x="0" y="313817"/>
                  </a:moveTo>
                  <a:cubicBezTo>
                    <a:pt x="0" y="140462"/>
                    <a:pt x="140462" y="0"/>
                    <a:pt x="313817" y="0"/>
                  </a:cubicBezTo>
                  <a:lnTo>
                    <a:pt x="11498580" y="0"/>
                  </a:lnTo>
                  <a:cubicBezTo>
                    <a:pt x="11671936" y="0"/>
                    <a:pt x="11812398" y="140462"/>
                    <a:pt x="11812398" y="313817"/>
                  </a:cubicBezTo>
                  <a:lnTo>
                    <a:pt x="11812398" y="2824607"/>
                  </a:lnTo>
                  <a:cubicBezTo>
                    <a:pt x="11812398" y="2997962"/>
                    <a:pt x="11671936" y="3138424"/>
                    <a:pt x="11498580" y="3138424"/>
                  </a:cubicBezTo>
                  <a:lnTo>
                    <a:pt x="313817" y="3138424"/>
                  </a:lnTo>
                  <a:cubicBezTo>
                    <a:pt x="140462" y="3138424"/>
                    <a:pt x="0" y="2997962"/>
                    <a:pt x="0" y="2824607"/>
                  </a:cubicBezTo>
                  <a:close/>
                </a:path>
              </a:pathLst>
            </a:custGeom>
            <a:solidFill>
              <a:srgbClr val="E7E7D1"/>
            </a:solidFill>
          </p:spPr>
        </p:sp>
      </p:grpSp>
      <p:sp>
        <p:nvSpPr>
          <p:cNvPr name="TextBox 5" id="5"/>
          <p:cNvSpPr txBox="true"/>
          <p:nvPr/>
        </p:nvSpPr>
        <p:spPr>
          <a:xfrm rot="0">
            <a:off x="8449364" y="2606574"/>
            <a:ext cx="8513726" cy="2055495"/>
          </a:xfrm>
          <a:prstGeom prst="rect">
            <a:avLst/>
          </a:prstGeom>
        </p:spPr>
        <p:txBody>
          <a:bodyPr anchor="t" rtlCol="false" tIns="0" lIns="0" bIns="0" rIns="0">
            <a:spAutoFit/>
          </a:bodyPr>
          <a:lstStyle/>
          <a:p>
            <a:pPr algn="ctr">
              <a:lnSpc>
                <a:spcPts val="3240"/>
              </a:lnSpc>
            </a:pPr>
            <a:r>
              <a:rPr lang="en-US" sz="3000" spc="-18">
                <a:solidFill>
                  <a:srgbClr val="262523"/>
                </a:solidFill>
                <a:latin typeface="Source Sans Pro Light"/>
                <a:ea typeface="Source Sans Pro Light"/>
                <a:cs typeface="Source Sans Pro Light"/>
                <a:sym typeface="Source Sans Pro Light"/>
              </a:rPr>
              <a:t>The lowest quiz grade and the lowest participation grade will be dropped!</a:t>
            </a:r>
          </a:p>
          <a:p>
            <a:pPr algn="ctr">
              <a:lnSpc>
                <a:spcPts val="3240"/>
              </a:lnSpc>
            </a:pPr>
          </a:p>
          <a:p>
            <a:pPr algn="ctr">
              <a:lnSpc>
                <a:spcPts val="3240"/>
              </a:lnSpc>
            </a:pPr>
            <a:r>
              <a:rPr lang="en-US" sz="3000" spc="-18">
                <a:solidFill>
                  <a:srgbClr val="262523"/>
                </a:solidFill>
                <a:latin typeface="Source Sans Pro Light"/>
                <a:ea typeface="Source Sans Pro Light"/>
                <a:cs typeface="Source Sans Pro Light"/>
                <a:sym typeface="Source Sans Pro Light"/>
              </a:rPr>
              <a:t>**Grades will be drop automatically in gradebook</a:t>
            </a:r>
          </a:p>
          <a:p>
            <a:pPr algn="ctr">
              <a:lnSpc>
                <a:spcPts val="3240"/>
              </a:lnSpc>
            </a:pPr>
          </a:p>
        </p:txBody>
      </p:sp>
      <p:grpSp>
        <p:nvGrpSpPr>
          <p:cNvPr name="Group 6" id="6"/>
          <p:cNvGrpSpPr/>
          <p:nvPr/>
        </p:nvGrpSpPr>
        <p:grpSpPr>
          <a:xfrm rot="0">
            <a:off x="8217186" y="5418686"/>
            <a:ext cx="8859272" cy="2353823"/>
            <a:chOff x="0" y="0"/>
            <a:chExt cx="11812362" cy="3138430"/>
          </a:xfrm>
        </p:grpSpPr>
        <p:sp>
          <p:nvSpPr>
            <p:cNvPr name="Freeform 7" id="7"/>
            <p:cNvSpPr/>
            <p:nvPr/>
          </p:nvSpPr>
          <p:spPr>
            <a:xfrm flipH="false" flipV="false" rot="0">
              <a:off x="0" y="0"/>
              <a:ext cx="11812398" cy="3138424"/>
            </a:xfrm>
            <a:custGeom>
              <a:avLst/>
              <a:gdLst/>
              <a:ahLst/>
              <a:cxnLst/>
              <a:rect r="r" b="b" t="t" l="l"/>
              <a:pathLst>
                <a:path h="3138424" w="11812398">
                  <a:moveTo>
                    <a:pt x="0" y="313817"/>
                  </a:moveTo>
                  <a:cubicBezTo>
                    <a:pt x="0" y="140462"/>
                    <a:pt x="140462" y="0"/>
                    <a:pt x="313817" y="0"/>
                  </a:cubicBezTo>
                  <a:lnTo>
                    <a:pt x="11498580" y="0"/>
                  </a:lnTo>
                  <a:cubicBezTo>
                    <a:pt x="11671936" y="0"/>
                    <a:pt x="11812398" y="140462"/>
                    <a:pt x="11812398" y="313817"/>
                  </a:cubicBezTo>
                  <a:lnTo>
                    <a:pt x="11812398" y="2824607"/>
                  </a:lnTo>
                  <a:cubicBezTo>
                    <a:pt x="11812398" y="2997962"/>
                    <a:pt x="11671936" y="3138424"/>
                    <a:pt x="11498580" y="3138424"/>
                  </a:cubicBezTo>
                  <a:lnTo>
                    <a:pt x="313817" y="3138424"/>
                  </a:lnTo>
                  <a:cubicBezTo>
                    <a:pt x="140462" y="3138424"/>
                    <a:pt x="0" y="2997962"/>
                    <a:pt x="0" y="2824607"/>
                  </a:cubicBezTo>
                  <a:close/>
                </a:path>
              </a:pathLst>
            </a:custGeom>
            <a:solidFill>
              <a:srgbClr val="DCD0CE"/>
            </a:solidFill>
          </p:spPr>
        </p:sp>
      </p:grpSp>
      <p:sp>
        <p:nvSpPr>
          <p:cNvPr name="TextBox 8" id="8"/>
          <p:cNvSpPr txBox="true"/>
          <p:nvPr/>
        </p:nvSpPr>
        <p:spPr>
          <a:xfrm rot="0">
            <a:off x="8449364" y="5615948"/>
            <a:ext cx="8513726" cy="2055495"/>
          </a:xfrm>
          <a:prstGeom prst="rect">
            <a:avLst/>
          </a:prstGeom>
        </p:spPr>
        <p:txBody>
          <a:bodyPr anchor="t" rtlCol="false" tIns="0" lIns="0" bIns="0" rIns="0">
            <a:spAutoFit/>
          </a:bodyPr>
          <a:lstStyle/>
          <a:p>
            <a:pPr algn="ctr">
              <a:lnSpc>
                <a:spcPts val="3240"/>
              </a:lnSpc>
            </a:pPr>
            <a:r>
              <a:rPr lang="en-US" sz="3000" spc="-18">
                <a:solidFill>
                  <a:srgbClr val="262523"/>
                </a:solidFill>
                <a:latin typeface="Source Sans Pro Light"/>
                <a:ea typeface="Source Sans Pro Light"/>
                <a:cs typeface="Source Sans Pro Light"/>
                <a:sym typeface="Source Sans Pro Light"/>
              </a:rPr>
              <a:t>WARNING: This is to help offset missed points for </a:t>
            </a:r>
            <a:r>
              <a:rPr lang="en-US" b="true" sz="3000" spc="-18">
                <a:solidFill>
                  <a:srgbClr val="262523"/>
                </a:solidFill>
                <a:latin typeface="Source Sans Pro Bold"/>
                <a:ea typeface="Source Sans Pro Bold"/>
                <a:cs typeface="Source Sans Pro Bold"/>
                <a:sym typeface="Source Sans Pro Bold"/>
              </a:rPr>
              <a:t>1</a:t>
            </a:r>
            <a:r>
              <a:rPr lang="en-US" sz="3000" spc="-18">
                <a:solidFill>
                  <a:srgbClr val="262523"/>
                </a:solidFill>
                <a:latin typeface="Source Sans Pro Light"/>
                <a:ea typeface="Source Sans Pro Light"/>
                <a:cs typeface="Source Sans Pro Light"/>
                <a:sym typeface="Source Sans Pro Light"/>
              </a:rPr>
              <a:t> missed lab. </a:t>
            </a:r>
          </a:p>
          <a:p>
            <a:pPr algn="ctr">
              <a:lnSpc>
                <a:spcPts val="3240"/>
              </a:lnSpc>
            </a:pPr>
            <a:r>
              <a:rPr lang="en-US" sz="3000" spc="-18">
                <a:solidFill>
                  <a:srgbClr val="262523"/>
                </a:solidFill>
                <a:latin typeface="Source Sans Pro"/>
                <a:ea typeface="Source Sans Pro"/>
                <a:cs typeface="Source Sans Pro"/>
                <a:sym typeface="Source Sans Pro"/>
              </a:rPr>
              <a:t>*</a:t>
            </a:r>
            <a:r>
              <a:rPr lang="en-US" sz="3000" spc="-18">
                <a:solidFill>
                  <a:srgbClr val="262523"/>
                </a:solidFill>
                <a:latin typeface="Source Sans Pro"/>
                <a:ea typeface="Source Sans Pro"/>
                <a:cs typeface="Source Sans Pro"/>
                <a:sym typeface="Source Sans Pro"/>
              </a:rPr>
              <a:t>If a student misses more than 1 lab, missed points will quickly affect overall grade. Long-term absences will be addressed with the Dean of Students </a:t>
            </a:r>
          </a:p>
        </p:txBody>
      </p:sp>
    </p:spTree>
  </p:cSld>
  <p:clrMapOvr>
    <a:masterClrMapping/>
  </p:clrMapOvr>
</p:sld>
</file>

<file path=ppt/slides/slide9.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399908" y="2237258"/>
            <a:ext cx="6214044" cy="1809750"/>
          </a:xfrm>
          <a:prstGeom prst="rect">
            <a:avLst/>
          </a:prstGeom>
        </p:spPr>
        <p:txBody>
          <a:bodyPr anchor="t" rtlCol="false" tIns="0" lIns="0" bIns="0" rIns="0">
            <a:spAutoFit/>
          </a:bodyPr>
          <a:lstStyle/>
          <a:p>
            <a:pPr algn="ctr">
              <a:lnSpc>
                <a:spcPts val="7199"/>
              </a:lnSpc>
            </a:pPr>
            <a:r>
              <a:rPr lang="en-US" b="true" sz="5999" spc="-36">
                <a:solidFill>
                  <a:srgbClr val="262523"/>
                </a:solidFill>
                <a:latin typeface="Roboto Slab Bold"/>
                <a:ea typeface="Roboto Slab Bold"/>
                <a:cs typeface="Roboto Slab Bold"/>
                <a:sym typeface="Roboto Slab Bold"/>
              </a:rPr>
              <a:t>How to succeed in lab:</a:t>
            </a:r>
          </a:p>
        </p:txBody>
      </p:sp>
      <p:grpSp>
        <p:nvGrpSpPr>
          <p:cNvPr name="Group 3" id="3"/>
          <p:cNvGrpSpPr/>
          <p:nvPr/>
        </p:nvGrpSpPr>
        <p:grpSpPr>
          <a:xfrm rot="0">
            <a:off x="7209915" y="8160278"/>
            <a:ext cx="2587830" cy="955962"/>
            <a:chOff x="0" y="0"/>
            <a:chExt cx="3450440" cy="1274616"/>
          </a:xfrm>
        </p:grpSpPr>
        <p:sp>
          <p:nvSpPr>
            <p:cNvPr name="Freeform 4" id="4"/>
            <p:cNvSpPr/>
            <p:nvPr/>
          </p:nvSpPr>
          <p:spPr>
            <a:xfrm flipH="false" flipV="false" rot="0">
              <a:off x="25400" y="25400"/>
              <a:ext cx="3399663" cy="1223772"/>
            </a:xfrm>
            <a:custGeom>
              <a:avLst/>
              <a:gdLst/>
              <a:ahLst/>
              <a:cxnLst/>
              <a:rect r="r" b="b" t="t" l="l"/>
              <a:pathLst>
                <a:path h="1223772" w="3399663">
                  <a:moveTo>
                    <a:pt x="0" y="0"/>
                  </a:moveTo>
                  <a:lnTo>
                    <a:pt x="3399663" y="0"/>
                  </a:lnTo>
                  <a:lnTo>
                    <a:pt x="3399663" y="1223772"/>
                  </a:lnTo>
                  <a:lnTo>
                    <a:pt x="0" y="1223772"/>
                  </a:lnTo>
                  <a:close/>
                </a:path>
              </a:pathLst>
            </a:custGeom>
            <a:solidFill>
              <a:srgbClr val="BB5E59"/>
            </a:solidFill>
          </p:spPr>
        </p:sp>
        <p:sp>
          <p:nvSpPr>
            <p:cNvPr name="Freeform 5" id="5"/>
            <p:cNvSpPr/>
            <p:nvPr/>
          </p:nvSpPr>
          <p:spPr>
            <a:xfrm flipH="false" flipV="false" rot="0">
              <a:off x="0" y="0"/>
              <a:ext cx="3450463" cy="1274572"/>
            </a:xfrm>
            <a:custGeom>
              <a:avLst/>
              <a:gdLst/>
              <a:ahLst/>
              <a:cxnLst/>
              <a:rect r="r" b="b" t="t" l="l"/>
              <a:pathLst>
                <a:path h="1274572" w="3450463">
                  <a:moveTo>
                    <a:pt x="25400" y="0"/>
                  </a:moveTo>
                  <a:lnTo>
                    <a:pt x="3425063" y="0"/>
                  </a:lnTo>
                  <a:cubicBezTo>
                    <a:pt x="3439033" y="0"/>
                    <a:pt x="3450463" y="11430"/>
                    <a:pt x="3450463" y="25400"/>
                  </a:cubicBezTo>
                  <a:lnTo>
                    <a:pt x="3450463" y="1249172"/>
                  </a:lnTo>
                  <a:cubicBezTo>
                    <a:pt x="3450463" y="1263142"/>
                    <a:pt x="3439033" y="1274572"/>
                    <a:pt x="3425063"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3425063" y="1223772"/>
                  </a:lnTo>
                  <a:lnTo>
                    <a:pt x="3425063" y="1249172"/>
                  </a:lnTo>
                  <a:lnTo>
                    <a:pt x="3399663" y="1249172"/>
                  </a:lnTo>
                  <a:lnTo>
                    <a:pt x="3399663" y="25400"/>
                  </a:lnTo>
                  <a:lnTo>
                    <a:pt x="3425063" y="25400"/>
                  </a:lnTo>
                  <a:lnTo>
                    <a:pt x="3425063" y="50800"/>
                  </a:lnTo>
                  <a:lnTo>
                    <a:pt x="25400" y="50800"/>
                  </a:lnTo>
                  <a:close/>
                </a:path>
              </a:pathLst>
            </a:custGeom>
            <a:solidFill>
              <a:srgbClr val="C0504D"/>
            </a:solidFill>
          </p:spPr>
        </p:sp>
      </p:grpSp>
      <p:sp>
        <p:nvSpPr>
          <p:cNvPr name="TextBox 6" id="6"/>
          <p:cNvSpPr txBox="true"/>
          <p:nvPr/>
        </p:nvSpPr>
        <p:spPr>
          <a:xfrm rot="0">
            <a:off x="7330806" y="8448785"/>
            <a:ext cx="2346048" cy="417046"/>
          </a:xfrm>
          <a:prstGeom prst="rect">
            <a:avLst/>
          </a:prstGeom>
        </p:spPr>
        <p:txBody>
          <a:bodyPr anchor="t" rtlCol="false" tIns="0" lIns="0" bIns="0" rIns="0">
            <a:spAutoFit/>
          </a:bodyPr>
          <a:lstStyle/>
          <a:p>
            <a:pPr algn="ctr">
              <a:lnSpc>
                <a:spcPts val="3240"/>
              </a:lnSpc>
            </a:pPr>
            <a:r>
              <a:rPr lang="en-US" b="true" sz="3000" spc="-18">
                <a:solidFill>
                  <a:srgbClr val="FFFFFF"/>
                </a:solidFill>
                <a:latin typeface="Source Sans Pro Bold"/>
                <a:ea typeface="Source Sans Pro Bold"/>
                <a:cs typeface="Source Sans Pro Bold"/>
                <a:sym typeface="Source Sans Pro Bold"/>
              </a:rPr>
              <a:t>Communicate</a:t>
            </a:r>
          </a:p>
        </p:txBody>
      </p:sp>
      <p:grpSp>
        <p:nvGrpSpPr>
          <p:cNvPr name="Group 7" id="7"/>
          <p:cNvGrpSpPr/>
          <p:nvPr/>
        </p:nvGrpSpPr>
        <p:grpSpPr>
          <a:xfrm rot="0">
            <a:off x="9759645" y="8160278"/>
            <a:ext cx="7687290" cy="955962"/>
            <a:chOff x="0" y="0"/>
            <a:chExt cx="10249720" cy="1274616"/>
          </a:xfrm>
        </p:grpSpPr>
        <p:sp>
          <p:nvSpPr>
            <p:cNvPr name="Freeform 8" id="8"/>
            <p:cNvSpPr/>
            <p:nvPr/>
          </p:nvSpPr>
          <p:spPr>
            <a:xfrm flipH="false" flipV="false" rot="0">
              <a:off x="25400" y="25400"/>
              <a:ext cx="10198862" cy="1223772"/>
            </a:xfrm>
            <a:custGeom>
              <a:avLst/>
              <a:gdLst/>
              <a:ahLst/>
              <a:cxnLst/>
              <a:rect r="r" b="b" t="t" l="l"/>
              <a:pathLst>
                <a:path h="1223772" w="10198862">
                  <a:moveTo>
                    <a:pt x="0" y="0"/>
                  </a:moveTo>
                  <a:lnTo>
                    <a:pt x="10198862" y="0"/>
                  </a:lnTo>
                  <a:lnTo>
                    <a:pt x="10198862" y="1223772"/>
                  </a:lnTo>
                  <a:lnTo>
                    <a:pt x="0" y="1223772"/>
                  </a:lnTo>
                  <a:close/>
                </a:path>
              </a:pathLst>
            </a:custGeom>
            <a:solidFill>
              <a:srgbClr val="E8D0D0">
                <a:alpha val="80784"/>
              </a:srgbClr>
            </a:solidFill>
          </p:spPr>
        </p:sp>
        <p:sp>
          <p:nvSpPr>
            <p:cNvPr name="Freeform 9" id="9"/>
            <p:cNvSpPr/>
            <p:nvPr/>
          </p:nvSpPr>
          <p:spPr>
            <a:xfrm flipH="false" flipV="false" rot="0">
              <a:off x="0" y="0"/>
              <a:ext cx="10249662" cy="1274572"/>
            </a:xfrm>
            <a:custGeom>
              <a:avLst/>
              <a:gdLst/>
              <a:ahLst/>
              <a:cxnLst/>
              <a:rect r="r" b="b" t="t" l="l"/>
              <a:pathLst>
                <a:path h="1274572" w="10249662">
                  <a:moveTo>
                    <a:pt x="25400" y="0"/>
                  </a:moveTo>
                  <a:lnTo>
                    <a:pt x="10224262" y="0"/>
                  </a:lnTo>
                  <a:cubicBezTo>
                    <a:pt x="10238232" y="0"/>
                    <a:pt x="10249662" y="11430"/>
                    <a:pt x="10249662" y="25400"/>
                  </a:cubicBezTo>
                  <a:lnTo>
                    <a:pt x="10249662" y="1249172"/>
                  </a:lnTo>
                  <a:cubicBezTo>
                    <a:pt x="10249662" y="1263142"/>
                    <a:pt x="10238232" y="1274572"/>
                    <a:pt x="10224262"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10224262" y="1223772"/>
                  </a:lnTo>
                  <a:lnTo>
                    <a:pt x="10224262" y="1249172"/>
                  </a:lnTo>
                  <a:lnTo>
                    <a:pt x="10198862" y="1249172"/>
                  </a:lnTo>
                  <a:lnTo>
                    <a:pt x="10198862" y="25400"/>
                  </a:lnTo>
                  <a:lnTo>
                    <a:pt x="10224262" y="25400"/>
                  </a:lnTo>
                  <a:lnTo>
                    <a:pt x="10224262" y="50800"/>
                  </a:lnTo>
                  <a:lnTo>
                    <a:pt x="25400" y="50800"/>
                  </a:lnTo>
                  <a:close/>
                </a:path>
              </a:pathLst>
            </a:custGeom>
            <a:solidFill>
              <a:srgbClr val="E8D0D0">
                <a:alpha val="80784"/>
              </a:srgbClr>
            </a:solidFill>
          </p:spPr>
        </p:sp>
      </p:grpSp>
      <p:sp>
        <p:nvSpPr>
          <p:cNvPr name="TextBox 10" id="10"/>
          <p:cNvSpPr txBox="true"/>
          <p:nvPr/>
        </p:nvSpPr>
        <p:spPr>
          <a:xfrm rot="0">
            <a:off x="9863086" y="8498432"/>
            <a:ext cx="7480408" cy="298704"/>
          </a:xfrm>
          <a:prstGeom prst="rect">
            <a:avLst/>
          </a:prstGeom>
        </p:spPr>
        <p:txBody>
          <a:bodyPr anchor="t" rtlCol="false" tIns="0" lIns="0" bIns="0" rIns="0">
            <a:spAutoFit/>
          </a:bodyPr>
          <a:lstStyle/>
          <a:p>
            <a:pPr algn="l">
              <a:lnSpc>
                <a:spcPts val="2268"/>
              </a:lnSpc>
            </a:pPr>
            <a:r>
              <a:rPr lang="en-US" b="true" sz="2100" spc="-12">
                <a:solidFill>
                  <a:srgbClr val="262523"/>
                </a:solidFill>
                <a:latin typeface="Source Sans Pro Bold"/>
                <a:ea typeface="Source Sans Pro Bold"/>
                <a:cs typeface="Source Sans Pro Bold"/>
                <a:sym typeface="Source Sans Pro Bold"/>
              </a:rPr>
              <a:t>If you have an emergency, let me know (sooner than later)!</a:t>
            </a:r>
          </a:p>
        </p:txBody>
      </p:sp>
      <p:grpSp>
        <p:nvGrpSpPr>
          <p:cNvPr name="Group 11" id="11"/>
          <p:cNvGrpSpPr/>
          <p:nvPr/>
        </p:nvGrpSpPr>
        <p:grpSpPr>
          <a:xfrm rot="-10800000">
            <a:off x="7209915" y="6762374"/>
            <a:ext cx="2587830" cy="1449771"/>
            <a:chOff x="0" y="0"/>
            <a:chExt cx="3450440" cy="1933028"/>
          </a:xfrm>
        </p:grpSpPr>
        <p:sp>
          <p:nvSpPr>
            <p:cNvPr name="Freeform 12" id="12"/>
            <p:cNvSpPr/>
            <p:nvPr/>
          </p:nvSpPr>
          <p:spPr>
            <a:xfrm flipH="false" flipV="false" rot="0">
              <a:off x="25400" y="25400"/>
              <a:ext cx="3399663" cy="1882267"/>
            </a:xfrm>
            <a:custGeom>
              <a:avLst/>
              <a:gdLst/>
              <a:ahLst/>
              <a:cxnLst/>
              <a:rect r="r" b="b" t="t" l="l"/>
              <a:pathLst>
                <a:path h="1882267" w="3399663">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AC54BD"/>
            </a:solidFill>
          </p:spPr>
        </p:sp>
        <p:sp>
          <p:nvSpPr>
            <p:cNvPr name="Freeform 13" id="13"/>
            <p:cNvSpPr/>
            <p:nvPr/>
          </p:nvSpPr>
          <p:spPr>
            <a:xfrm flipH="false" flipV="false" rot="0">
              <a:off x="0" y="0"/>
              <a:ext cx="3450463" cy="1933067"/>
            </a:xfrm>
            <a:custGeom>
              <a:avLst/>
              <a:gdLst/>
              <a:ahLst/>
              <a:cxnLst/>
              <a:rect r="r" b="b" t="t" l="l"/>
              <a:pathLst>
                <a:path h="1933067" w="3450463">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848AFF"/>
            </a:solidFill>
          </p:spPr>
        </p:sp>
      </p:grpSp>
      <p:sp>
        <p:nvSpPr>
          <p:cNvPr name="TextBox 14" id="14"/>
          <p:cNvSpPr txBox="true"/>
          <p:nvPr/>
        </p:nvSpPr>
        <p:spPr>
          <a:xfrm rot="0">
            <a:off x="7330806" y="7050743"/>
            <a:ext cx="2346048" cy="417046"/>
          </a:xfrm>
          <a:prstGeom prst="rect">
            <a:avLst/>
          </a:prstGeom>
        </p:spPr>
        <p:txBody>
          <a:bodyPr anchor="t" rtlCol="false" tIns="0" lIns="0" bIns="0" rIns="0">
            <a:spAutoFit/>
          </a:bodyPr>
          <a:lstStyle/>
          <a:p>
            <a:pPr algn="ctr">
              <a:lnSpc>
                <a:spcPts val="3240"/>
              </a:lnSpc>
            </a:pPr>
            <a:r>
              <a:rPr lang="en-US" b="true" sz="3000" spc="-18">
                <a:solidFill>
                  <a:srgbClr val="FFFFFF"/>
                </a:solidFill>
                <a:latin typeface="Source Sans Pro Bold"/>
                <a:ea typeface="Source Sans Pro Bold"/>
                <a:cs typeface="Source Sans Pro Bold"/>
                <a:sym typeface="Source Sans Pro Bold"/>
              </a:rPr>
              <a:t>Group Work</a:t>
            </a:r>
          </a:p>
        </p:txBody>
      </p:sp>
      <p:grpSp>
        <p:nvGrpSpPr>
          <p:cNvPr name="Group 15" id="15"/>
          <p:cNvGrpSpPr/>
          <p:nvPr/>
        </p:nvGrpSpPr>
        <p:grpSpPr>
          <a:xfrm rot="0">
            <a:off x="9759645" y="6762374"/>
            <a:ext cx="7687290" cy="955686"/>
            <a:chOff x="0" y="0"/>
            <a:chExt cx="10249720" cy="1274248"/>
          </a:xfrm>
        </p:grpSpPr>
        <p:sp>
          <p:nvSpPr>
            <p:cNvPr name="Freeform 16" id="16"/>
            <p:cNvSpPr/>
            <p:nvPr/>
          </p:nvSpPr>
          <p:spPr>
            <a:xfrm flipH="false" flipV="false" rot="0">
              <a:off x="25400" y="25400"/>
              <a:ext cx="10198862" cy="1223391"/>
            </a:xfrm>
            <a:custGeom>
              <a:avLst/>
              <a:gdLst/>
              <a:ahLst/>
              <a:cxnLst/>
              <a:rect r="r" b="b" t="t" l="l"/>
              <a:pathLst>
                <a:path h="1223391" w="10198862">
                  <a:moveTo>
                    <a:pt x="0" y="0"/>
                  </a:moveTo>
                  <a:lnTo>
                    <a:pt x="10198862" y="0"/>
                  </a:lnTo>
                  <a:lnTo>
                    <a:pt x="10198862" y="1223391"/>
                  </a:lnTo>
                  <a:lnTo>
                    <a:pt x="0" y="1223391"/>
                  </a:lnTo>
                  <a:close/>
                </a:path>
              </a:pathLst>
            </a:custGeom>
            <a:solidFill>
              <a:srgbClr val="E3D0E8">
                <a:alpha val="80784"/>
              </a:srgbClr>
            </a:solidFill>
          </p:spPr>
        </p:sp>
        <p:sp>
          <p:nvSpPr>
            <p:cNvPr name="Freeform 17" id="17"/>
            <p:cNvSpPr/>
            <p:nvPr/>
          </p:nvSpPr>
          <p:spPr>
            <a:xfrm flipH="false" flipV="false" rot="0">
              <a:off x="0" y="0"/>
              <a:ext cx="10249662" cy="1274191"/>
            </a:xfrm>
            <a:custGeom>
              <a:avLst/>
              <a:gdLst/>
              <a:ahLst/>
              <a:cxnLst/>
              <a:rect r="r" b="b" t="t" l="l"/>
              <a:pathLst>
                <a:path h="1274191" w="10249662">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3D0E8">
                <a:alpha val="80784"/>
              </a:srgbClr>
            </a:solidFill>
          </p:spPr>
        </p:sp>
      </p:grpSp>
      <p:sp>
        <p:nvSpPr>
          <p:cNvPr name="TextBox 18" id="18"/>
          <p:cNvSpPr txBox="true"/>
          <p:nvPr/>
        </p:nvSpPr>
        <p:spPr>
          <a:xfrm rot="0">
            <a:off x="9863086" y="7100390"/>
            <a:ext cx="7480408" cy="298704"/>
          </a:xfrm>
          <a:prstGeom prst="rect">
            <a:avLst/>
          </a:prstGeom>
        </p:spPr>
        <p:txBody>
          <a:bodyPr anchor="t" rtlCol="false" tIns="0" lIns="0" bIns="0" rIns="0">
            <a:spAutoFit/>
          </a:bodyPr>
          <a:lstStyle/>
          <a:p>
            <a:pPr algn="l">
              <a:lnSpc>
                <a:spcPts val="2268"/>
              </a:lnSpc>
            </a:pPr>
            <a:r>
              <a:rPr lang="en-US" b="true" sz="2100" spc="-12">
                <a:solidFill>
                  <a:srgbClr val="262523"/>
                </a:solidFill>
                <a:latin typeface="Source Sans Pro Bold"/>
                <a:ea typeface="Source Sans Pro Bold"/>
                <a:cs typeface="Source Sans Pro Bold"/>
                <a:sym typeface="Source Sans Pro Bold"/>
              </a:rPr>
              <a:t>Work effectively with your group.</a:t>
            </a:r>
          </a:p>
        </p:txBody>
      </p:sp>
      <p:grpSp>
        <p:nvGrpSpPr>
          <p:cNvPr name="Group 19" id="19"/>
          <p:cNvGrpSpPr/>
          <p:nvPr/>
        </p:nvGrpSpPr>
        <p:grpSpPr>
          <a:xfrm rot="-10800000">
            <a:off x="7209915" y="5364470"/>
            <a:ext cx="2587830" cy="1449771"/>
            <a:chOff x="0" y="0"/>
            <a:chExt cx="3450440" cy="1933028"/>
          </a:xfrm>
        </p:grpSpPr>
        <p:sp>
          <p:nvSpPr>
            <p:cNvPr name="Freeform 20" id="20"/>
            <p:cNvSpPr/>
            <p:nvPr/>
          </p:nvSpPr>
          <p:spPr>
            <a:xfrm flipH="false" flipV="false" rot="0">
              <a:off x="25400" y="25400"/>
              <a:ext cx="3399663" cy="1882267"/>
            </a:xfrm>
            <a:custGeom>
              <a:avLst/>
              <a:gdLst/>
              <a:ahLst/>
              <a:cxnLst/>
              <a:rect r="r" b="b" t="t" l="l"/>
              <a:pathLst>
                <a:path h="1882267" w="3399663">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4F79BF"/>
            </a:solidFill>
          </p:spPr>
        </p:sp>
        <p:sp>
          <p:nvSpPr>
            <p:cNvPr name="Freeform 21" id="21"/>
            <p:cNvSpPr/>
            <p:nvPr/>
          </p:nvSpPr>
          <p:spPr>
            <a:xfrm flipH="false" flipV="false" rot="0">
              <a:off x="0" y="0"/>
              <a:ext cx="3450463" cy="1933067"/>
            </a:xfrm>
            <a:custGeom>
              <a:avLst/>
              <a:gdLst/>
              <a:ahLst/>
              <a:cxnLst/>
              <a:rect r="r" b="b" t="t" l="l"/>
              <a:pathLst>
                <a:path h="1933067" w="3450463">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1862AB"/>
            </a:solidFill>
          </p:spPr>
        </p:sp>
      </p:grpSp>
      <p:sp>
        <p:nvSpPr>
          <p:cNvPr name="TextBox 22" id="22"/>
          <p:cNvSpPr txBox="true"/>
          <p:nvPr/>
        </p:nvSpPr>
        <p:spPr>
          <a:xfrm rot="0">
            <a:off x="7330806" y="5652839"/>
            <a:ext cx="2346048" cy="417046"/>
          </a:xfrm>
          <a:prstGeom prst="rect">
            <a:avLst/>
          </a:prstGeom>
        </p:spPr>
        <p:txBody>
          <a:bodyPr anchor="t" rtlCol="false" tIns="0" lIns="0" bIns="0" rIns="0">
            <a:spAutoFit/>
          </a:bodyPr>
          <a:lstStyle/>
          <a:p>
            <a:pPr algn="ctr">
              <a:lnSpc>
                <a:spcPts val="3240"/>
              </a:lnSpc>
            </a:pPr>
            <a:r>
              <a:rPr lang="en-US" b="true" sz="3000" spc="-18">
                <a:solidFill>
                  <a:srgbClr val="FFFFFF"/>
                </a:solidFill>
                <a:latin typeface="Source Sans Pro Bold"/>
                <a:ea typeface="Source Sans Pro Bold"/>
                <a:cs typeface="Source Sans Pro Bold"/>
                <a:sym typeface="Source Sans Pro Bold"/>
              </a:rPr>
              <a:t>Complete</a:t>
            </a:r>
          </a:p>
        </p:txBody>
      </p:sp>
      <p:grpSp>
        <p:nvGrpSpPr>
          <p:cNvPr name="Group 23" id="23"/>
          <p:cNvGrpSpPr/>
          <p:nvPr/>
        </p:nvGrpSpPr>
        <p:grpSpPr>
          <a:xfrm rot="0">
            <a:off x="9759645" y="5364470"/>
            <a:ext cx="7687290" cy="955686"/>
            <a:chOff x="0" y="0"/>
            <a:chExt cx="10249720" cy="1274248"/>
          </a:xfrm>
        </p:grpSpPr>
        <p:sp>
          <p:nvSpPr>
            <p:cNvPr name="Freeform 24" id="24"/>
            <p:cNvSpPr/>
            <p:nvPr/>
          </p:nvSpPr>
          <p:spPr>
            <a:xfrm flipH="false" flipV="false" rot="0">
              <a:off x="25400" y="25400"/>
              <a:ext cx="10198862" cy="1223391"/>
            </a:xfrm>
            <a:custGeom>
              <a:avLst/>
              <a:gdLst/>
              <a:ahLst/>
              <a:cxnLst/>
              <a:rect r="r" b="b" t="t" l="l"/>
              <a:pathLst>
                <a:path h="1223391" w="10198862">
                  <a:moveTo>
                    <a:pt x="0" y="0"/>
                  </a:moveTo>
                  <a:lnTo>
                    <a:pt x="10198862" y="0"/>
                  </a:lnTo>
                  <a:lnTo>
                    <a:pt x="10198862" y="1223391"/>
                  </a:lnTo>
                  <a:lnTo>
                    <a:pt x="0" y="1223391"/>
                  </a:lnTo>
                  <a:close/>
                </a:path>
              </a:pathLst>
            </a:custGeom>
            <a:solidFill>
              <a:srgbClr val="D0DCE8">
                <a:alpha val="80784"/>
              </a:srgbClr>
            </a:solidFill>
          </p:spPr>
        </p:sp>
        <p:sp>
          <p:nvSpPr>
            <p:cNvPr name="Freeform 25" id="25"/>
            <p:cNvSpPr/>
            <p:nvPr/>
          </p:nvSpPr>
          <p:spPr>
            <a:xfrm flipH="false" flipV="false" rot="0">
              <a:off x="0" y="0"/>
              <a:ext cx="10249662" cy="1274191"/>
            </a:xfrm>
            <a:custGeom>
              <a:avLst/>
              <a:gdLst/>
              <a:ahLst/>
              <a:cxnLst/>
              <a:rect r="r" b="b" t="t" l="l"/>
              <a:pathLst>
                <a:path h="1274191" w="10249662">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D0DCE8">
                <a:alpha val="80784"/>
              </a:srgbClr>
            </a:solidFill>
          </p:spPr>
        </p:sp>
      </p:grpSp>
      <p:sp>
        <p:nvSpPr>
          <p:cNvPr name="TextBox 26" id="26"/>
          <p:cNvSpPr txBox="true"/>
          <p:nvPr/>
        </p:nvSpPr>
        <p:spPr>
          <a:xfrm rot="0">
            <a:off x="9863086" y="5559611"/>
            <a:ext cx="7480408" cy="584454"/>
          </a:xfrm>
          <a:prstGeom prst="rect">
            <a:avLst/>
          </a:prstGeom>
        </p:spPr>
        <p:txBody>
          <a:bodyPr anchor="t" rtlCol="false" tIns="0" lIns="0" bIns="0" rIns="0">
            <a:spAutoFit/>
          </a:bodyPr>
          <a:lstStyle/>
          <a:p>
            <a:pPr algn="l">
              <a:lnSpc>
                <a:spcPts val="2268"/>
              </a:lnSpc>
            </a:pPr>
            <a:r>
              <a:rPr lang="en-US" b="true" sz="2100" spc="-12">
                <a:solidFill>
                  <a:srgbClr val="262523"/>
                </a:solidFill>
                <a:latin typeface="Source Sans Pro Bold"/>
                <a:ea typeface="Source Sans Pro Bold"/>
                <a:cs typeface="Source Sans Pro Bold"/>
                <a:sym typeface="Source Sans Pro Bold"/>
              </a:rPr>
              <a:t>Review weekly lab concepts and study for the mid-term and final exams. </a:t>
            </a:r>
          </a:p>
        </p:txBody>
      </p:sp>
      <p:grpSp>
        <p:nvGrpSpPr>
          <p:cNvPr name="Group 27" id="27"/>
          <p:cNvGrpSpPr/>
          <p:nvPr/>
        </p:nvGrpSpPr>
        <p:grpSpPr>
          <a:xfrm rot="-10800000">
            <a:off x="7209915" y="3966565"/>
            <a:ext cx="2587830" cy="1449771"/>
            <a:chOff x="0" y="0"/>
            <a:chExt cx="3450440" cy="1933028"/>
          </a:xfrm>
        </p:grpSpPr>
        <p:sp>
          <p:nvSpPr>
            <p:cNvPr name="Freeform 28" id="28"/>
            <p:cNvSpPr/>
            <p:nvPr/>
          </p:nvSpPr>
          <p:spPr>
            <a:xfrm flipH="false" flipV="false" rot="0">
              <a:off x="25400" y="25400"/>
              <a:ext cx="3399663" cy="1882267"/>
            </a:xfrm>
            <a:custGeom>
              <a:avLst/>
              <a:gdLst/>
              <a:ahLst/>
              <a:cxnLst/>
              <a:rect r="r" b="b" t="t" l="l"/>
              <a:pathLst>
                <a:path h="1882267" w="3399663">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A4BE52"/>
            </a:solidFill>
          </p:spPr>
        </p:sp>
        <p:sp>
          <p:nvSpPr>
            <p:cNvPr name="Freeform 29" id="29"/>
            <p:cNvSpPr/>
            <p:nvPr/>
          </p:nvSpPr>
          <p:spPr>
            <a:xfrm flipH="false" flipV="false" rot="0">
              <a:off x="0" y="0"/>
              <a:ext cx="3450463" cy="1933067"/>
            </a:xfrm>
            <a:custGeom>
              <a:avLst/>
              <a:gdLst/>
              <a:ahLst/>
              <a:cxnLst/>
              <a:rect r="r" b="b" t="t" l="l"/>
              <a:pathLst>
                <a:path h="1933067" w="3450463">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64906C"/>
            </a:solidFill>
          </p:spPr>
        </p:sp>
      </p:grpSp>
      <p:sp>
        <p:nvSpPr>
          <p:cNvPr name="TextBox 30" id="30"/>
          <p:cNvSpPr txBox="true"/>
          <p:nvPr/>
        </p:nvSpPr>
        <p:spPr>
          <a:xfrm rot="0">
            <a:off x="7330806" y="4254935"/>
            <a:ext cx="2346048" cy="417046"/>
          </a:xfrm>
          <a:prstGeom prst="rect">
            <a:avLst/>
          </a:prstGeom>
        </p:spPr>
        <p:txBody>
          <a:bodyPr anchor="t" rtlCol="false" tIns="0" lIns="0" bIns="0" rIns="0">
            <a:spAutoFit/>
          </a:bodyPr>
          <a:lstStyle/>
          <a:p>
            <a:pPr algn="ctr">
              <a:lnSpc>
                <a:spcPts val="3240"/>
              </a:lnSpc>
            </a:pPr>
            <a:r>
              <a:rPr lang="en-US" b="true" sz="3000" spc="-18">
                <a:solidFill>
                  <a:srgbClr val="FFFFFF"/>
                </a:solidFill>
                <a:latin typeface="Source Sans Pro Bold"/>
                <a:ea typeface="Source Sans Pro Bold"/>
                <a:cs typeface="Source Sans Pro Bold"/>
                <a:sym typeface="Source Sans Pro Bold"/>
              </a:rPr>
              <a:t>Ask</a:t>
            </a:r>
          </a:p>
        </p:txBody>
      </p:sp>
      <p:grpSp>
        <p:nvGrpSpPr>
          <p:cNvPr name="Group 31" id="31"/>
          <p:cNvGrpSpPr/>
          <p:nvPr/>
        </p:nvGrpSpPr>
        <p:grpSpPr>
          <a:xfrm rot="0">
            <a:off x="9759645" y="3966565"/>
            <a:ext cx="7687290" cy="955686"/>
            <a:chOff x="0" y="0"/>
            <a:chExt cx="10249720" cy="1274248"/>
          </a:xfrm>
        </p:grpSpPr>
        <p:sp>
          <p:nvSpPr>
            <p:cNvPr name="Freeform 32" id="32"/>
            <p:cNvSpPr/>
            <p:nvPr/>
          </p:nvSpPr>
          <p:spPr>
            <a:xfrm flipH="false" flipV="false" rot="0">
              <a:off x="25400" y="25400"/>
              <a:ext cx="10198862" cy="1223391"/>
            </a:xfrm>
            <a:custGeom>
              <a:avLst/>
              <a:gdLst/>
              <a:ahLst/>
              <a:cxnLst/>
              <a:rect r="r" b="b" t="t" l="l"/>
              <a:pathLst>
                <a:path h="1223391" w="10198862">
                  <a:moveTo>
                    <a:pt x="0" y="0"/>
                  </a:moveTo>
                  <a:lnTo>
                    <a:pt x="10198862" y="0"/>
                  </a:lnTo>
                  <a:lnTo>
                    <a:pt x="10198862" y="1223391"/>
                  </a:lnTo>
                  <a:lnTo>
                    <a:pt x="0" y="1223391"/>
                  </a:lnTo>
                  <a:close/>
                </a:path>
              </a:pathLst>
            </a:custGeom>
            <a:solidFill>
              <a:srgbClr val="D0DCE8">
                <a:alpha val="80784"/>
              </a:srgbClr>
            </a:solidFill>
          </p:spPr>
        </p:sp>
        <p:sp>
          <p:nvSpPr>
            <p:cNvPr name="Freeform 33" id="33"/>
            <p:cNvSpPr/>
            <p:nvPr/>
          </p:nvSpPr>
          <p:spPr>
            <a:xfrm flipH="false" flipV="false" rot="0">
              <a:off x="0" y="0"/>
              <a:ext cx="10249662" cy="1274191"/>
            </a:xfrm>
            <a:custGeom>
              <a:avLst/>
              <a:gdLst/>
              <a:ahLst/>
              <a:cxnLst/>
              <a:rect r="r" b="b" t="t" l="l"/>
              <a:pathLst>
                <a:path h="1274191" w="10249662">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D0DCE8">
                <a:alpha val="80784"/>
              </a:srgbClr>
            </a:solidFill>
          </p:spPr>
        </p:sp>
      </p:grpSp>
      <p:sp>
        <p:nvSpPr>
          <p:cNvPr name="TextBox 34" id="34"/>
          <p:cNvSpPr txBox="true"/>
          <p:nvPr/>
        </p:nvSpPr>
        <p:spPr>
          <a:xfrm rot="0">
            <a:off x="9863086" y="4304582"/>
            <a:ext cx="7480408" cy="298704"/>
          </a:xfrm>
          <a:prstGeom prst="rect">
            <a:avLst/>
          </a:prstGeom>
        </p:spPr>
        <p:txBody>
          <a:bodyPr anchor="t" rtlCol="false" tIns="0" lIns="0" bIns="0" rIns="0">
            <a:spAutoFit/>
          </a:bodyPr>
          <a:lstStyle/>
          <a:p>
            <a:pPr algn="l">
              <a:lnSpc>
                <a:spcPts val="2268"/>
              </a:lnSpc>
            </a:pPr>
            <a:r>
              <a:rPr lang="en-US" b="true" sz="2100" spc="-12">
                <a:solidFill>
                  <a:srgbClr val="262523"/>
                </a:solidFill>
                <a:latin typeface="Source Sans Pro Bold"/>
                <a:ea typeface="Source Sans Pro Bold"/>
                <a:cs typeface="Source Sans Pro Bold"/>
                <a:sym typeface="Source Sans Pro Bold"/>
              </a:rPr>
              <a:t>Ask questions if you don’t understand</a:t>
            </a:r>
          </a:p>
        </p:txBody>
      </p:sp>
      <p:grpSp>
        <p:nvGrpSpPr>
          <p:cNvPr name="Group 35" id="35"/>
          <p:cNvGrpSpPr/>
          <p:nvPr/>
        </p:nvGrpSpPr>
        <p:grpSpPr>
          <a:xfrm rot="-10800000">
            <a:off x="7209915" y="2568662"/>
            <a:ext cx="2587830" cy="1449771"/>
            <a:chOff x="0" y="0"/>
            <a:chExt cx="3450440" cy="1933028"/>
          </a:xfrm>
        </p:grpSpPr>
        <p:sp>
          <p:nvSpPr>
            <p:cNvPr name="Freeform 36" id="36"/>
            <p:cNvSpPr/>
            <p:nvPr/>
          </p:nvSpPr>
          <p:spPr>
            <a:xfrm flipH="false" flipV="false" rot="0">
              <a:off x="25400" y="25400"/>
              <a:ext cx="3399663" cy="1882267"/>
            </a:xfrm>
            <a:custGeom>
              <a:avLst/>
              <a:gdLst/>
              <a:ahLst/>
              <a:cxnLst/>
              <a:rect r="r" b="b" t="t" l="l"/>
              <a:pathLst>
                <a:path h="1882267" w="3399663">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DFB65F"/>
            </a:solidFill>
          </p:spPr>
        </p:sp>
        <p:sp>
          <p:nvSpPr>
            <p:cNvPr name="Freeform 37" id="37"/>
            <p:cNvSpPr/>
            <p:nvPr/>
          </p:nvSpPr>
          <p:spPr>
            <a:xfrm flipH="false" flipV="false" rot="0">
              <a:off x="0" y="0"/>
              <a:ext cx="3450463" cy="1933067"/>
            </a:xfrm>
            <a:custGeom>
              <a:avLst/>
              <a:gdLst/>
              <a:ahLst/>
              <a:cxnLst/>
              <a:rect r="r" b="b" t="t" l="l"/>
              <a:pathLst>
                <a:path h="1933067" w="3450463">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E5923E"/>
            </a:solidFill>
          </p:spPr>
        </p:sp>
      </p:grpSp>
      <p:sp>
        <p:nvSpPr>
          <p:cNvPr name="TextBox 38" id="38"/>
          <p:cNvSpPr txBox="true"/>
          <p:nvPr/>
        </p:nvSpPr>
        <p:spPr>
          <a:xfrm rot="0">
            <a:off x="7330806" y="2857031"/>
            <a:ext cx="2346048" cy="417046"/>
          </a:xfrm>
          <a:prstGeom prst="rect">
            <a:avLst/>
          </a:prstGeom>
        </p:spPr>
        <p:txBody>
          <a:bodyPr anchor="t" rtlCol="false" tIns="0" lIns="0" bIns="0" rIns="0">
            <a:spAutoFit/>
          </a:bodyPr>
          <a:lstStyle/>
          <a:p>
            <a:pPr algn="ctr">
              <a:lnSpc>
                <a:spcPts val="3240"/>
              </a:lnSpc>
            </a:pPr>
            <a:r>
              <a:rPr lang="en-US" b="true" sz="3000" spc="-18">
                <a:solidFill>
                  <a:srgbClr val="FFFFFF"/>
                </a:solidFill>
                <a:latin typeface="Source Sans Pro Bold"/>
                <a:ea typeface="Source Sans Pro Bold"/>
                <a:cs typeface="Source Sans Pro Bold"/>
                <a:sym typeface="Source Sans Pro Bold"/>
              </a:rPr>
              <a:t>Participate </a:t>
            </a:r>
          </a:p>
        </p:txBody>
      </p:sp>
      <p:grpSp>
        <p:nvGrpSpPr>
          <p:cNvPr name="Group 39" id="39"/>
          <p:cNvGrpSpPr/>
          <p:nvPr/>
        </p:nvGrpSpPr>
        <p:grpSpPr>
          <a:xfrm rot="0">
            <a:off x="9759645" y="2568662"/>
            <a:ext cx="7687290" cy="955686"/>
            <a:chOff x="0" y="0"/>
            <a:chExt cx="10249720" cy="1274248"/>
          </a:xfrm>
        </p:grpSpPr>
        <p:sp>
          <p:nvSpPr>
            <p:cNvPr name="Freeform 40" id="40"/>
            <p:cNvSpPr/>
            <p:nvPr/>
          </p:nvSpPr>
          <p:spPr>
            <a:xfrm flipH="false" flipV="false" rot="0">
              <a:off x="25400" y="25400"/>
              <a:ext cx="10198862" cy="1223391"/>
            </a:xfrm>
            <a:custGeom>
              <a:avLst/>
              <a:gdLst/>
              <a:ahLst/>
              <a:cxnLst/>
              <a:rect r="r" b="b" t="t" l="l"/>
              <a:pathLst>
                <a:path h="1223391" w="10198862">
                  <a:moveTo>
                    <a:pt x="0" y="0"/>
                  </a:moveTo>
                  <a:lnTo>
                    <a:pt x="10198862" y="0"/>
                  </a:lnTo>
                  <a:lnTo>
                    <a:pt x="10198862" y="1223391"/>
                  </a:lnTo>
                  <a:lnTo>
                    <a:pt x="0" y="1223391"/>
                  </a:lnTo>
                  <a:close/>
                </a:path>
              </a:pathLst>
            </a:custGeom>
            <a:solidFill>
              <a:srgbClr val="E7E7D1">
                <a:alpha val="80784"/>
              </a:srgbClr>
            </a:solidFill>
          </p:spPr>
        </p:sp>
        <p:sp>
          <p:nvSpPr>
            <p:cNvPr name="Freeform 41" id="41"/>
            <p:cNvSpPr/>
            <p:nvPr/>
          </p:nvSpPr>
          <p:spPr>
            <a:xfrm flipH="false" flipV="false" rot="0">
              <a:off x="0" y="0"/>
              <a:ext cx="10249662" cy="1274191"/>
            </a:xfrm>
            <a:custGeom>
              <a:avLst/>
              <a:gdLst/>
              <a:ahLst/>
              <a:cxnLst/>
              <a:rect r="r" b="b" t="t" l="l"/>
              <a:pathLst>
                <a:path h="1274191" w="10249662">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7E7D1">
                <a:alpha val="80784"/>
              </a:srgbClr>
            </a:solidFill>
          </p:spPr>
        </p:sp>
      </p:grpSp>
      <p:sp>
        <p:nvSpPr>
          <p:cNvPr name="TextBox 42" id="42"/>
          <p:cNvSpPr txBox="true"/>
          <p:nvPr/>
        </p:nvSpPr>
        <p:spPr>
          <a:xfrm rot="0">
            <a:off x="9863086" y="2763802"/>
            <a:ext cx="7480408" cy="584454"/>
          </a:xfrm>
          <a:prstGeom prst="rect">
            <a:avLst/>
          </a:prstGeom>
        </p:spPr>
        <p:txBody>
          <a:bodyPr anchor="t" rtlCol="false" tIns="0" lIns="0" bIns="0" rIns="0">
            <a:spAutoFit/>
          </a:bodyPr>
          <a:lstStyle/>
          <a:p>
            <a:pPr algn="l">
              <a:lnSpc>
                <a:spcPts val="2268"/>
              </a:lnSpc>
            </a:pPr>
            <a:r>
              <a:rPr lang="en-US" b="true" sz="2100" spc="-12">
                <a:solidFill>
                  <a:srgbClr val="262523"/>
                </a:solidFill>
                <a:latin typeface="Source Sans Pro Bold"/>
                <a:ea typeface="Source Sans Pro Bold"/>
                <a:cs typeface="Source Sans Pro Bold"/>
                <a:sym typeface="Source Sans Pro Bold"/>
              </a:rPr>
              <a:t>Take the quiz the day before lab. </a:t>
            </a:r>
            <a:r>
              <a:rPr lang="en-US" b="true" sz="2100" spc="-12">
                <a:solidFill>
                  <a:srgbClr val="262523"/>
                </a:solidFill>
                <a:latin typeface="Source Sans Pro Bold"/>
                <a:ea typeface="Source Sans Pro Bold"/>
                <a:cs typeface="Source Sans Pro Bold"/>
                <a:sym typeface="Source Sans Pro Bold"/>
              </a:rPr>
              <a:t>Participate in the weekly lab meetings</a:t>
            </a:r>
          </a:p>
        </p:txBody>
      </p:sp>
      <p:grpSp>
        <p:nvGrpSpPr>
          <p:cNvPr name="Group 43" id="43"/>
          <p:cNvGrpSpPr/>
          <p:nvPr/>
        </p:nvGrpSpPr>
        <p:grpSpPr>
          <a:xfrm rot="-10800000">
            <a:off x="7209915" y="1170756"/>
            <a:ext cx="2587830" cy="1449771"/>
            <a:chOff x="0" y="0"/>
            <a:chExt cx="3450440" cy="1933028"/>
          </a:xfrm>
        </p:grpSpPr>
        <p:sp>
          <p:nvSpPr>
            <p:cNvPr name="Freeform 44" id="44"/>
            <p:cNvSpPr/>
            <p:nvPr/>
          </p:nvSpPr>
          <p:spPr>
            <a:xfrm flipH="false" flipV="false" rot="0">
              <a:off x="25400" y="25400"/>
              <a:ext cx="3399663" cy="1882267"/>
            </a:xfrm>
            <a:custGeom>
              <a:avLst/>
              <a:gdLst/>
              <a:ahLst/>
              <a:cxnLst/>
              <a:rect r="r" b="b" t="t" l="l"/>
              <a:pathLst>
                <a:path h="1882267" w="3399663">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BB5E59"/>
            </a:solidFill>
          </p:spPr>
        </p:sp>
        <p:sp>
          <p:nvSpPr>
            <p:cNvPr name="Freeform 45" id="45"/>
            <p:cNvSpPr/>
            <p:nvPr/>
          </p:nvSpPr>
          <p:spPr>
            <a:xfrm flipH="false" flipV="false" rot="0">
              <a:off x="0" y="0"/>
              <a:ext cx="3450463" cy="1933067"/>
            </a:xfrm>
            <a:custGeom>
              <a:avLst/>
              <a:gdLst/>
              <a:ahLst/>
              <a:cxnLst/>
              <a:rect r="r" b="b" t="t" l="l"/>
              <a:pathLst>
                <a:path h="1933067" w="3450463">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BB5E59"/>
            </a:solidFill>
          </p:spPr>
        </p:sp>
      </p:grpSp>
      <p:sp>
        <p:nvSpPr>
          <p:cNvPr name="TextBox 46" id="46"/>
          <p:cNvSpPr txBox="true"/>
          <p:nvPr/>
        </p:nvSpPr>
        <p:spPr>
          <a:xfrm rot="0">
            <a:off x="7330806" y="1459126"/>
            <a:ext cx="2346048" cy="417046"/>
          </a:xfrm>
          <a:prstGeom prst="rect">
            <a:avLst/>
          </a:prstGeom>
        </p:spPr>
        <p:txBody>
          <a:bodyPr anchor="t" rtlCol="false" tIns="0" lIns="0" bIns="0" rIns="0">
            <a:spAutoFit/>
          </a:bodyPr>
          <a:lstStyle/>
          <a:p>
            <a:pPr algn="ctr">
              <a:lnSpc>
                <a:spcPts val="3240"/>
              </a:lnSpc>
            </a:pPr>
            <a:r>
              <a:rPr lang="en-US" b="true" sz="3000" spc="-18">
                <a:solidFill>
                  <a:srgbClr val="FFFFFF"/>
                </a:solidFill>
                <a:latin typeface="Source Sans Pro Bold"/>
                <a:ea typeface="Source Sans Pro Bold"/>
                <a:cs typeface="Source Sans Pro Bold"/>
                <a:sym typeface="Source Sans Pro Bold"/>
              </a:rPr>
              <a:t>Read</a:t>
            </a:r>
          </a:p>
        </p:txBody>
      </p:sp>
      <p:grpSp>
        <p:nvGrpSpPr>
          <p:cNvPr name="Group 47" id="47"/>
          <p:cNvGrpSpPr/>
          <p:nvPr/>
        </p:nvGrpSpPr>
        <p:grpSpPr>
          <a:xfrm rot="0">
            <a:off x="9759645" y="1170756"/>
            <a:ext cx="7687290" cy="955686"/>
            <a:chOff x="0" y="0"/>
            <a:chExt cx="10249720" cy="1274248"/>
          </a:xfrm>
        </p:grpSpPr>
        <p:sp>
          <p:nvSpPr>
            <p:cNvPr name="Freeform 48" id="48"/>
            <p:cNvSpPr/>
            <p:nvPr/>
          </p:nvSpPr>
          <p:spPr>
            <a:xfrm flipH="false" flipV="false" rot="0">
              <a:off x="25400" y="25400"/>
              <a:ext cx="10198862" cy="1223391"/>
            </a:xfrm>
            <a:custGeom>
              <a:avLst/>
              <a:gdLst/>
              <a:ahLst/>
              <a:cxnLst/>
              <a:rect r="r" b="b" t="t" l="l"/>
              <a:pathLst>
                <a:path h="1223391" w="10198862">
                  <a:moveTo>
                    <a:pt x="0" y="0"/>
                  </a:moveTo>
                  <a:lnTo>
                    <a:pt x="10198862" y="0"/>
                  </a:lnTo>
                  <a:lnTo>
                    <a:pt x="10198862" y="1223391"/>
                  </a:lnTo>
                  <a:lnTo>
                    <a:pt x="0" y="1223391"/>
                  </a:lnTo>
                  <a:close/>
                </a:path>
              </a:pathLst>
            </a:custGeom>
            <a:solidFill>
              <a:srgbClr val="E7D1D6">
                <a:alpha val="80784"/>
              </a:srgbClr>
            </a:solidFill>
          </p:spPr>
        </p:sp>
        <p:sp>
          <p:nvSpPr>
            <p:cNvPr name="Freeform 49" id="49"/>
            <p:cNvSpPr/>
            <p:nvPr/>
          </p:nvSpPr>
          <p:spPr>
            <a:xfrm flipH="false" flipV="false" rot="0">
              <a:off x="0" y="0"/>
              <a:ext cx="10249662" cy="1274191"/>
            </a:xfrm>
            <a:custGeom>
              <a:avLst/>
              <a:gdLst/>
              <a:ahLst/>
              <a:cxnLst/>
              <a:rect r="r" b="b" t="t" l="l"/>
              <a:pathLst>
                <a:path h="1274191" w="10249662">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7D1D6">
                <a:alpha val="80784"/>
              </a:srgbClr>
            </a:solidFill>
          </p:spPr>
        </p:sp>
      </p:grpSp>
      <p:sp>
        <p:nvSpPr>
          <p:cNvPr name="TextBox 50" id="50"/>
          <p:cNvSpPr txBox="true"/>
          <p:nvPr/>
        </p:nvSpPr>
        <p:spPr>
          <a:xfrm rot="0">
            <a:off x="9863086" y="1508772"/>
            <a:ext cx="7480408" cy="298704"/>
          </a:xfrm>
          <a:prstGeom prst="rect">
            <a:avLst/>
          </a:prstGeom>
        </p:spPr>
        <p:txBody>
          <a:bodyPr anchor="t" rtlCol="false" tIns="0" lIns="0" bIns="0" rIns="0">
            <a:spAutoFit/>
          </a:bodyPr>
          <a:lstStyle/>
          <a:p>
            <a:pPr algn="l">
              <a:lnSpc>
                <a:spcPts val="2268"/>
              </a:lnSpc>
            </a:pPr>
            <a:r>
              <a:rPr lang="en-US" b="true" sz="2100" spc="-12">
                <a:solidFill>
                  <a:srgbClr val="262523"/>
                </a:solidFill>
                <a:latin typeface="Source Sans Pro Bold"/>
                <a:ea typeface="Source Sans Pro Bold"/>
                <a:cs typeface="Source Sans Pro Bold"/>
                <a:sym typeface="Source Sans Pro Bold"/>
              </a:rPr>
              <a:t>Read the lab manual as required before taking the quiz</a:t>
            </a:r>
          </a:p>
        </p:txBody>
      </p:sp>
    </p:spTree>
  </p:cSld>
  <p:clrMapOvr>
    <a:masterClrMapping/>
  </p:clrMapOvr>
</p:sld>
</file>

<file path=ppt/slides/slide10.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1005837" y="615715"/>
            <a:ext cx="16276320" cy="1000125"/>
          </a:xfrm>
          <a:prstGeom prst="rect">
            <a:avLst/>
          </a:prstGeom>
        </p:spPr>
        <p:txBody>
          <a:bodyPr anchor="t" rtlCol="false" tIns="0" lIns="0" bIns="0" rIns="0">
            <a:spAutoFit/>
          </a:bodyPr>
          <a:lstStyle/>
          <a:p>
            <a:pPr algn="ctr">
              <a:lnSpc>
                <a:spcPts val="7920"/>
              </a:lnSpc>
            </a:pPr>
            <a:r>
              <a:rPr lang="en-US" b="true" sz="6600" spc="-40">
                <a:solidFill>
                  <a:srgbClr val="262523"/>
                </a:solidFill>
                <a:latin typeface="Roboto Slab Bold"/>
                <a:ea typeface="Roboto Slab Bold"/>
                <a:cs typeface="Roboto Slab Bold"/>
                <a:sym typeface="Roboto Slab Bold"/>
              </a:rPr>
              <a:t>More </a:t>
            </a:r>
            <a:r>
              <a:rPr lang="en-US" b="true" sz="6600" spc="-40">
                <a:solidFill>
                  <a:srgbClr val="262523"/>
                </a:solidFill>
                <a:latin typeface="Roboto Slab Bold"/>
                <a:ea typeface="Roboto Slab Bold"/>
                <a:cs typeface="Roboto Slab Bold"/>
                <a:sym typeface="Roboto Slab Bold"/>
              </a:rPr>
              <a:t>Exam Info...</a:t>
            </a:r>
          </a:p>
        </p:txBody>
      </p:sp>
      <p:grpSp>
        <p:nvGrpSpPr>
          <p:cNvPr name="Group 3" id="3"/>
          <p:cNvGrpSpPr/>
          <p:nvPr/>
        </p:nvGrpSpPr>
        <p:grpSpPr>
          <a:xfrm rot="0">
            <a:off x="970440" y="1944318"/>
            <a:ext cx="16347112" cy="38100"/>
            <a:chOff x="0" y="0"/>
            <a:chExt cx="21796150" cy="50800"/>
          </a:xfrm>
        </p:grpSpPr>
        <p:sp>
          <p:nvSpPr>
            <p:cNvPr name="Freeform 4" id="4"/>
            <p:cNvSpPr/>
            <p:nvPr/>
          </p:nvSpPr>
          <p:spPr>
            <a:xfrm flipH="false" flipV="false" rot="0">
              <a:off x="25400" y="25400"/>
              <a:ext cx="21745321" cy="0"/>
            </a:xfrm>
            <a:custGeom>
              <a:avLst/>
              <a:gdLst/>
              <a:ahLst/>
              <a:cxnLst/>
              <a:rect r="r" b="b" t="t" l="l"/>
              <a:pathLst>
                <a:path h="0" w="21745321">
                  <a:moveTo>
                    <a:pt x="0" y="0"/>
                  </a:moveTo>
                  <a:lnTo>
                    <a:pt x="21745321" y="0"/>
                  </a:lnTo>
                </a:path>
              </a:pathLst>
            </a:custGeom>
            <a:solidFill>
              <a:srgbClr val="C0504D"/>
            </a:solidFill>
          </p:spPr>
        </p:sp>
        <p:sp>
          <p:nvSpPr>
            <p:cNvPr name="Freeform 5" id="5"/>
            <p:cNvSpPr/>
            <p:nvPr/>
          </p:nvSpPr>
          <p:spPr>
            <a:xfrm flipH="false" flipV="false" rot="0">
              <a:off x="25400" y="0"/>
              <a:ext cx="21745321" cy="50800"/>
            </a:xfrm>
            <a:custGeom>
              <a:avLst/>
              <a:gdLst/>
              <a:ahLst/>
              <a:cxnLst/>
              <a:rect r="r" b="b" t="t" l="l"/>
              <a:pathLst>
                <a:path h="50800" w="21745321">
                  <a:moveTo>
                    <a:pt x="0" y="0"/>
                  </a:moveTo>
                  <a:lnTo>
                    <a:pt x="21745321" y="0"/>
                  </a:lnTo>
                  <a:lnTo>
                    <a:pt x="21745321" y="50800"/>
                  </a:lnTo>
                  <a:lnTo>
                    <a:pt x="0" y="50800"/>
                  </a:lnTo>
                  <a:close/>
                </a:path>
              </a:pathLst>
            </a:custGeom>
            <a:solidFill>
              <a:srgbClr val="C0504D"/>
            </a:solidFill>
          </p:spPr>
        </p:sp>
      </p:grpSp>
      <p:sp>
        <p:nvSpPr>
          <p:cNvPr name="TextBox 6" id="6"/>
          <p:cNvSpPr txBox="true"/>
          <p:nvPr/>
        </p:nvSpPr>
        <p:spPr>
          <a:xfrm rot="0">
            <a:off x="1028700" y="2414212"/>
            <a:ext cx="16186140" cy="1832991"/>
          </a:xfrm>
          <a:prstGeom prst="rect">
            <a:avLst/>
          </a:prstGeom>
        </p:spPr>
        <p:txBody>
          <a:bodyPr anchor="t" rtlCol="false" tIns="0" lIns="0" bIns="0" rIns="0">
            <a:spAutoFit/>
          </a:bodyPr>
          <a:lstStyle/>
          <a:p>
            <a:pPr algn="l">
              <a:lnSpc>
                <a:spcPts val="3671"/>
              </a:lnSpc>
            </a:pPr>
            <a:r>
              <a:rPr lang="en-US" sz="3399" spc="-20">
                <a:solidFill>
                  <a:srgbClr val="262523"/>
                </a:solidFill>
                <a:latin typeface="Source Sans Pro"/>
                <a:ea typeface="Source Sans Pro"/>
                <a:cs typeface="Source Sans Pro"/>
                <a:sym typeface="Source Sans Pro"/>
              </a:rPr>
              <a:t>Tests are cumulative and questions will cover any material we have previously learned in lab.</a:t>
            </a:r>
          </a:p>
          <a:p>
            <a:pPr algn="l">
              <a:lnSpc>
                <a:spcPts val="3671"/>
              </a:lnSpc>
            </a:pPr>
          </a:p>
          <a:p>
            <a:pPr algn="l">
              <a:lnSpc>
                <a:spcPts val="3671"/>
              </a:lnSpc>
            </a:pPr>
            <a:r>
              <a:rPr lang="en-US" sz="3399" spc="-20">
                <a:solidFill>
                  <a:srgbClr val="262523"/>
                </a:solidFill>
                <a:latin typeface="Source Sans Pro"/>
                <a:ea typeface="Source Sans Pro"/>
                <a:cs typeface="Source Sans Pro"/>
                <a:sym typeface="Source Sans Pro"/>
              </a:rPr>
              <a:t>Test material will come from the lab manual, lab activities/experiments, and presentations.</a:t>
            </a:r>
          </a:p>
        </p:txBody>
      </p:sp>
      <p:grpSp>
        <p:nvGrpSpPr>
          <p:cNvPr name="Group 7" id="7"/>
          <p:cNvGrpSpPr/>
          <p:nvPr/>
        </p:nvGrpSpPr>
        <p:grpSpPr>
          <a:xfrm rot="0">
            <a:off x="970440" y="4631373"/>
            <a:ext cx="16347112" cy="38100"/>
            <a:chOff x="0" y="0"/>
            <a:chExt cx="21796150" cy="50800"/>
          </a:xfrm>
        </p:grpSpPr>
        <p:sp>
          <p:nvSpPr>
            <p:cNvPr name="Freeform 8" id="8"/>
            <p:cNvSpPr/>
            <p:nvPr/>
          </p:nvSpPr>
          <p:spPr>
            <a:xfrm flipH="false" flipV="false" rot="0">
              <a:off x="25400" y="25400"/>
              <a:ext cx="21745321" cy="0"/>
            </a:xfrm>
            <a:custGeom>
              <a:avLst/>
              <a:gdLst/>
              <a:ahLst/>
              <a:cxnLst/>
              <a:rect r="r" b="b" t="t" l="l"/>
              <a:pathLst>
                <a:path h="0" w="21745321">
                  <a:moveTo>
                    <a:pt x="0" y="0"/>
                  </a:moveTo>
                  <a:lnTo>
                    <a:pt x="21745321" y="0"/>
                  </a:lnTo>
                </a:path>
              </a:pathLst>
            </a:custGeom>
            <a:solidFill>
              <a:srgbClr val="53B9BD"/>
            </a:solidFill>
          </p:spPr>
        </p:sp>
        <p:sp>
          <p:nvSpPr>
            <p:cNvPr name="Freeform 9" id="9"/>
            <p:cNvSpPr/>
            <p:nvPr/>
          </p:nvSpPr>
          <p:spPr>
            <a:xfrm flipH="false" flipV="false" rot="0">
              <a:off x="25400" y="0"/>
              <a:ext cx="21745321" cy="50800"/>
            </a:xfrm>
            <a:custGeom>
              <a:avLst/>
              <a:gdLst/>
              <a:ahLst/>
              <a:cxnLst/>
              <a:rect r="r" b="b" t="t" l="l"/>
              <a:pathLst>
                <a:path h="50800" w="21745321">
                  <a:moveTo>
                    <a:pt x="0" y="0"/>
                  </a:moveTo>
                  <a:lnTo>
                    <a:pt x="21745321" y="0"/>
                  </a:lnTo>
                  <a:lnTo>
                    <a:pt x="21745321" y="50800"/>
                  </a:lnTo>
                  <a:lnTo>
                    <a:pt x="0" y="50800"/>
                  </a:lnTo>
                  <a:close/>
                </a:path>
              </a:pathLst>
            </a:custGeom>
            <a:solidFill>
              <a:srgbClr val="53B9BD"/>
            </a:solidFill>
          </p:spPr>
        </p:sp>
      </p:grpSp>
      <p:sp>
        <p:nvSpPr>
          <p:cNvPr name="TextBox 10" id="10"/>
          <p:cNvSpPr txBox="true"/>
          <p:nvPr/>
        </p:nvSpPr>
        <p:spPr>
          <a:xfrm rot="0">
            <a:off x="1028700" y="5547875"/>
            <a:ext cx="16288853" cy="826770"/>
          </a:xfrm>
          <a:prstGeom prst="rect">
            <a:avLst/>
          </a:prstGeom>
        </p:spPr>
        <p:txBody>
          <a:bodyPr anchor="t" rtlCol="false" tIns="0" lIns="0" bIns="0" rIns="0">
            <a:spAutoFit/>
          </a:bodyPr>
          <a:lstStyle/>
          <a:p>
            <a:pPr algn="l">
              <a:lnSpc>
                <a:spcPts val="3240"/>
              </a:lnSpc>
            </a:pPr>
            <a:r>
              <a:rPr lang="en-US" sz="3000" spc="-18">
                <a:solidFill>
                  <a:srgbClr val="262523"/>
                </a:solidFill>
                <a:latin typeface="Source Sans Pro"/>
                <a:ea typeface="Source Sans Pro"/>
                <a:cs typeface="Source Sans Pro"/>
                <a:sym typeface="Source Sans Pro"/>
              </a:rPr>
              <a:t>Once you begin the exam, you have the entire lab time to complete. When you are finished, that is all for lab that week and you may leave. </a:t>
            </a:r>
          </a:p>
        </p:txBody>
      </p:sp>
      <p:grpSp>
        <p:nvGrpSpPr>
          <p:cNvPr name="Group 11" id="11"/>
          <p:cNvGrpSpPr/>
          <p:nvPr/>
        </p:nvGrpSpPr>
        <p:grpSpPr>
          <a:xfrm rot="0">
            <a:off x="970440" y="7318426"/>
            <a:ext cx="16347112" cy="38100"/>
            <a:chOff x="0" y="0"/>
            <a:chExt cx="21796150" cy="50800"/>
          </a:xfrm>
        </p:grpSpPr>
        <p:sp>
          <p:nvSpPr>
            <p:cNvPr name="Freeform 12" id="12"/>
            <p:cNvSpPr/>
            <p:nvPr/>
          </p:nvSpPr>
          <p:spPr>
            <a:xfrm flipH="false" flipV="false" rot="0">
              <a:off x="25400" y="25400"/>
              <a:ext cx="21745321" cy="0"/>
            </a:xfrm>
            <a:custGeom>
              <a:avLst/>
              <a:gdLst/>
              <a:ahLst/>
              <a:cxnLst/>
              <a:rect r="r" b="b" t="t" l="l"/>
              <a:pathLst>
                <a:path h="0" w="21745321">
                  <a:moveTo>
                    <a:pt x="0" y="0"/>
                  </a:moveTo>
                  <a:lnTo>
                    <a:pt x="21745321" y="0"/>
                  </a:lnTo>
                </a:path>
              </a:pathLst>
            </a:custGeom>
            <a:solidFill>
              <a:srgbClr val="BB5E59"/>
            </a:solidFill>
          </p:spPr>
        </p:sp>
        <p:sp>
          <p:nvSpPr>
            <p:cNvPr name="Freeform 13" id="13"/>
            <p:cNvSpPr/>
            <p:nvPr/>
          </p:nvSpPr>
          <p:spPr>
            <a:xfrm flipH="false" flipV="false" rot="0">
              <a:off x="25400" y="0"/>
              <a:ext cx="21745321" cy="50800"/>
            </a:xfrm>
            <a:custGeom>
              <a:avLst/>
              <a:gdLst/>
              <a:ahLst/>
              <a:cxnLst/>
              <a:rect r="r" b="b" t="t" l="l"/>
              <a:pathLst>
                <a:path h="50800" w="21745321">
                  <a:moveTo>
                    <a:pt x="0" y="0"/>
                  </a:moveTo>
                  <a:lnTo>
                    <a:pt x="21745321" y="0"/>
                  </a:lnTo>
                  <a:lnTo>
                    <a:pt x="21745321" y="50800"/>
                  </a:lnTo>
                  <a:lnTo>
                    <a:pt x="0" y="50800"/>
                  </a:lnTo>
                  <a:close/>
                </a:path>
              </a:pathLst>
            </a:custGeom>
            <a:solidFill>
              <a:srgbClr val="BB5E59"/>
            </a:solidFill>
          </p:spPr>
        </p:sp>
      </p:grpSp>
      <p:sp>
        <p:nvSpPr>
          <p:cNvPr name="TextBox 14" id="14"/>
          <p:cNvSpPr txBox="true"/>
          <p:nvPr/>
        </p:nvSpPr>
        <p:spPr>
          <a:xfrm rot="0">
            <a:off x="553402" y="8013751"/>
            <a:ext cx="16347112" cy="898017"/>
          </a:xfrm>
          <a:prstGeom prst="rect">
            <a:avLst/>
          </a:prstGeom>
        </p:spPr>
        <p:txBody>
          <a:bodyPr anchor="t" rtlCol="false" tIns="0" lIns="0" bIns="0" rIns="0">
            <a:spAutoFit/>
          </a:bodyPr>
          <a:lstStyle/>
          <a:p>
            <a:pPr algn="r">
              <a:lnSpc>
                <a:spcPts val="3563"/>
              </a:lnSpc>
            </a:pPr>
            <a:r>
              <a:rPr lang="en-US" b="true" sz="3299" spc="-20">
                <a:solidFill>
                  <a:srgbClr val="262523"/>
                </a:solidFill>
                <a:latin typeface="Source Sans Pro Bold"/>
                <a:ea typeface="Source Sans Pro Bold"/>
                <a:cs typeface="Source Sans Pro Bold"/>
                <a:sym typeface="Source Sans Pro Bold"/>
              </a:rPr>
              <a:t>***IMPORTANT: </a:t>
            </a:r>
            <a:r>
              <a:rPr lang="en-US" b="true" sz="3299" spc="-20">
                <a:solidFill>
                  <a:srgbClr val="262523"/>
                </a:solidFill>
                <a:latin typeface="Source Sans Pro Bold"/>
                <a:ea typeface="Source Sans Pro Bold"/>
                <a:cs typeface="Source Sans Pro Bold"/>
                <a:sym typeface="Source Sans Pro Bold"/>
              </a:rPr>
              <a:t>If you miss an exam, the exam </a:t>
            </a:r>
            <a:r>
              <a:rPr lang="en-US" b="true" sz="3299" spc="-20" u="sng">
                <a:solidFill>
                  <a:srgbClr val="262523"/>
                </a:solidFill>
                <a:latin typeface="Source Sans Pro Bold"/>
                <a:ea typeface="Source Sans Pro Bold"/>
                <a:cs typeface="Source Sans Pro Bold"/>
                <a:sym typeface="Source Sans Pro Bold"/>
              </a:rPr>
              <a:t>must</a:t>
            </a:r>
            <a:r>
              <a:rPr lang="en-US" b="true" sz="3299" spc="-20">
                <a:solidFill>
                  <a:srgbClr val="262523"/>
                </a:solidFill>
                <a:latin typeface="Source Sans Pro Bold"/>
                <a:ea typeface="Source Sans Pro Bold"/>
                <a:cs typeface="Source Sans Pro Bold"/>
                <a:sym typeface="Source Sans Pro Bold"/>
              </a:rPr>
              <a:t>  be made up during the </a:t>
            </a:r>
            <a:r>
              <a:rPr lang="en-US" b="true" sz="3299" spc="-20" u="sng">
                <a:solidFill>
                  <a:srgbClr val="262523"/>
                </a:solidFill>
                <a:latin typeface="Source Sans Pro Bold"/>
                <a:ea typeface="Source Sans Pro Bold"/>
                <a:cs typeface="Source Sans Pro Bold"/>
                <a:sym typeface="Source Sans Pro Bold"/>
              </a:rPr>
              <a:t>same </a:t>
            </a:r>
            <a:r>
              <a:rPr lang="en-US" b="true" sz="3299" spc="-20">
                <a:solidFill>
                  <a:srgbClr val="262523"/>
                </a:solidFill>
                <a:latin typeface="Source Sans Pro Bold"/>
                <a:ea typeface="Source Sans Pro Bold"/>
                <a:cs typeface="Source Sans Pro Bold"/>
                <a:sym typeface="Source Sans Pro Bold"/>
              </a:rPr>
              <a:t>week. </a:t>
            </a:r>
            <a:r>
              <a:rPr lang="en-US" b="true" sz="3299" spc="-20">
                <a:solidFill>
                  <a:srgbClr val="262523"/>
                </a:solidFill>
                <a:latin typeface="Source Sans Pro Bold"/>
                <a:ea typeface="Source Sans Pro Bold"/>
                <a:cs typeface="Source Sans Pro Bold"/>
                <a:sym typeface="Source Sans Pro Bold"/>
              </a:rPr>
              <a:t>If you must miss an exam: email your TA as soon as you are aware of the expected absence.</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Freeform 2" id="2"/>
          <p:cNvSpPr/>
          <p:nvPr/>
        </p:nvSpPr>
        <p:spPr>
          <a:xfrm flipH="false" flipV="false" rot="0">
            <a:off x="13179541" y="2526984"/>
            <a:ext cx="4842767" cy="3767269"/>
          </a:xfrm>
          <a:custGeom>
            <a:avLst/>
            <a:gdLst/>
            <a:ahLst/>
            <a:cxnLst/>
            <a:rect r="r" b="b" t="t" l="l"/>
            <a:pathLst>
              <a:path h="3767269" w="4842767">
                <a:moveTo>
                  <a:pt x="0" y="0"/>
                </a:moveTo>
                <a:lnTo>
                  <a:pt x="4842767" y="0"/>
                </a:lnTo>
                <a:lnTo>
                  <a:pt x="4842767" y="3767269"/>
                </a:lnTo>
                <a:lnTo>
                  <a:pt x="0" y="3767269"/>
                </a:lnTo>
                <a:lnTo>
                  <a:pt x="0" y="0"/>
                </a:lnTo>
                <a:close/>
              </a:path>
            </a:pathLst>
          </a:custGeom>
          <a:blipFill>
            <a:blip r:embed="rId2"/>
            <a:stretch>
              <a:fillRect l="0" t="0" r="0" b="0"/>
            </a:stretch>
          </a:blipFill>
          <a:ln w="38100" cap="sq">
            <a:solidFill>
              <a:srgbClr val="545A40"/>
            </a:solidFill>
            <a:prstDash val="solid"/>
            <a:miter/>
          </a:ln>
        </p:spPr>
      </p:sp>
      <p:sp>
        <p:nvSpPr>
          <p:cNvPr name="TextBox 3" id="3"/>
          <p:cNvSpPr txBox="true"/>
          <p:nvPr/>
        </p:nvSpPr>
        <p:spPr>
          <a:xfrm rot="0">
            <a:off x="537845" y="212334"/>
            <a:ext cx="13133261" cy="762000"/>
          </a:xfrm>
          <a:prstGeom prst="rect">
            <a:avLst/>
          </a:prstGeom>
        </p:spPr>
        <p:txBody>
          <a:bodyPr anchor="t" rtlCol="false" tIns="0" lIns="0" bIns="0" rIns="0">
            <a:spAutoFit/>
          </a:bodyPr>
          <a:lstStyle/>
          <a:p>
            <a:pPr algn="r">
              <a:lnSpc>
                <a:spcPts val="6000"/>
              </a:lnSpc>
            </a:pPr>
            <a:r>
              <a:rPr lang="en-US" b="true" sz="5000" spc="-30">
                <a:solidFill>
                  <a:srgbClr val="262523"/>
                </a:solidFill>
                <a:latin typeface="Roboto Slab Bold"/>
                <a:ea typeface="Roboto Slab Bold"/>
                <a:cs typeface="Roboto Slab Bold"/>
                <a:sym typeface="Roboto Slab Bold"/>
              </a:rPr>
              <a:t>Are there </a:t>
            </a:r>
            <a:r>
              <a:rPr lang="en-US" b="true" sz="5000" spc="-30">
                <a:solidFill>
                  <a:srgbClr val="262523"/>
                </a:solidFill>
                <a:latin typeface="Roboto Slab Bold"/>
                <a:ea typeface="Roboto Slab Bold"/>
                <a:cs typeface="Roboto Slab Bold"/>
                <a:sym typeface="Roboto Slab Bold"/>
              </a:rPr>
              <a:t>attendance grades?</a:t>
            </a:r>
          </a:p>
        </p:txBody>
      </p:sp>
      <p:sp>
        <p:nvSpPr>
          <p:cNvPr name="TextBox 4" id="4"/>
          <p:cNvSpPr txBox="true"/>
          <p:nvPr/>
        </p:nvSpPr>
        <p:spPr>
          <a:xfrm rot="0">
            <a:off x="425894" y="1133475"/>
            <a:ext cx="12491822" cy="8229600"/>
          </a:xfrm>
          <a:prstGeom prst="rect">
            <a:avLst/>
          </a:prstGeom>
        </p:spPr>
        <p:txBody>
          <a:bodyPr anchor="t" rtlCol="false" tIns="0" lIns="0" bIns="0" rIns="0">
            <a:spAutoFit/>
          </a:bodyPr>
          <a:lstStyle/>
          <a:p>
            <a:pPr algn="l">
              <a:lnSpc>
                <a:spcPts val="3600"/>
              </a:lnSpc>
            </a:pPr>
            <a:r>
              <a:rPr lang="en-US" sz="3000" spc="-18">
                <a:solidFill>
                  <a:srgbClr val="000000"/>
                </a:solidFill>
                <a:latin typeface="Source Sans Pro"/>
                <a:ea typeface="Source Sans Pro"/>
                <a:cs typeface="Source Sans Pro"/>
                <a:sym typeface="Source Sans Pro"/>
              </a:rPr>
              <a:t>No, participation grades are “essentially” attendance grades</a:t>
            </a:r>
          </a:p>
          <a:p>
            <a:pPr algn="l">
              <a:lnSpc>
                <a:spcPts val="3600"/>
              </a:lnSpc>
            </a:pPr>
          </a:p>
          <a:p>
            <a:pPr algn="l">
              <a:lnSpc>
                <a:spcPts val="3600"/>
              </a:lnSpc>
            </a:pPr>
            <a:r>
              <a:rPr lang="en-US" sz="3000" spc="-18" b="true">
                <a:solidFill>
                  <a:srgbClr val="000000"/>
                </a:solidFill>
                <a:latin typeface="Source Sans Pro Bold"/>
                <a:ea typeface="Source Sans Pro Bold"/>
                <a:cs typeface="Source Sans Pro Bold"/>
                <a:sym typeface="Source Sans Pro Bold"/>
              </a:rPr>
              <a:t>In the event you miss a lab, you can either:</a:t>
            </a:r>
          </a:p>
          <a:p>
            <a:pPr algn="l">
              <a:lnSpc>
                <a:spcPts val="3600"/>
              </a:lnSpc>
            </a:pPr>
            <a:r>
              <a:rPr lang="en-US" sz="3000" spc="-18">
                <a:solidFill>
                  <a:srgbClr val="000000"/>
                </a:solidFill>
                <a:latin typeface="Source Sans Pro"/>
                <a:ea typeface="Source Sans Pro"/>
                <a:cs typeface="Source Sans Pro"/>
                <a:sym typeface="Source Sans Pro"/>
              </a:rPr>
              <a:t>a. </a:t>
            </a:r>
            <a:r>
              <a:rPr lang="en-US" sz="3000" spc="-18">
                <a:solidFill>
                  <a:srgbClr val="000000"/>
                </a:solidFill>
                <a:latin typeface="Source Sans Pro"/>
                <a:ea typeface="Source Sans Pro"/>
                <a:cs typeface="Source Sans Pro"/>
                <a:sym typeface="Source Sans Pro"/>
              </a:rPr>
              <a:t> drop the lowest participation grade (can use only 1 time!)</a:t>
            </a:r>
          </a:p>
          <a:p>
            <a:pPr algn="l">
              <a:lnSpc>
                <a:spcPts val="3600"/>
              </a:lnSpc>
            </a:pPr>
            <a:r>
              <a:rPr lang="en-US" sz="3000" spc="-18">
                <a:solidFill>
                  <a:srgbClr val="000000"/>
                </a:solidFill>
                <a:latin typeface="Source Sans Pro"/>
                <a:ea typeface="Source Sans Pro"/>
                <a:cs typeface="Source Sans Pro"/>
                <a:sym typeface="Source Sans Pro"/>
              </a:rPr>
              <a:t>b. </a:t>
            </a:r>
            <a:r>
              <a:rPr lang="en-US" sz="3000" spc="-18">
                <a:solidFill>
                  <a:srgbClr val="000000"/>
                </a:solidFill>
                <a:latin typeface="Source Sans Pro"/>
                <a:ea typeface="Source Sans Pro"/>
                <a:cs typeface="Source Sans Pro"/>
                <a:sym typeface="Source Sans Pro"/>
              </a:rPr>
              <a:t>make up the lab by attending another ENV 1132 lab that week</a:t>
            </a:r>
          </a:p>
          <a:p>
            <a:pPr algn="l">
              <a:lnSpc>
                <a:spcPts val="3600"/>
              </a:lnSpc>
            </a:pPr>
            <a:r>
              <a:rPr lang="en-US" sz="3000" spc="-18">
                <a:solidFill>
                  <a:srgbClr val="000000"/>
                </a:solidFill>
                <a:latin typeface="Source Sans Pro"/>
                <a:ea typeface="Source Sans Pro"/>
                <a:cs typeface="Source Sans Pro"/>
                <a:sym typeface="Source Sans Pro"/>
              </a:rPr>
              <a:t>c. make up the lab </a:t>
            </a:r>
            <a:r>
              <a:rPr lang="en-US" sz="3000" spc="-18">
                <a:solidFill>
                  <a:srgbClr val="000000"/>
                </a:solidFill>
                <a:latin typeface="Source Sans Pro"/>
                <a:ea typeface="Source Sans Pro"/>
                <a:cs typeface="Source Sans Pro"/>
                <a:sym typeface="Source Sans Pro"/>
              </a:rPr>
              <a:t>with your TA during their office hours within 7 days.</a:t>
            </a:r>
          </a:p>
          <a:p>
            <a:pPr algn="l">
              <a:lnSpc>
                <a:spcPts val="3600"/>
              </a:lnSpc>
            </a:pPr>
          </a:p>
          <a:p>
            <a:pPr algn="l">
              <a:lnSpc>
                <a:spcPts val="3600"/>
              </a:lnSpc>
            </a:pPr>
            <a:r>
              <a:rPr lang="en-US" sz="3000" spc="-18">
                <a:solidFill>
                  <a:srgbClr val="000000"/>
                </a:solidFill>
                <a:latin typeface="Source Sans Pro"/>
                <a:ea typeface="Source Sans Pro"/>
                <a:cs typeface="Source Sans Pro"/>
                <a:sym typeface="Source Sans Pro"/>
              </a:rPr>
              <a:t>Please email your TA within or before the same week of expected absence. If the missed lab is not made up within 7 days, no points will be awarded. </a:t>
            </a:r>
            <a:r>
              <a:rPr lang="en-US" sz="3000" spc="-18">
                <a:solidFill>
                  <a:srgbClr val="000000"/>
                </a:solidFill>
                <a:latin typeface="Source Sans Pro"/>
                <a:ea typeface="Source Sans Pro"/>
                <a:cs typeface="Source Sans Pro"/>
                <a:sym typeface="Source Sans Pro"/>
              </a:rPr>
              <a:t>I</a:t>
            </a:r>
            <a:r>
              <a:rPr lang="en-US" sz="3000" spc="-18">
                <a:solidFill>
                  <a:srgbClr val="000000"/>
                </a:solidFill>
                <a:latin typeface="Source Sans Pro"/>
                <a:ea typeface="Source Sans Pro"/>
                <a:cs typeface="Source Sans Pro"/>
                <a:sym typeface="Source Sans Pro"/>
              </a:rPr>
              <a:t>f you miss more than one lab, we will send an “Early Alert” and document your absences. </a:t>
            </a:r>
          </a:p>
          <a:p>
            <a:pPr algn="l">
              <a:lnSpc>
                <a:spcPts val="3600"/>
              </a:lnSpc>
            </a:pPr>
          </a:p>
          <a:p>
            <a:pPr algn="l">
              <a:lnSpc>
                <a:spcPts val="3600"/>
              </a:lnSpc>
            </a:pPr>
            <a:r>
              <a:rPr lang="en-US" sz="3000" spc="-18">
                <a:solidFill>
                  <a:srgbClr val="000000"/>
                </a:solidFill>
                <a:latin typeface="Source Sans Pro"/>
                <a:ea typeface="Source Sans Pro"/>
                <a:cs typeface="Source Sans Pro"/>
                <a:sym typeface="Source Sans Pro"/>
              </a:rPr>
              <a:t>Contact your TA if you:</a:t>
            </a:r>
          </a:p>
          <a:p>
            <a:pPr algn="l" marL="647700" indent="-323850" lvl="1">
              <a:lnSpc>
                <a:spcPts val="3600"/>
              </a:lnSpc>
              <a:buFont typeface="Arial"/>
              <a:buChar char="•"/>
            </a:pPr>
            <a:r>
              <a:rPr lang="en-US" sz="3000" spc="-18">
                <a:solidFill>
                  <a:srgbClr val="000000"/>
                </a:solidFill>
                <a:latin typeface="Source Sans Pro"/>
                <a:ea typeface="Source Sans Pro"/>
                <a:cs typeface="Source Sans Pro"/>
                <a:sym typeface="Source Sans Pro"/>
              </a:rPr>
              <a:t>H</a:t>
            </a:r>
            <a:r>
              <a:rPr lang="en-US" sz="3000" spc="-18">
                <a:solidFill>
                  <a:srgbClr val="000000"/>
                </a:solidFill>
                <a:latin typeface="Source Sans Pro"/>
                <a:ea typeface="Source Sans Pro"/>
                <a:cs typeface="Source Sans Pro"/>
                <a:sym typeface="Source Sans Pro"/>
              </a:rPr>
              <a:t>ave a </a:t>
            </a:r>
            <a:r>
              <a:rPr lang="en-US" sz="3000" spc="-18" u="sng">
                <a:solidFill>
                  <a:srgbClr val="000000"/>
                </a:solidFill>
                <a:latin typeface="Source Sans Pro"/>
                <a:ea typeface="Source Sans Pro"/>
                <a:cs typeface="Source Sans Pro"/>
                <a:sym typeface="Source Sans Pro"/>
              </a:rPr>
              <a:t>university excused</a:t>
            </a:r>
            <a:r>
              <a:rPr lang="en-US" sz="3000" spc="-18">
                <a:solidFill>
                  <a:srgbClr val="000000"/>
                </a:solidFill>
                <a:latin typeface="Source Sans Pro"/>
                <a:ea typeface="Source Sans Pro"/>
                <a:cs typeface="Source Sans Pro"/>
                <a:sym typeface="Source Sans Pro"/>
              </a:rPr>
              <a:t> absence such as active military service, a religious holy day, or an official university function as stated in the Student Attendance and Authorized Absences Policy (PDF) (</a:t>
            </a:r>
            <a:r>
              <a:rPr lang="en-US" sz="3000" spc="-18" u="sng">
                <a:solidFill>
                  <a:srgbClr val="0000FF"/>
                </a:solidFill>
                <a:latin typeface="Source Sans Pro"/>
                <a:ea typeface="Source Sans Pro"/>
                <a:cs typeface="Source Sans Pro"/>
                <a:sym typeface="Source Sans Pro"/>
                <a:hlinkClick r:id="rId3" tooltip="https://policy.unt.edu/policy/06-039"/>
              </a:rPr>
              <a:t>https://policy.unt.edu/policy/06-039</a:t>
            </a:r>
            <a:r>
              <a:rPr lang="en-US" sz="3000" spc="-18">
                <a:solidFill>
                  <a:srgbClr val="000000"/>
                </a:solidFill>
                <a:latin typeface="Source Sans Pro"/>
                <a:ea typeface="Source Sans Pro"/>
                <a:cs typeface="Source Sans Pro"/>
                <a:sym typeface="Source Sans Pro"/>
              </a:rPr>
              <a:t>). </a:t>
            </a:r>
          </a:p>
          <a:p>
            <a:pPr algn="l" marL="647700" indent="-323850" lvl="1">
              <a:lnSpc>
                <a:spcPts val="3600"/>
              </a:lnSpc>
              <a:buFont typeface="Arial"/>
              <a:buChar char="•"/>
            </a:pPr>
            <a:r>
              <a:rPr lang="en-US" sz="3000" spc="-18">
                <a:solidFill>
                  <a:srgbClr val="000000"/>
                </a:solidFill>
                <a:latin typeface="Source Sans Pro"/>
                <a:ea typeface="Source Sans Pro"/>
                <a:cs typeface="Source Sans Pro"/>
                <a:sym typeface="Source Sans Pro"/>
              </a:rPr>
              <a:t>C</a:t>
            </a:r>
            <a:r>
              <a:rPr lang="en-US" sz="3000" spc="-18">
                <a:solidFill>
                  <a:srgbClr val="000000"/>
                </a:solidFill>
                <a:latin typeface="Source Sans Pro"/>
                <a:ea typeface="Source Sans Pro"/>
                <a:cs typeface="Source Sans Pro"/>
                <a:sym typeface="Source Sans Pro"/>
              </a:rPr>
              <a:t>annot attend a class due to an </a:t>
            </a:r>
            <a:r>
              <a:rPr lang="en-US" sz="3000" spc="-18" u="sng">
                <a:solidFill>
                  <a:srgbClr val="000000"/>
                </a:solidFill>
                <a:latin typeface="Source Sans Pro"/>
                <a:ea typeface="Source Sans Pro"/>
                <a:cs typeface="Source Sans Pro"/>
                <a:sym typeface="Source Sans Pro"/>
              </a:rPr>
              <a:t>emergency or major illness</a:t>
            </a:r>
            <a:r>
              <a:rPr lang="en-US" sz="3000" spc="-18">
                <a:solidFill>
                  <a:srgbClr val="000000"/>
                </a:solidFill>
                <a:latin typeface="Source Sans Pro"/>
                <a:ea typeface="Source Sans Pro"/>
                <a:cs typeface="Source Sans Pro"/>
                <a:sym typeface="Source Sans Pro"/>
              </a:rPr>
              <a:t>. Your safety and well-being are important to us. </a:t>
            </a:r>
          </a:p>
        </p:txBody>
      </p:sp>
      <p:sp>
        <p:nvSpPr>
          <p:cNvPr name="TextBox 5" id="5"/>
          <p:cNvSpPr txBox="true"/>
          <p:nvPr/>
        </p:nvSpPr>
        <p:spPr>
          <a:xfrm rot="0">
            <a:off x="11323624" y="6322116"/>
            <a:ext cx="5907101" cy="347315"/>
          </a:xfrm>
          <a:prstGeom prst="rect">
            <a:avLst/>
          </a:prstGeom>
        </p:spPr>
        <p:txBody>
          <a:bodyPr anchor="t" rtlCol="false" tIns="0" lIns="0" bIns="0" rIns="0">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Black-necked Stilt</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Freeform 2" id="2"/>
          <p:cNvSpPr/>
          <p:nvPr/>
        </p:nvSpPr>
        <p:spPr>
          <a:xfrm flipH="false" flipV="false" rot="0">
            <a:off x="6065492" y="5918475"/>
            <a:ext cx="6157015" cy="3368400"/>
          </a:xfrm>
          <a:custGeom>
            <a:avLst/>
            <a:gdLst/>
            <a:ahLst/>
            <a:cxnLst/>
            <a:rect r="r" b="b" t="t" l="l"/>
            <a:pathLst>
              <a:path h="3368400" w="6157015">
                <a:moveTo>
                  <a:pt x="0" y="0"/>
                </a:moveTo>
                <a:lnTo>
                  <a:pt x="6157016" y="0"/>
                </a:lnTo>
                <a:lnTo>
                  <a:pt x="6157016" y="3368400"/>
                </a:lnTo>
                <a:lnTo>
                  <a:pt x="0" y="3368400"/>
                </a:lnTo>
                <a:lnTo>
                  <a:pt x="0" y="0"/>
                </a:lnTo>
                <a:close/>
              </a:path>
            </a:pathLst>
          </a:custGeom>
          <a:blipFill>
            <a:blip r:embed="rId2"/>
            <a:stretch>
              <a:fillRect l="0" t="0" r="0" b="0"/>
            </a:stretch>
          </a:blipFill>
          <a:ln w="38100" cap="sq">
            <a:solidFill>
              <a:srgbClr val="262523"/>
            </a:solidFill>
            <a:prstDash val="solid"/>
            <a:miter/>
          </a:ln>
        </p:spPr>
      </p:sp>
      <p:sp>
        <p:nvSpPr>
          <p:cNvPr name="TextBox 3" id="3"/>
          <p:cNvSpPr txBox="true"/>
          <p:nvPr/>
        </p:nvSpPr>
        <p:spPr>
          <a:xfrm rot="0">
            <a:off x="505846" y="490036"/>
            <a:ext cx="17276308" cy="666750"/>
          </a:xfrm>
          <a:prstGeom prst="rect">
            <a:avLst/>
          </a:prstGeom>
        </p:spPr>
        <p:txBody>
          <a:bodyPr anchor="t" rtlCol="false" tIns="0" lIns="0" bIns="0" rIns="0">
            <a:spAutoFit/>
          </a:bodyPr>
          <a:lstStyle/>
          <a:p>
            <a:pPr algn="ctr">
              <a:lnSpc>
                <a:spcPts val="5399"/>
              </a:lnSpc>
            </a:pPr>
            <a:r>
              <a:rPr lang="en-US" b="true" sz="4499" spc="-27">
                <a:solidFill>
                  <a:srgbClr val="262523"/>
                </a:solidFill>
                <a:latin typeface="Roboto Slab Bold"/>
                <a:ea typeface="Roboto Slab Bold"/>
                <a:cs typeface="Roboto Slab Bold"/>
                <a:sym typeface="Roboto Slab Bold"/>
              </a:rPr>
              <a:t>How can I discuss my grades with my TA?</a:t>
            </a:r>
          </a:p>
        </p:txBody>
      </p:sp>
      <p:sp>
        <p:nvSpPr>
          <p:cNvPr name="TextBox 4" id="4"/>
          <p:cNvSpPr txBox="true"/>
          <p:nvPr/>
        </p:nvSpPr>
        <p:spPr>
          <a:xfrm rot="0">
            <a:off x="391274" y="1479825"/>
            <a:ext cx="16868026" cy="4114800"/>
          </a:xfrm>
          <a:prstGeom prst="rect">
            <a:avLst/>
          </a:prstGeom>
        </p:spPr>
        <p:txBody>
          <a:bodyPr anchor="t" rtlCol="false" tIns="0" lIns="0" bIns="0" rIns="0">
            <a:spAutoFit/>
          </a:bodyPr>
          <a:lstStyle/>
          <a:p>
            <a:pPr algn="l">
              <a:lnSpc>
                <a:spcPts val="3600"/>
              </a:lnSpc>
            </a:pPr>
            <a:r>
              <a:rPr lang="en-US" sz="3000" spc="-18">
                <a:solidFill>
                  <a:srgbClr val="000000"/>
                </a:solidFill>
                <a:latin typeface="Source Sans Pro Light"/>
                <a:ea typeface="Source Sans Pro Light"/>
                <a:cs typeface="Source Sans Pro Light"/>
                <a:sym typeface="Source Sans Pro Light"/>
              </a:rPr>
              <a:t>The Family Educational Rights and Privacy Act (FERPA) (1974), is designed to protect students’ personal and sensitive information. Below are guidelines stated by FERPA. Educators must meet these guidelines without exception. </a:t>
            </a:r>
          </a:p>
          <a:p>
            <a:pPr algn="l" marL="647703" indent="-323852" lvl="1">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Teachers are prohibited from discussing student grades with family members (ex. parents). </a:t>
            </a:r>
          </a:p>
          <a:p>
            <a:pPr algn="l" marL="647703" indent="-323852" lvl="1">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Discussing grades with your TA is only allowed in-person or via online meeting. If meeting online, you must use your camera to verify ID.</a:t>
            </a:r>
          </a:p>
          <a:p>
            <a:pPr algn="l" marL="647703" indent="-323852" lvl="1">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To discuss your grade in person (recommended) you can:</a:t>
            </a:r>
          </a:p>
          <a:p>
            <a:pPr algn="l" marL="1295406" indent="-431802" lvl="2">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Email your TA to request an appointment or visit during office hours.</a:t>
            </a:r>
          </a:p>
          <a:p>
            <a:pPr algn="l" marL="1295406" indent="-431802" lvl="2">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Request to speak to your TA before or after class.</a:t>
            </a:r>
          </a:p>
        </p:txBody>
      </p:sp>
      <p:sp>
        <p:nvSpPr>
          <p:cNvPr name="TextBox 5" id="5"/>
          <p:cNvSpPr txBox="true"/>
          <p:nvPr/>
        </p:nvSpPr>
        <p:spPr>
          <a:xfrm rot="0">
            <a:off x="5234526" y="9317925"/>
            <a:ext cx="4714836" cy="342900"/>
          </a:xfrm>
          <a:prstGeom prst="rect">
            <a:avLst/>
          </a:prstGeom>
        </p:spPr>
        <p:txBody>
          <a:bodyPr anchor="t" rtlCol="false" tIns="0" lIns="0" bIns="0" rIns="0">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Red-eared Sliders on a log</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Freeform 2" id="2"/>
          <p:cNvSpPr/>
          <p:nvPr/>
        </p:nvSpPr>
        <p:spPr>
          <a:xfrm flipH="false" flipV="false" rot="0">
            <a:off x="12443603" y="3485990"/>
            <a:ext cx="5330744" cy="4257591"/>
          </a:xfrm>
          <a:custGeom>
            <a:avLst/>
            <a:gdLst/>
            <a:ahLst/>
            <a:cxnLst/>
            <a:rect r="r" b="b" t="t" l="l"/>
            <a:pathLst>
              <a:path h="4257591" w="5330744">
                <a:moveTo>
                  <a:pt x="0" y="0"/>
                </a:moveTo>
                <a:lnTo>
                  <a:pt x="5330744" y="0"/>
                </a:lnTo>
                <a:lnTo>
                  <a:pt x="5330744" y="4257591"/>
                </a:lnTo>
                <a:lnTo>
                  <a:pt x="0" y="4257591"/>
                </a:lnTo>
                <a:lnTo>
                  <a:pt x="0" y="0"/>
                </a:lnTo>
                <a:close/>
              </a:path>
            </a:pathLst>
          </a:custGeom>
          <a:blipFill>
            <a:blip r:embed="rId2"/>
            <a:stretch>
              <a:fillRect l="0" t="0" r="0" b="0"/>
            </a:stretch>
          </a:blipFill>
          <a:ln w="38100" cap="sq">
            <a:solidFill>
              <a:srgbClr val="4E3A22"/>
            </a:solidFill>
            <a:prstDash val="solid"/>
            <a:miter/>
          </a:ln>
        </p:spPr>
      </p:sp>
      <p:sp>
        <p:nvSpPr>
          <p:cNvPr name="TextBox 3" id="3"/>
          <p:cNvSpPr txBox="true"/>
          <p:nvPr/>
        </p:nvSpPr>
        <p:spPr>
          <a:xfrm rot="0">
            <a:off x="12375720" y="829627"/>
            <a:ext cx="5016930" cy="666750"/>
          </a:xfrm>
          <a:prstGeom prst="rect">
            <a:avLst/>
          </a:prstGeom>
        </p:spPr>
        <p:txBody>
          <a:bodyPr anchor="t" rtlCol="false" tIns="0" lIns="0" bIns="0" rIns="0">
            <a:spAutoFit/>
          </a:bodyPr>
          <a:lstStyle/>
          <a:p>
            <a:pPr algn="ctr">
              <a:lnSpc>
                <a:spcPts val="5399"/>
              </a:lnSpc>
            </a:pPr>
            <a:r>
              <a:rPr lang="en-US" b="true" sz="4499" spc="-27">
                <a:solidFill>
                  <a:srgbClr val="262523"/>
                </a:solidFill>
                <a:latin typeface="Roboto Slab Bold"/>
                <a:ea typeface="Roboto Slab Bold"/>
                <a:cs typeface="Roboto Slab Bold"/>
                <a:sym typeface="Roboto Slab Bold"/>
              </a:rPr>
              <a:t>ODA Information</a:t>
            </a:r>
          </a:p>
        </p:txBody>
      </p:sp>
      <p:sp>
        <p:nvSpPr>
          <p:cNvPr name="TextBox 4" id="4"/>
          <p:cNvSpPr txBox="true"/>
          <p:nvPr/>
        </p:nvSpPr>
        <p:spPr>
          <a:xfrm rot="0">
            <a:off x="731322" y="858202"/>
            <a:ext cx="10908080" cy="8608695"/>
          </a:xfrm>
          <a:prstGeom prst="rect">
            <a:avLst/>
          </a:prstGeom>
        </p:spPr>
        <p:txBody>
          <a:bodyPr anchor="t" rtlCol="false" tIns="0" lIns="0" bIns="0" rIns="0">
            <a:spAutoFit/>
          </a:bodyPr>
          <a:lstStyle/>
          <a:p>
            <a:pPr algn="l">
              <a:lnSpc>
                <a:spcPts val="3239"/>
              </a:lnSpc>
            </a:pPr>
            <a:r>
              <a:rPr lang="en-US" sz="2999" spc="-17">
                <a:solidFill>
                  <a:srgbClr val="000000"/>
                </a:solidFill>
                <a:latin typeface="Source Sans Pro Light"/>
                <a:ea typeface="Source Sans Pro Light"/>
                <a:cs typeface="Source Sans Pro Light"/>
                <a:sym typeface="Source Sans Pro Light"/>
              </a:rPr>
              <a:t> “The University of North Texas makes reasonable academic accommodation for students with disabilities. </a:t>
            </a:r>
          </a:p>
          <a:p>
            <a:pPr algn="l">
              <a:lnSpc>
                <a:spcPts val="3239"/>
              </a:lnSpc>
            </a:pPr>
          </a:p>
          <a:p>
            <a:pPr algn="l" marL="647698" indent="-323849" lvl="1">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Students seeking accommodation must first register with the Office of Disability Accommodation (ODA) to verify their eligibility. </a:t>
            </a:r>
          </a:p>
          <a:p>
            <a:pPr algn="l">
              <a:lnSpc>
                <a:spcPts val="3239"/>
              </a:lnSpc>
            </a:pPr>
          </a:p>
          <a:p>
            <a:pPr algn="l" marL="647698" indent="-323849" lvl="1">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If a disability is verified, the ODA will provide you with an accommodation letter to be delivered to faculty to begin a private discussion regarding your specific needs in a course.</a:t>
            </a:r>
          </a:p>
          <a:p>
            <a:pPr algn="l">
              <a:lnSpc>
                <a:spcPts val="3239"/>
              </a:lnSpc>
            </a:pPr>
          </a:p>
          <a:p>
            <a:pPr algn="l" marL="647698" indent="-323849" lvl="1">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 You may request accommodations at any time, however, ODA notices of accommodation should be provided as early as possible in the semester to avoid any delay in implementation. </a:t>
            </a:r>
          </a:p>
          <a:p>
            <a:pPr algn="l">
              <a:lnSpc>
                <a:spcPts val="3239"/>
              </a:lnSpc>
            </a:pPr>
          </a:p>
          <a:p>
            <a:pPr algn="l" marL="647698" indent="-323849" lvl="1">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Note that students must obtain a new letter of accommodation for every semester and must meet with each faculty member prior to implementation in each class. </a:t>
            </a:r>
          </a:p>
          <a:p>
            <a:pPr algn="l">
              <a:lnSpc>
                <a:spcPts val="3239"/>
              </a:lnSpc>
            </a:pPr>
          </a:p>
          <a:p>
            <a:pPr algn="l">
              <a:lnSpc>
                <a:spcPts val="3239"/>
              </a:lnSpc>
            </a:pPr>
            <a:r>
              <a:rPr lang="en-US" sz="2999" spc="-18">
                <a:solidFill>
                  <a:srgbClr val="000000"/>
                </a:solidFill>
                <a:latin typeface="Source Sans Pro Light"/>
                <a:ea typeface="Source Sans Pro Light"/>
                <a:cs typeface="Source Sans Pro Light"/>
                <a:sym typeface="Source Sans Pro Light"/>
              </a:rPr>
              <a:t>For additional information see the Office of Disability Accommodation website at </a:t>
            </a:r>
            <a:r>
              <a:rPr lang="en-US" sz="2999" spc="-18" u="sng">
                <a:solidFill>
                  <a:srgbClr val="000000"/>
                </a:solidFill>
                <a:latin typeface="Source Sans Pro Light"/>
                <a:ea typeface="Source Sans Pro Light"/>
                <a:cs typeface="Source Sans Pro Light"/>
                <a:sym typeface="Source Sans Pro Light"/>
                <a:hlinkClick r:id="rId3" tooltip="https://webmail.unt.edu/owa/redir.aspx?C=K33g2kFKbUOeWI5DVP3AwmGCPcBPoM8I9DnsHqfgr-3zAO2Ya9BmIJN-wg9A73seG2jrTRIkPy0.&amp;URL=http://www.unt.edu/oda"/>
              </a:rPr>
              <a:t>http://www.unt.edu/oda</a:t>
            </a:r>
            <a:r>
              <a:rPr lang="en-US" sz="2999" spc="-18">
                <a:solidFill>
                  <a:srgbClr val="000000"/>
                </a:solidFill>
                <a:latin typeface="Source Sans Pro Light"/>
                <a:ea typeface="Source Sans Pro Light"/>
                <a:cs typeface="Source Sans Pro Light"/>
                <a:sym typeface="Source Sans Pro Light"/>
              </a:rPr>
              <a:t>. You may also contact them by phone at 940.565.4323.”</a:t>
            </a:r>
          </a:p>
        </p:txBody>
      </p:sp>
      <p:sp>
        <p:nvSpPr>
          <p:cNvPr name="TextBox 5" id="5"/>
          <p:cNvSpPr txBox="true"/>
          <p:nvPr/>
        </p:nvSpPr>
        <p:spPr>
          <a:xfrm rot="0">
            <a:off x="11047399" y="7823288"/>
            <a:ext cx="5907101" cy="347315"/>
          </a:xfrm>
          <a:prstGeom prst="rect">
            <a:avLst/>
          </a:prstGeom>
        </p:spPr>
        <p:txBody>
          <a:bodyPr anchor="t" rtlCol="false" tIns="0" lIns="0" bIns="0" rIns="0">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Black-tailed Prairie Dogs</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393850" y="1093424"/>
            <a:ext cx="12159814" cy="8345043"/>
          </a:xfrm>
          <a:prstGeom prst="rect">
            <a:avLst/>
          </a:prstGeom>
        </p:spPr>
        <p:txBody>
          <a:bodyPr anchor="t" rtlCol="false" tIns="0" lIns="0" bIns="0" rIns="0">
            <a:spAutoFit/>
          </a:bodyPr>
          <a:lstStyle/>
          <a:p>
            <a:pPr algn="l">
              <a:lnSpc>
                <a:spcPts val="2916"/>
              </a:lnSpc>
            </a:pPr>
            <a:r>
              <a:rPr lang="en-US" b="true" sz="3000" spc="-18">
                <a:solidFill>
                  <a:srgbClr val="37472C"/>
                </a:solidFill>
                <a:latin typeface="Source Sans Pro Bold"/>
                <a:ea typeface="Source Sans Pro Bold"/>
                <a:cs typeface="Source Sans Pro Bold"/>
                <a:sym typeface="Source Sans Pro Bold"/>
              </a:rPr>
              <a:t>BIOL 1132 labs have a zero-tolerance policy for scholastic dishonesty</a:t>
            </a:r>
            <a:r>
              <a:rPr lang="en-US" b="true" sz="3000" spc="-18">
                <a:solidFill>
                  <a:srgbClr val="0D0D0D"/>
                </a:solidFill>
                <a:latin typeface="Source Sans Pro Bold"/>
                <a:ea typeface="Source Sans Pro Bold"/>
                <a:cs typeface="Source Sans Pro Bold"/>
                <a:sym typeface="Source Sans Pro Bold"/>
              </a:rPr>
              <a:t> </a:t>
            </a:r>
          </a:p>
          <a:p>
            <a:pPr algn="l" marL="542925" indent="-271462" lvl="1">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Copying students data and answers.</a:t>
            </a:r>
          </a:p>
          <a:p>
            <a:pPr algn="l" marL="542925" indent="-271462" lvl="1">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Turning in used lab manual worksheets.  </a:t>
            </a:r>
          </a:p>
          <a:p>
            <a:pPr algn="l" marL="542925" indent="-271462" lvl="1">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quizzes together.</a:t>
            </a:r>
          </a:p>
          <a:p>
            <a:pPr algn="l" marL="542925" indent="-271462" lvl="1">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exams together.</a:t>
            </a:r>
          </a:p>
          <a:p>
            <a:pPr algn="l" marL="542925" indent="-271462" lvl="1">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Providing answers to another student.</a:t>
            </a:r>
          </a:p>
          <a:p>
            <a:pPr algn="l" marL="542925" indent="-271462" lvl="1">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Plagiarizing on group projects.</a:t>
            </a:r>
          </a:p>
          <a:p>
            <a:pPr algn="l" marL="542925" indent="-271462" lvl="1">
              <a:lnSpc>
                <a:spcPts val="2916"/>
              </a:lnSpc>
              <a:buFont typeface="Arial"/>
              <a:buChar char="•"/>
            </a:pPr>
            <a:r>
              <a:rPr lang="en-US" b="true" sz="3000" spc="-18">
                <a:solidFill>
                  <a:srgbClr val="A8304D"/>
                </a:solidFill>
                <a:latin typeface="Source Sans Pro Bold"/>
                <a:ea typeface="Source Sans Pro Bold"/>
                <a:cs typeface="Source Sans Pro Bold"/>
                <a:sym typeface="Source Sans Pro Bold"/>
              </a:rPr>
              <a:t>Using a device while taking an exam.</a:t>
            </a:r>
          </a:p>
          <a:p>
            <a:pPr algn="l" marL="542925" indent="-271462" lvl="1">
              <a:lnSpc>
                <a:spcPts val="2916"/>
              </a:lnSpc>
            </a:pPr>
          </a:p>
          <a:p>
            <a:pPr algn="l">
              <a:lnSpc>
                <a:spcPts val="2916"/>
              </a:lnSpc>
            </a:pPr>
            <a:r>
              <a:rPr lang="en-US" b="true" sz="3000" spc="-18">
                <a:solidFill>
                  <a:srgbClr val="0D0D0D"/>
                </a:solidFill>
                <a:latin typeface="Source Sans Pro Bold"/>
                <a:ea typeface="Source Sans Pro Bold"/>
                <a:cs typeface="Source Sans Pro Bold"/>
                <a:sym typeface="Source Sans Pro Bold"/>
              </a:rPr>
              <a:t>The term ‘plagiarism’ includes, but is not limited to: </a:t>
            </a:r>
          </a:p>
          <a:p>
            <a:pPr algn="l" marL="647700" indent="-323850" lvl="1">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use by paraphrase or direct quotation of the published or unpublished work of another person without full and clear acknowledgment</a:t>
            </a:r>
          </a:p>
          <a:p>
            <a:pPr algn="l" marL="647700" indent="-323850" lvl="1">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unacknowledged use of materials prepared by another person or agency engaged in the selling of term papers or other academic materials</a:t>
            </a:r>
          </a:p>
          <a:p>
            <a:pPr algn="l" marL="542925" indent="-271462" lvl="1">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Ex: copying word for word or even a phrase from a publication (including a web page) without referencing the source.  </a:t>
            </a:r>
          </a:p>
          <a:p>
            <a:pPr algn="l" marL="542925" indent="-271462" lvl="1">
              <a:lnSpc>
                <a:spcPts val="2916"/>
              </a:lnSpc>
            </a:pPr>
          </a:p>
          <a:p>
            <a:pPr algn="just">
              <a:lnSpc>
                <a:spcPts val="2916"/>
              </a:lnSpc>
            </a:pPr>
            <a:r>
              <a:rPr lang="en-US" b="true" sz="3000" spc="-18">
                <a:solidFill>
                  <a:srgbClr val="37472C"/>
                </a:solidFill>
                <a:latin typeface="Source Sans Pro Bold"/>
                <a:ea typeface="Source Sans Pro Bold"/>
                <a:cs typeface="Source Sans Pro Bold"/>
                <a:sym typeface="Source Sans Pro Bold"/>
              </a:rPr>
              <a:t>If we suspect you of cheating: </a:t>
            </a:r>
          </a:p>
          <a:p>
            <a:pPr algn="just" marL="647700" indent="-323850" lvl="1">
              <a:lnSpc>
                <a:spcPts val="2916"/>
              </a:lnSpc>
              <a:buFont typeface="Arial"/>
              <a:buChar char="•"/>
            </a:pPr>
            <a:r>
              <a:rPr lang="en-US" sz="3000" spc="-18">
                <a:solidFill>
                  <a:srgbClr val="37472C"/>
                </a:solidFill>
                <a:latin typeface="Source Sans Pro"/>
                <a:ea typeface="Source Sans Pro"/>
                <a:cs typeface="Source Sans Pro"/>
                <a:sym typeface="Source Sans Pro"/>
              </a:rPr>
              <a:t>A</a:t>
            </a:r>
            <a:r>
              <a:rPr lang="en-US" sz="3000" spc="-18">
                <a:solidFill>
                  <a:srgbClr val="37472C"/>
                </a:solidFill>
                <a:latin typeface="Source Sans Pro"/>
                <a:ea typeface="Source Sans Pro"/>
                <a:cs typeface="Source Sans Pro"/>
                <a:sym typeface="Source Sans Pro"/>
              </a:rPr>
              <a:t>n email will be sent to you and you will receive a 0 for the assignment </a:t>
            </a:r>
          </a:p>
          <a:p>
            <a:pPr algn="just" marL="647700" indent="-323850" lvl="1">
              <a:lnSpc>
                <a:spcPts val="2916"/>
              </a:lnSpc>
              <a:buFont typeface="Arial"/>
              <a:buChar char="•"/>
            </a:pPr>
            <a:r>
              <a:rPr lang="en-US" sz="3000" spc="-18">
                <a:solidFill>
                  <a:srgbClr val="37472C"/>
                </a:solidFill>
                <a:latin typeface="Source Sans Pro"/>
                <a:ea typeface="Source Sans Pro"/>
                <a:cs typeface="Source Sans Pro"/>
                <a:sym typeface="Source Sans Pro"/>
              </a:rPr>
              <a:t>You may be reported to the Dean of Students and fail the entire BIOL1132 course, including lecture.</a:t>
            </a:r>
          </a:p>
        </p:txBody>
      </p:sp>
      <p:sp>
        <p:nvSpPr>
          <p:cNvPr name="Freeform 3" id="3"/>
          <p:cNvSpPr/>
          <p:nvPr/>
        </p:nvSpPr>
        <p:spPr>
          <a:xfrm flipH="false" flipV="false" rot="0">
            <a:off x="12814245" y="3792094"/>
            <a:ext cx="4928597" cy="4725293"/>
          </a:xfrm>
          <a:custGeom>
            <a:avLst/>
            <a:gdLst/>
            <a:ahLst/>
            <a:cxnLst/>
            <a:rect r="r" b="b" t="t" l="l"/>
            <a:pathLst>
              <a:path h="4725293" w="4928597">
                <a:moveTo>
                  <a:pt x="0" y="0"/>
                </a:moveTo>
                <a:lnTo>
                  <a:pt x="4928597" y="0"/>
                </a:lnTo>
                <a:lnTo>
                  <a:pt x="4928597" y="4725293"/>
                </a:lnTo>
                <a:lnTo>
                  <a:pt x="0" y="4725293"/>
                </a:lnTo>
                <a:lnTo>
                  <a:pt x="0" y="0"/>
                </a:lnTo>
                <a:close/>
              </a:path>
            </a:pathLst>
          </a:custGeom>
          <a:blipFill>
            <a:blip r:embed="rId2"/>
            <a:stretch>
              <a:fillRect l="0" t="0" r="0" b="0"/>
            </a:stretch>
          </a:blipFill>
          <a:ln w="38100" cap="sq">
            <a:solidFill>
              <a:srgbClr val="1D1D1E"/>
            </a:solidFill>
            <a:prstDash val="solid"/>
            <a:miter/>
          </a:ln>
        </p:spPr>
      </p:sp>
      <p:sp>
        <p:nvSpPr>
          <p:cNvPr name="TextBox 4" id="4"/>
          <p:cNvSpPr txBox="true"/>
          <p:nvPr/>
        </p:nvSpPr>
        <p:spPr>
          <a:xfrm rot="0">
            <a:off x="12584157" y="1038225"/>
            <a:ext cx="5016930" cy="1343025"/>
          </a:xfrm>
          <a:prstGeom prst="rect">
            <a:avLst/>
          </a:prstGeom>
        </p:spPr>
        <p:txBody>
          <a:bodyPr anchor="t" rtlCol="false" tIns="0" lIns="0" bIns="0" rIns="0">
            <a:spAutoFit/>
          </a:bodyPr>
          <a:lstStyle/>
          <a:p>
            <a:pPr algn="ctr">
              <a:lnSpc>
                <a:spcPts val="5399"/>
              </a:lnSpc>
            </a:pPr>
            <a:r>
              <a:rPr lang="en-US" b="true" sz="4499" spc="-27">
                <a:solidFill>
                  <a:srgbClr val="262523"/>
                </a:solidFill>
                <a:latin typeface="Roboto Slab Bold"/>
                <a:ea typeface="Roboto Slab Bold"/>
                <a:cs typeface="Roboto Slab Bold"/>
                <a:sym typeface="Roboto Slab Bold"/>
              </a:rPr>
              <a:t>Scholastic Dishonesty</a:t>
            </a:r>
          </a:p>
        </p:txBody>
      </p:sp>
      <p:sp>
        <p:nvSpPr>
          <p:cNvPr name="TextBox 5" id="5"/>
          <p:cNvSpPr txBox="true"/>
          <p:nvPr/>
        </p:nvSpPr>
        <p:spPr>
          <a:xfrm rot="0">
            <a:off x="12380899" y="8517387"/>
            <a:ext cx="5907101" cy="347315"/>
          </a:xfrm>
          <a:prstGeom prst="rect">
            <a:avLst/>
          </a:prstGeom>
        </p:spPr>
        <p:txBody>
          <a:bodyPr anchor="t" rtlCol="false" tIns="0" lIns="0" bIns="0" rIns="0">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Feral Pigeon</a:t>
            </a:r>
          </a:p>
        </p:txBody>
      </p:sp>
    </p:spTree>
  </p:cSld>
  <p:clrMapOvr>
    <a:masterClrMapping/>
  </p:clrMapOvr>
</p:sld>
</file>

<file path=ppt/slides/slide15.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4048919" y="400050"/>
            <a:ext cx="10190163" cy="714375"/>
          </a:xfrm>
          <a:prstGeom prst="rect">
            <a:avLst/>
          </a:prstGeom>
        </p:spPr>
        <p:txBody>
          <a:bodyPr anchor="t" rtlCol="false" tIns="0" lIns="0" bIns="0" rIns="0">
            <a:spAutoFit/>
          </a:bodyPr>
          <a:lstStyle/>
          <a:p>
            <a:pPr algn="ctr">
              <a:lnSpc>
                <a:spcPts val="5759"/>
              </a:lnSpc>
              <a:spcBef>
                <a:spcPct val="0"/>
              </a:spcBef>
            </a:pPr>
            <a:r>
              <a:rPr lang="en-US" b="true" sz="4799" spc="-29">
                <a:solidFill>
                  <a:srgbClr val="000000"/>
                </a:solidFill>
                <a:latin typeface="Roboto Slab Bold"/>
                <a:ea typeface="Roboto Slab Bold"/>
                <a:cs typeface="Roboto Slab Bold"/>
                <a:sym typeface="Roboto Slab Bold"/>
              </a:rPr>
              <a:t>UNT Fall 2025 Semester Key Dates: </a:t>
            </a:r>
          </a:p>
        </p:txBody>
      </p:sp>
      <p:sp>
        <p:nvSpPr>
          <p:cNvPr name="TextBox 3" id="3"/>
          <p:cNvSpPr txBox="true"/>
          <p:nvPr/>
        </p:nvSpPr>
        <p:spPr>
          <a:xfrm rot="0">
            <a:off x="1085850" y="2514600"/>
            <a:ext cx="13768289" cy="5092828"/>
          </a:xfrm>
          <a:prstGeom prst="rect">
            <a:avLst/>
          </a:prstGeom>
        </p:spPr>
        <p:txBody>
          <a:bodyPr anchor="t" rtlCol="false" tIns="0" lIns="0" bIns="0" rIns="0">
            <a:spAutoFit/>
          </a:bodyPr>
          <a:lstStyle/>
          <a:p>
            <a:pPr algn="l">
              <a:lnSpc>
                <a:spcPts val="8108"/>
              </a:lnSpc>
            </a:pPr>
            <a:r>
              <a:rPr lang="en-US" sz="5299" spc="-31" b="true">
                <a:solidFill>
                  <a:srgbClr val="000000"/>
                </a:solidFill>
                <a:latin typeface="Roboto Slab Bold"/>
                <a:ea typeface="Roboto Slab Bold"/>
                <a:cs typeface="Roboto Slab Bold"/>
                <a:sym typeface="Roboto Slab Bold"/>
              </a:rPr>
              <a:t>Labor Day Holiday (no class) :  September 1</a:t>
            </a:r>
          </a:p>
          <a:p>
            <a:pPr algn="l">
              <a:lnSpc>
                <a:spcPts val="8108"/>
              </a:lnSpc>
            </a:pPr>
          </a:p>
          <a:p>
            <a:pPr algn="l">
              <a:lnSpc>
                <a:spcPts val="8108"/>
              </a:lnSpc>
            </a:pPr>
            <a:r>
              <a:rPr lang="en-US" sz="5299" spc="-31" b="true">
                <a:solidFill>
                  <a:srgbClr val="000000"/>
                </a:solidFill>
                <a:latin typeface="Roboto Slab Bold"/>
                <a:ea typeface="Roboto Slab Bold"/>
                <a:cs typeface="Roboto Slab Bold"/>
                <a:sym typeface="Roboto Slab Bold"/>
              </a:rPr>
              <a:t>Last day to drop course a “W” : November 7 </a:t>
            </a:r>
          </a:p>
          <a:p>
            <a:pPr algn="l">
              <a:lnSpc>
                <a:spcPts val="8108"/>
              </a:lnSpc>
            </a:pPr>
          </a:p>
          <a:p>
            <a:pPr algn="l">
              <a:lnSpc>
                <a:spcPts val="8108"/>
              </a:lnSpc>
            </a:pPr>
            <a:r>
              <a:rPr lang="en-US" sz="5299" spc="-31" b="true">
                <a:solidFill>
                  <a:srgbClr val="000000"/>
                </a:solidFill>
                <a:latin typeface="Roboto Slab Bold"/>
                <a:ea typeface="Roboto Slab Bold"/>
                <a:cs typeface="Roboto Slab Bold"/>
                <a:sym typeface="Roboto Slab Bold"/>
              </a:rPr>
              <a:t>Final Exam Week : December 6 - 12</a:t>
            </a:r>
          </a:p>
        </p:txBody>
      </p:sp>
    </p:spTree>
  </p:cSld>
  <p:clrMapOvr>
    <a:masterClrMapping/>
  </p:clrMapOvr>
</p:sld>
</file>

<file path=ppt/slides/slide16.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685516" y="357844"/>
          <a:ext cx="16886432" cy="8900456"/>
        </p:xfrm>
        <a:graphic>
          <a:graphicData uri="http://schemas.openxmlformats.org/drawingml/2006/table">
            <a:tbl>
              <a:tblPr/>
              <a:tblGrid>
                <a:gridCol w="2451773"/>
                <a:gridCol w="10035267"/>
                <a:gridCol w="4399392"/>
              </a:tblGrid>
              <a:tr h="667107">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Week of</a:t>
                      </a:r>
                      <a:endParaRPr lang="en-US" sz="1100"/>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Lab Description</a:t>
                      </a:r>
                      <a:endParaRPr lang="en-US" sz="1100"/>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Points </a:t>
                      </a:r>
                      <a:endParaRPr lang="en-US" sz="1100"/>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DFB65F"/>
                    </a:solidFill>
                  </a:tcPr>
                </a:tc>
              </a:tr>
              <a:tr h="2571472">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8/18 - 8/22</a:t>
                      </a:r>
                      <a:endParaRPr lang="en-US" sz="1100"/>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Lab 1, pt. 1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Class introductions</a:t>
                      </a:r>
                    </a:p>
                    <a:p>
                      <a:pPr algn="ctr">
                        <a:lnSpc>
                          <a:spcPts val="2999"/>
                        </a:lnSpc>
                      </a:pPr>
                      <a:r>
                        <a:rPr lang="en-US" sz="2499" spc="22">
                          <a:solidFill>
                            <a:srgbClr val="262523"/>
                          </a:solidFill>
                          <a:latin typeface="Source Sans Pro"/>
                          <a:ea typeface="Source Sans Pro"/>
                          <a:cs typeface="Source Sans Pro"/>
                          <a:sym typeface="Source Sans Pro"/>
                        </a:rPr>
                        <a:t>Syllabus &amp; safety</a:t>
                      </a:r>
                    </a:p>
                    <a:p>
                      <a:pPr algn="ctr">
                        <a:lnSpc>
                          <a:spcPts val="2999"/>
                        </a:lnSpc>
                      </a:pPr>
                      <a:r>
                        <a:rPr lang="en-US" sz="2499" spc="22">
                          <a:solidFill>
                            <a:srgbClr val="262523"/>
                          </a:solidFill>
                          <a:latin typeface="Source Sans Pro"/>
                          <a:ea typeface="Source Sans Pro"/>
                          <a:cs typeface="Source Sans Pro"/>
                          <a:sym typeface="Source Sans Pro"/>
                        </a:rPr>
                        <a:t>Must sign syllabus &amp; safety agreement in-lab</a:t>
                      </a:r>
                    </a:p>
                    <a:p>
                      <a:pPr algn="ctr">
                        <a:lnSpc>
                          <a:spcPts val="2999"/>
                        </a:lnSpc>
                      </a:pPr>
                      <a:r>
                        <a:rPr lang="en-US" sz="2499" spc="22">
                          <a:solidFill>
                            <a:srgbClr val="262523"/>
                          </a:solidFill>
                          <a:latin typeface="Source Sans Pro"/>
                          <a:ea typeface="Source Sans Pro"/>
                          <a:cs typeface="Source Sans Pro"/>
                          <a:sym typeface="Source Sans Pro"/>
                        </a:rPr>
                        <a:t>Syllabus &amp; safety quiz (due @11:59pm before lab day)</a:t>
                      </a:r>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l">
                        <a:lnSpc>
                          <a:spcPts val="3499"/>
                        </a:lnSpc>
                        <a:defRPr/>
                      </a:pPr>
                      <a:r>
                        <a:rPr lang="en-US" sz="2499" spc="22">
                          <a:solidFill>
                            <a:srgbClr val="262523"/>
                          </a:solidFill>
                          <a:latin typeface="Source Sans Pro"/>
                          <a:ea typeface="Source Sans Pro"/>
                          <a:cs typeface="Source Sans Pro"/>
                          <a:sym typeface="Source Sans Pro"/>
                        </a:rPr>
                        <a:t>Syllabus &amp; safety quiz= 10 pts </a:t>
                      </a:r>
                      <a:endParaRPr lang="en-US" sz="1100"/>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r h="2882039">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8/25 - 8/29</a:t>
                      </a:r>
                      <a:endParaRPr lang="en-US" sz="1100"/>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3">
                          <a:solidFill>
                            <a:srgbClr val="262523"/>
                          </a:solidFill>
                          <a:latin typeface="Source Sans Pro Bold"/>
                          <a:ea typeface="Source Sans Pro Bold"/>
                          <a:cs typeface="Source Sans Pro Bold"/>
                          <a:sym typeface="Source Sans Pro Bold"/>
                        </a:rPr>
                        <a:t>Lab 1, pt. 2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Introduction to environmental science</a:t>
                      </a:r>
                    </a:p>
                    <a:p>
                      <a:pPr algn="ctr">
                        <a:lnSpc>
                          <a:spcPts val="2999"/>
                        </a:lnSpc>
                      </a:pPr>
                      <a:r>
                        <a:rPr lang="en-US" sz="2499" spc="23">
                          <a:solidFill>
                            <a:srgbClr val="262523"/>
                          </a:solidFill>
                          <a:latin typeface="Source Sans Pro"/>
                          <a:ea typeface="Source Sans Pro"/>
                          <a:cs typeface="Source Sans Pro"/>
                          <a:sym typeface="Source Sans Pro"/>
                        </a:rPr>
                        <a:t>Introduction to the scientific method</a:t>
                      </a:r>
                    </a:p>
                    <a:p>
                      <a:pPr algn="ctr">
                        <a:lnSpc>
                          <a:spcPts val="2999"/>
                        </a:lnSpc>
                      </a:pPr>
                      <a:r>
                        <a:rPr lang="en-US" sz="2499" spc="22">
                          <a:solidFill>
                            <a:srgbClr val="262523"/>
                          </a:solidFill>
                          <a:latin typeface="Source Sans Pro"/>
                          <a:ea typeface="Source Sans Pro"/>
                          <a:cs typeface="Source Sans Pro"/>
                          <a:sym typeface="Source Sans Pro"/>
                        </a:rPr>
                        <a:t>Introduce group project &amp; form groups</a:t>
                      </a:r>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just">
                        <a:lnSpc>
                          <a:spcPts val="2999"/>
                        </a:lnSpc>
                        <a:defRPr/>
                      </a:pP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Pre-lab Quiz= 10pts</a:t>
                      </a:r>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r h="2779838">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9/1 - 9/5</a:t>
                      </a:r>
                      <a:endParaRPr lang="en-US" sz="1100"/>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Lab 2: </a:t>
                      </a:r>
                      <a:r>
                        <a:rPr lang="en-US" b="true" sz="2499" spc="22">
                          <a:solidFill>
                            <a:srgbClr val="262523"/>
                          </a:solidFill>
                          <a:latin typeface="Source Sans Pro Bold"/>
                          <a:ea typeface="Source Sans Pro Bold"/>
                          <a:cs typeface="Source Sans Pro Bold"/>
                          <a:sym typeface="Source Sans Pro Bold"/>
                        </a:rPr>
                        <a:t>Environmental Ethics and Paradigm Shifts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Environmental ethic discussion</a:t>
                      </a:r>
                    </a:p>
                    <a:p>
                      <a:pPr algn="ctr">
                        <a:lnSpc>
                          <a:spcPts val="2999"/>
                        </a:lnSpc>
                      </a:pPr>
                      <a:r>
                        <a:rPr lang="en-US" sz="2499" spc="22">
                          <a:solidFill>
                            <a:srgbClr val="262523"/>
                          </a:solidFill>
                          <a:latin typeface="Source Sans Pro"/>
                          <a:ea typeface="Source Sans Pro"/>
                          <a:cs typeface="Source Sans Pro"/>
                          <a:sym typeface="Source Sans Pro"/>
                        </a:rPr>
                        <a:t>Fishing game</a:t>
                      </a:r>
                    </a:p>
                    <a:p>
                      <a:pPr algn="ctr">
                        <a:lnSpc>
                          <a:spcPts val="2999"/>
                        </a:lnSpc>
                      </a:pPr>
                      <a:r>
                        <a:rPr lang="en-US" sz="2499" spc="23">
                          <a:solidFill>
                            <a:srgbClr val="262523"/>
                          </a:solidFill>
                          <a:latin typeface="Source Sans Pro"/>
                          <a:ea typeface="Source Sans Pro"/>
                          <a:cs typeface="Source Sans Pro"/>
                          <a:sym typeface="Source Sans Pro"/>
                        </a:rPr>
                        <a:t>Groups meet to discuss presentation outline</a:t>
                      </a:r>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EFF3EA"/>
                    </a:solidFill>
                  </a:tcPr>
                </a:tc>
                <a:tc>
                  <a:txBody>
                    <a:bodyPr anchor="t" rtlCol="false"/>
                    <a:lstStyle/>
                    <a:p>
                      <a:pPr algn="just">
                        <a:lnSpc>
                          <a:spcPts val="2999"/>
                        </a:lnSpc>
                        <a:defRPr/>
                      </a:pPr>
                      <a:r>
                        <a:rPr lang="en-US" sz="2499" spc="23">
                          <a:solidFill>
                            <a:srgbClr val="262523"/>
                          </a:solidFill>
                          <a:latin typeface="Source Sans Pro"/>
                          <a:ea typeface="Source Sans Pro"/>
                          <a:cs typeface="Source Sans Pro"/>
                          <a:sym typeface="Source Sans Pro"/>
                        </a:rPr>
                        <a:t>Pre-lab </a:t>
                      </a:r>
                      <a:r>
                        <a:rPr lang="en-US" sz="2499" spc="23">
                          <a:solidFill>
                            <a:srgbClr val="262523"/>
                          </a:solidFill>
                          <a:latin typeface="Source Sans Pro"/>
                          <a:ea typeface="Source Sans Pro"/>
                          <a:cs typeface="Source Sans Pro"/>
                          <a:sym typeface="Source Sans Pro"/>
                        </a:rPr>
                        <a:t>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EFF3EA"/>
                    </a:solidFill>
                  </a:tcPr>
                </a:tc>
              </a:tr>
            </a:tbl>
          </a:graphicData>
        </a:graphic>
      </p:graphicFrame>
    </p:spTree>
  </p:cSld>
  <p:clrMapOvr>
    <a:masterClrMapping/>
  </p:clrMapOvr>
</p:sld>
</file>

<file path=ppt/slides/slide17.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737669" y="338175"/>
          <a:ext cx="16810786" cy="8920125"/>
        </p:xfrm>
        <a:graphic>
          <a:graphicData uri="http://schemas.openxmlformats.org/drawingml/2006/table">
            <a:tbl>
              <a:tblPr/>
              <a:tblGrid>
                <a:gridCol w="2228437"/>
                <a:gridCol w="10204540"/>
                <a:gridCol w="4377809"/>
              </a:tblGrid>
              <a:tr h="997299">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DFB65F"/>
                    </a:solidFill>
                  </a:tcPr>
                </a:tc>
              </a:tr>
              <a:tr h="2531319">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9/8 - 9/12</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3">
                          <a:solidFill>
                            <a:srgbClr val="262523"/>
                          </a:solidFill>
                          <a:latin typeface="Source Sans Pro Bold"/>
                          <a:ea typeface="Source Sans Pro Bold"/>
                          <a:cs typeface="Source Sans Pro Bold"/>
                          <a:sym typeface="Source Sans Pro Bold"/>
                        </a:rPr>
                        <a:t>Lab 3: Trophic Transfer of Energy Part 1: Photosynthesis and Producers </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Photosynthesis discussion</a:t>
                      </a:r>
                    </a:p>
                    <a:p>
                      <a:pPr algn="ctr">
                        <a:lnSpc>
                          <a:spcPts val="2999"/>
                        </a:lnSpc>
                      </a:pPr>
                      <a:r>
                        <a:rPr lang="en-US" sz="2499" spc="23">
                          <a:solidFill>
                            <a:srgbClr val="262523"/>
                          </a:solidFill>
                          <a:latin typeface="Source Sans Pro"/>
                          <a:ea typeface="Source Sans Pro"/>
                          <a:cs typeface="Source Sans Pro"/>
                          <a:sym typeface="Source Sans Pro"/>
                        </a:rPr>
                        <a:t>Photosynthesis experiment</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just">
                        <a:lnSpc>
                          <a:spcPts val="2999"/>
                        </a:lnSpc>
                        <a:defRPr/>
                      </a:pPr>
                      <a:r>
                        <a:rPr lang="en-US" sz="2499" spc="23">
                          <a:solidFill>
                            <a:srgbClr val="262523"/>
                          </a:solidFill>
                          <a:latin typeface="Source Sans Pro"/>
                          <a:ea typeface="Source Sans Pro"/>
                          <a:cs typeface="Source Sans Pro"/>
                          <a:sym typeface="Source Sans Pro"/>
                        </a:rPr>
                        <a:t>Pre-lab Quiz =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r>
              <a:tr h="2806443">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9/15 - 9/19</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3">
                          <a:solidFill>
                            <a:srgbClr val="262523"/>
                          </a:solidFill>
                          <a:latin typeface="Source Sans Pro Bold"/>
                          <a:ea typeface="Source Sans Pro Bold"/>
                          <a:cs typeface="Source Sans Pro Bold"/>
                          <a:sym typeface="Source Sans Pro Bold"/>
                        </a:rPr>
                        <a:t>Lab 4: Trophic Transfer of Energy Part 2: Consumers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Consumers discussion</a:t>
                      </a:r>
                    </a:p>
                    <a:p>
                      <a:pPr algn="ctr">
                        <a:lnSpc>
                          <a:spcPts val="2999"/>
                        </a:lnSpc>
                      </a:pPr>
                      <a:r>
                        <a:rPr lang="en-US" sz="2499" spc="23">
                          <a:solidFill>
                            <a:srgbClr val="262523"/>
                          </a:solidFill>
                          <a:latin typeface="Source Sans Pro"/>
                          <a:ea typeface="Source Sans Pro"/>
                          <a:cs typeface="Source Sans Pro"/>
                          <a:sym typeface="Source Sans Pro"/>
                        </a:rPr>
                        <a:t>Owl pellet experiment</a:t>
                      </a:r>
                    </a:p>
                    <a:p>
                      <a:pPr algn="ctr">
                        <a:lnSpc>
                          <a:spcPts val="2999"/>
                        </a:lnSpc>
                      </a:pPr>
                      <a:r>
                        <a:rPr lang="en-US" sz="2499" spc="23">
                          <a:solidFill>
                            <a:srgbClr val="262523"/>
                          </a:solidFill>
                          <a:latin typeface="Source Sans Pro"/>
                          <a:ea typeface="Source Sans Pro"/>
                          <a:cs typeface="Source Sans Pro"/>
                          <a:sym typeface="Source Sans Pro"/>
                        </a:rPr>
                        <a:t>Group Project Outline due (turn in on Canvas)</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r>
                        <a:rPr lang="en-US" sz="2499" spc="23">
                          <a:solidFill>
                            <a:srgbClr val="262523"/>
                          </a:solidFill>
                          <a:latin typeface="Source Sans Pro"/>
                          <a:ea typeface="Source Sans Pro"/>
                          <a:cs typeface="Source Sans Pro"/>
                          <a:sym typeface="Source Sans Pro"/>
                        </a:rPr>
                        <a:t>Group outline= 25 pts</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r>
              <a:tr h="2585065">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9/22 - 9/26</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Lab 5: Water Pollution and Conservation</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BGI demonstration</a:t>
                      </a:r>
                    </a:p>
                    <a:p>
                      <a:pPr algn="ctr">
                        <a:lnSpc>
                          <a:spcPts val="2999"/>
                        </a:lnSpc>
                      </a:pPr>
                      <a:r>
                        <a:rPr lang="en-US" sz="2499" spc="22">
                          <a:solidFill>
                            <a:srgbClr val="262523"/>
                          </a:solidFill>
                          <a:latin typeface="Source Sans Pro"/>
                          <a:ea typeface="Source Sans Pro"/>
                          <a:cs typeface="Source Sans Pro"/>
                          <a:sym typeface="Source Sans Pro"/>
                        </a:rPr>
                        <a:t>Water pollution &amp; conservation discussion</a:t>
                      </a:r>
                    </a:p>
                    <a:p>
                      <a:pPr algn="ctr">
                        <a:lnSpc>
                          <a:spcPts val="2999"/>
                        </a:lnSpc>
                      </a:pPr>
                      <a:r>
                        <a:rPr lang="en-US" sz="2499" spc="23">
                          <a:solidFill>
                            <a:srgbClr val="262523"/>
                          </a:solidFill>
                          <a:latin typeface="Source Sans Pro"/>
                          <a:ea typeface="Source Sans Pro"/>
                          <a:cs typeface="Source Sans Pro"/>
                          <a:sym typeface="Source Sans Pro"/>
                        </a:rPr>
                        <a:t>Water quality experiment</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3">
                          <a:solidFill>
                            <a:srgbClr val="262523"/>
                          </a:solidFill>
                          <a:latin typeface="Source Sans Pro"/>
                          <a:ea typeface="Source Sans Pro"/>
                          <a:cs typeface="Source Sans Pro"/>
                          <a:sym typeface="Source Sans Pro"/>
                        </a:rPr>
                        <a:t>Pre-lab </a:t>
                      </a:r>
                      <a:r>
                        <a:rPr lang="en-US" sz="2499" spc="23">
                          <a:solidFill>
                            <a:srgbClr val="262523"/>
                          </a:solidFill>
                          <a:latin typeface="Source Sans Pro"/>
                          <a:ea typeface="Source Sans Pro"/>
                          <a:cs typeface="Source Sans Pro"/>
                          <a:sym typeface="Source Sans Pro"/>
                        </a:rPr>
                        <a:t>Quiz= 10 pts</a:t>
                      </a:r>
                      <a:endParaRPr lang="en-US" sz="1100"/>
                    </a:p>
                    <a:p>
                      <a:pPr algn="l">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r>
            </a:tbl>
          </a:graphicData>
        </a:graphic>
      </p:graphicFrame>
    </p:spTree>
  </p:cSld>
  <p:clrMapOvr>
    <a:masterClrMapping/>
  </p:clrMapOvr>
</p:sld>
</file>

<file path=ppt/slides/slide18.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732343" y="484366"/>
          <a:ext cx="16823314" cy="9202715"/>
        </p:xfrm>
        <a:graphic>
          <a:graphicData uri="http://schemas.openxmlformats.org/drawingml/2006/table">
            <a:tbl>
              <a:tblPr/>
              <a:tblGrid>
                <a:gridCol w="2563736"/>
                <a:gridCol w="10024638"/>
                <a:gridCol w="4234941"/>
              </a:tblGrid>
              <a:tr h="921443">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Week of</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Lab Description</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Points </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DFB65F"/>
                    </a:solidFill>
                  </a:tcPr>
                </a:tc>
              </a:tr>
              <a:tr h="1594388">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9/29 - 10/3</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MIDTERM</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Mandatory Attendance!</a:t>
                      </a:r>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3">
                          <a:solidFill>
                            <a:srgbClr val="262523"/>
                          </a:solidFill>
                          <a:latin typeface="Source Sans Pro"/>
                          <a:ea typeface="Source Sans Pro"/>
                          <a:cs typeface="Source Sans Pro"/>
                          <a:sym typeface="Source Sans Pro"/>
                        </a:rPr>
                        <a:t>Midterm Exam= 100 pts</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r h="1650377">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10/6 - 10/10</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3">
                          <a:solidFill>
                            <a:srgbClr val="262523"/>
                          </a:solidFill>
                          <a:latin typeface="Source Sans Pro Bold"/>
                          <a:ea typeface="Source Sans Pro Bold"/>
                          <a:cs typeface="Source Sans Pro Bold"/>
                          <a:sym typeface="Source Sans Pro Bold"/>
                        </a:rPr>
                        <a:t>In-Class Group Workday- bring device to work on project</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Mandatory Attendance!</a:t>
                      </a:r>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3">
                          <a:solidFill>
                            <a:srgbClr val="262523"/>
                          </a:solidFill>
                          <a:latin typeface="Source Sans Pro"/>
                          <a:ea typeface="Source Sans Pro"/>
                          <a:cs typeface="Source Sans Pro"/>
                          <a:sym typeface="Source Sans Pro"/>
                        </a:rPr>
                        <a:t>Participation= 40 pts</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r h="2571678">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10/13 - 10/17</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3">
                          <a:solidFill>
                            <a:srgbClr val="262523"/>
                          </a:solidFill>
                          <a:latin typeface="Source Sans Pro Bold"/>
                          <a:ea typeface="Source Sans Pro Bold"/>
                          <a:cs typeface="Source Sans Pro Bold"/>
                          <a:sym typeface="Source Sans Pro Bold"/>
                        </a:rPr>
                        <a:t>Lab 6: Ecological Assessment &amp; Trophic Transfer of Contaminants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Ecosystem exchange discussion</a:t>
                      </a:r>
                    </a:p>
                    <a:p>
                      <a:pPr algn="ctr">
                        <a:lnSpc>
                          <a:spcPts val="2999"/>
                        </a:lnSpc>
                      </a:pPr>
                      <a:r>
                        <a:rPr lang="en-US" sz="2499" spc="23">
                          <a:solidFill>
                            <a:srgbClr val="262523"/>
                          </a:solidFill>
                          <a:latin typeface="Source Sans Pro"/>
                          <a:ea typeface="Source Sans Pro"/>
                          <a:cs typeface="Source Sans Pro"/>
                          <a:sym typeface="Source Sans Pro"/>
                        </a:rPr>
                        <a:t>Macroinvertebrate experiment</a:t>
                      </a:r>
                    </a:p>
                    <a:p>
                      <a:pPr algn="ctr">
                        <a:lnSpc>
                          <a:spcPts val="2999"/>
                        </a:lnSpc>
                      </a:pPr>
                      <a:r>
                        <a:rPr lang="en-US" sz="2499" spc="23">
                          <a:solidFill>
                            <a:srgbClr val="262523"/>
                          </a:solidFill>
                          <a:latin typeface="Source Sans Pro"/>
                          <a:ea typeface="Source Sans Pro"/>
                          <a:cs typeface="Source Sans Pro"/>
                          <a:sym typeface="Source Sans Pro"/>
                        </a:rPr>
                        <a:t>Midterm review</a:t>
                      </a:r>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r h="2464830">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10/20 - 10/24</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Lab 7: Land Use, conservation, and manangement: </a:t>
                      </a:r>
                      <a:endParaRPr lang="en-US" sz="1100"/>
                    </a:p>
                    <a:p>
                      <a:pPr algn="ctr">
                        <a:lnSpc>
                          <a:spcPts val="2999"/>
                        </a:lnSpc>
                      </a:pPr>
                      <a:r>
                        <a:rPr lang="en-US" b="true" sz="2499" spc="22">
                          <a:solidFill>
                            <a:srgbClr val="262523"/>
                          </a:solidFill>
                          <a:latin typeface="Source Sans Pro Bold"/>
                          <a:ea typeface="Source Sans Pro Bold"/>
                          <a:cs typeface="Source Sans Pro Bold"/>
                          <a:sym typeface="Source Sans Pro Bold"/>
                        </a:rPr>
                        <a:t>Investigating Soil characteristics</a:t>
                      </a:r>
                    </a:p>
                    <a:p>
                      <a:pPr algn="ctr">
                        <a:lnSpc>
                          <a:spcPts val="2999"/>
                        </a:lnSpc>
                      </a:pPr>
                      <a:r>
                        <a:rPr lang="en-US" sz="2499" spc="22">
                          <a:solidFill>
                            <a:srgbClr val="262523"/>
                          </a:solidFill>
                          <a:latin typeface="Source Sans Pro"/>
                          <a:ea typeface="Source Sans Pro"/>
                          <a:cs typeface="Source Sans Pro"/>
                          <a:sym typeface="Source Sans Pro"/>
                        </a:rPr>
                        <a:t>Pre- lab Reading </a:t>
                      </a:r>
                      <a:r>
                        <a:rPr lang="en-US" sz="2499" spc="22">
                          <a:solidFill>
                            <a:srgbClr val="262523"/>
                          </a:solidFill>
                          <a:latin typeface="Source Sans Pro"/>
                          <a:ea typeface="Source Sans Pro"/>
                          <a:cs typeface="Source Sans Pro"/>
                          <a:sym typeface="Source Sans Pro"/>
                        </a:rPr>
                        <a:t>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Soil discussion</a:t>
                      </a:r>
                    </a:p>
                    <a:p>
                      <a:pPr algn="ctr">
                        <a:lnSpc>
                          <a:spcPts val="2999"/>
                        </a:lnSpc>
                      </a:pPr>
                      <a:r>
                        <a:rPr lang="en-US" sz="2499" spc="23">
                          <a:solidFill>
                            <a:srgbClr val="262523"/>
                          </a:solidFill>
                          <a:latin typeface="Source Sans Pro"/>
                          <a:ea typeface="Source Sans Pro"/>
                          <a:cs typeface="Source Sans Pro"/>
                          <a:sym typeface="Source Sans Pro"/>
                        </a:rPr>
                        <a:t>Soil experiment</a:t>
                      </a:r>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bl>
          </a:graphicData>
        </a:graphic>
      </p:graphicFrame>
    </p:spTree>
  </p:cSld>
  <p:clrMapOvr>
    <a:masterClrMapping/>
  </p:clrMapOvr>
</p:sld>
</file>

<file path=ppt/slides/slide19.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554449" y="338175"/>
          <a:ext cx="15702516" cy="9101338"/>
        </p:xfrm>
        <a:graphic>
          <a:graphicData uri="http://schemas.openxmlformats.org/drawingml/2006/table">
            <a:tbl>
              <a:tblPr/>
              <a:tblGrid>
                <a:gridCol w="2411858"/>
                <a:gridCol w="8729342"/>
                <a:gridCol w="4561316"/>
              </a:tblGrid>
              <a:tr h="997278">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DFB65F"/>
                    </a:solidFill>
                  </a:tcPr>
                </a:tc>
              </a:tr>
              <a:tr h="2825683">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10/27 - 10/31</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Lab 8: Pollinative Prairie Field Trip</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&amp; Post- lab Quiz (in lab)</a:t>
                      </a:r>
                    </a:p>
                    <a:p>
                      <a:pPr algn="ctr">
                        <a:lnSpc>
                          <a:spcPts val="2999"/>
                        </a:lnSpc>
                      </a:pPr>
                      <a:r>
                        <a:rPr lang="en-US" sz="2499" spc="22">
                          <a:solidFill>
                            <a:srgbClr val="262523"/>
                          </a:solidFill>
                          <a:latin typeface="Source Sans Pro"/>
                          <a:ea typeface="Source Sans Pro"/>
                          <a:cs typeface="Source Sans Pro"/>
                          <a:sym typeface="Source Sans Pro"/>
                        </a:rPr>
                        <a:t>Open-air Prairie lab discussion</a:t>
                      </a:r>
                    </a:p>
                    <a:p>
                      <a:pPr algn="ctr">
                        <a:lnSpc>
                          <a:spcPts val="2999"/>
                        </a:lnSpc>
                      </a:pPr>
                      <a:r>
                        <a:rPr lang="en-US" sz="2499" spc="22">
                          <a:solidFill>
                            <a:srgbClr val="262523"/>
                          </a:solidFill>
                          <a:latin typeface="Source Sans Pro"/>
                          <a:ea typeface="Source Sans Pro"/>
                          <a:cs typeface="Source Sans Pro"/>
                          <a:sym typeface="Source Sans Pro"/>
                        </a:rPr>
                        <a:t>Prairie walk-through</a:t>
                      </a:r>
                    </a:p>
                    <a:p>
                      <a:pPr algn="ctr">
                        <a:lnSpc>
                          <a:spcPts val="2999"/>
                        </a:lnSpc>
                      </a:pPr>
                      <a:r>
                        <a:rPr lang="en-US" sz="2499" spc="23">
                          <a:solidFill>
                            <a:srgbClr val="262523"/>
                          </a:solidFill>
                          <a:latin typeface="Source Sans Pro"/>
                          <a:ea typeface="Source Sans Pro"/>
                          <a:cs typeface="Source Sans Pro"/>
                          <a:sym typeface="Source Sans Pro"/>
                        </a:rPr>
                        <a:t>Prairie plot restoration</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2">
                          <a:solidFill>
                            <a:srgbClr val="262523"/>
                          </a:solidFill>
                          <a:latin typeface="Source Sans Pro"/>
                          <a:ea typeface="Source Sans Pro"/>
                          <a:cs typeface="Source Sans Pro"/>
                          <a:sym typeface="Source Sans Pro"/>
                        </a:rPr>
                        <a:t>In-lab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r>
              <a:tr h="2422249">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11/3 - 11/7</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Lab 9: Understanding Global Climate Change</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Climate Change discussion</a:t>
                      </a:r>
                    </a:p>
                    <a:p>
                      <a:pPr algn="ctr">
                        <a:lnSpc>
                          <a:spcPts val="2999"/>
                        </a:lnSpc>
                      </a:pPr>
                      <a:r>
                        <a:rPr lang="en-US" sz="2499" spc="23">
                          <a:solidFill>
                            <a:srgbClr val="262523"/>
                          </a:solidFill>
                          <a:latin typeface="Source Sans Pro"/>
                          <a:ea typeface="Source Sans Pro"/>
                          <a:cs typeface="Source Sans Pro"/>
                          <a:sym typeface="Source Sans Pro"/>
                        </a:rPr>
                        <a:t>Climate Change experiment</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r>
              <a:tr h="1507275">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11/10 - 11/14</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Group Presentations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a:t>
                      </a:r>
                      <a:r>
                        <a:rPr lang="en-US" sz="2499" spc="23">
                          <a:solidFill>
                            <a:srgbClr val="262523"/>
                          </a:solidFill>
                          <a:latin typeface="Source Sans Pro"/>
                          <a:ea typeface="Source Sans Pro"/>
                          <a:cs typeface="Source Sans Pro"/>
                          <a:sym typeface="Source Sans Pro"/>
                        </a:rPr>
                        <a:t>Discuss final review and post on Canvas in the Final module</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l">
                        <a:lnSpc>
                          <a:spcPts val="3024"/>
                        </a:lnSpc>
                        <a:defRPr/>
                      </a:pPr>
                      <a:r>
                        <a:rPr lang="en-US" sz="2499">
                          <a:solidFill>
                            <a:srgbClr val="262523"/>
                          </a:solidFill>
                          <a:latin typeface="Source Sans Pro"/>
                          <a:ea typeface="Source Sans Pro"/>
                          <a:cs typeface="Source Sans Pro"/>
                          <a:sym typeface="Source Sans Pro"/>
                        </a:rPr>
                        <a:t>Presentation= 100 pts</a:t>
                      </a:r>
                      <a:endParaRPr lang="en-US" sz="1100"/>
                    </a:p>
                    <a:p>
                      <a:pPr algn="l">
                        <a:lnSpc>
                          <a:spcPts val="3024"/>
                        </a:lnSpc>
                      </a:pPr>
                      <a:r>
                        <a:rPr lang="en-US" sz="2499">
                          <a:solidFill>
                            <a:srgbClr val="262523"/>
                          </a:solidFill>
                          <a:latin typeface="Source Sans Pro"/>
                          <a:ea typeface="Source Sans Pro"/>
                          <a:cs typeface="Source Sans Pro"/>
                          <a:sym typeface="Source Sans Pro"/>
                        </a:rPr>
                        <a:t>Peer Evaluation= 25 pts</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r>
              <a:tr h="1348853">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11/17 - 11/21</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Final Exam</a:t>
                      </a:r>
                      <a:endParaRPr lang="en-US" sz="1100"/>
                    </a:p>
                    <a:p>
                      <a:pPr algn="ctr">
                        <a:lnSpc>
                          <a:spcPts val="2999"/>
                        </a:lnSpc>
                      </a:pPr>
                      <a:r>
                        <a:rPr lang="en-US" b="true" sz="2499" spc="23">
                          <a:solidFill>
                            <a:srgbClr val="262523"/>
                          </a:solidFill>
                          <a:latin typeface="Source Sans Pro Bold"/>
                          <a:ea typeface="Source Sans Pro Bold"/>
                          <a:cs typeface="Source Sans Pro Bold"/>
                          <a:sym typeface="Source Sans Pro Bold"/>
                        </a:rPr>
                        <a:t>(</a:t>
                      </a:r>
                      <a:r>
                        <a:rPr lang="en-US" sz="2499" spc="23">
                          <a:solidFill>
                            <a:srgbClr val="262523"/>
                          </a:solidFill>
                          <a:latin typeface="Source Sans Pro"/>
                          <a:ea typeface="Source Sans Pro"/>
                          <a:cs typeface="Source Sans Pro"/>
                          <a:sym typeface="Source Sans Pro"/>
                        </a:rPr>
                        <a:t>combination of short answer, multiple choice, fill-in the blank)</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3">
                          <a:solidFill>
                            <a:srgbClr val="262523"/>
                          </a:solidFill>
                          <a:latin typeface="Source Sans Pro"/>
                          <a:ea typeface="Source Sans Pro"/>
                          <a:cs typeface="Source Sans Pro"/>
                          <a:sym typeface="Source Sans Pro"/>
                        </a:rPr>
                        <a:t>Final Exam= 100 pts</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r>
            </a:tbl>
          </a:graphicData>
        </a:graphic>
      </p:graphicFrame>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647697" y="1217186"/>
            <a:ext cx="16992600" cy="7978378"/>
          </a:xfrm>
          <a:prstGeom prst="rect">
            <a:avLst/>
          </a:prstGeom>
        </p:spPr>
        <p:txBody>
          <a:bodyPr anchor="t" rtlCol="false" tIns="0" lIns="0" bIns="0" rIns="0">
            <a:spAutoFit/>
          </a:bodyPr>
          <a:lstStyle/>
          <a:p>
            <a:pPr algn="ctr">
              <a:lnSpc>
                <a:spcPts val="2520"/>
              </a:lnSpc>
            </a:pPr>
            <a:r>
              <a:rPr lang="en-US" b="true" sz="2100" spc="-12">
                <a:solidFill>
                  <a:srgbClr val="000000"/>
                </a:solidFill>
                <a:latin typeface="Source Sans Pro Bold"/>
                <a:ea typeface="Source Sans Pro Bold"/>
                <a:cs typeface="Source Sans Pro Bold"/>
                <a:sym typeface="Source Sans Pro Bold"/>
              </a:rPr>
              <a:t>Academic Integrity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Academic Integrity Standards and Consequences. According to UNT Policy 06.003, Student Academic Integrity, academic dishonesty occurs when students engage in behaviors including, but not limited to cheating, fabrication, facilitating academic dishonesty, forgery, plagiarism, and sabotage. A finding of academic dishonesty may result in a range of academic penalties or sanctions ranging from admonition to expulsion from the University. [Insert specific sanction or academic penalty for specific academic integrity violation.]</a:t>
            </a:r>
          </a:p>
          <a:p>
            <a:pPr algn="ctr">
              <a:lnSpc>
                <a:spcPts val="2160"/>
              </a:lnSpc>
            </a:pPr>
          </a:p>
          <a:p>
            <a:pPr algn="ctr">
              <a:lnSpc>
                <a:spcPts val="2520"/>
              </a:lnSpc>
            </a:pPr>
            <a:r>
              <a:rPr lang="en-US" b="true" sz="2100" spc="-12">
                <a:solidFill>
                  <a:srgbClr val="000000"/>
                </a:solidFill>
                <a:latin typeface="Source Sans Pro Bold"/>
                <a:ea typeface="Source Sans Pro Bold"/>
                <a:cs typeface="Source Sans Pro Bold"/>
                <a:sym typeface="Source Sans Pro Bold"/>
              </a:rPr>
              <a:t>ADA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makes reasonable academic accommodation for students with disabilities. Students seeking accommodation must first register with the Office of Disability Accommodation (ODA) to verify their eligibility. If a disability is verified, the ODA will provide a student with an accommodation letter to be delivered to faculty to begin a private discussion regarding one’s specific course needs. Students may request accommodations at any time, however, ODA notices of accommodation should be provided as early as possible in the semester to avoid any delay in implementation. Note that students must obtain a new letter of accommodation for every semester and must meet with each faculty member prior to implementation in each class. For additional information see the </a:t>
            </a:r>
            <a:r>
              <a:rPr lang="en-US" sz="1800" spc="-10" u="sng">
                <a:solidFill>
                  <a:srgbClr val="0000FF"/>
                </a:solidFill>
                <a:latin typeface="Source Sans Pro Light"/>
                <a:ea typeface="Source Sans Pro Light"/>
                <a:cs typeface="Source Sans Pro Light"/>
                <a:sym typeface="Source Sans Pro Light"/>
                <a:hlinkClick r:id="rId2" tooltip="https://disability.unt.edu/"/>
              </a:rPr>
              <a:t>ODA website</a:t>
            </a:r>
            <a:r>
              <a:rPr lang="en-US" sz="1800" spc="-10">
                <a:solidFill>
                  <a:srgbClr val="000000"/>
                </a:solidFill>
                <a:latin typeface="Source Sans Pro Light"/>
                <a:ea typeface="Source Sans Pro Light"/>
                <a:cs typeface="Source Sans Pro Light"/>
                <a:sym typeface="Source Sans Pro Light"/>
              </a:rPr>
              <a:t> (</a:t>
            </a:r>
            <a:r>
              <a:rPr lang="en-US" sz="1800" spc="-10" u="sng">
                <a:solidFill>
                  <a:srgbClr val="0000FF"/>
                </a:solidFill>
                <a:latin typeface="Source Sans Pro Light"/>
                <a:ea typeface="Source Sans Pro Light"/>
                <a:cs typeface="Source Sans Pro Light"/>
                <a:sym typeface="Source Sans Pro Light"/>
                <a:hlinkClick r:id="rId3" tooltip="https://disability.unt.edu/"/>
              </a:rPr>
              <a:t>https://disability.unt.edu/</a:t>
            </a:r>
            <a:r>
              <a:rPr lang="en-US" sz="1800" spc="-10">
                <a:solidFill>
                  <a:srgbClr val="000000"/>
                </a:solidFill>
                <a:latin typeface="Source Sans Pro Light"/>
                <a:ea typeface="Source Sans Pro Light"/>
                <a:cs typeface="Source Sans Pro Light"/>
                <a:sym typeface="Source Sans Pro Light"/>
              </a:rPr>
              <a:t>).</a:t>
            </a:r>
          </a:p>
          <a:p>
            <a:pPr algn="ctr">
              <a:lnSpc>
                <a:spcPts val="2160"/>
              </a:lnSpc>
            </a:pPr>
          </a:p>
          <a:p>
            <a:pPr algn="ctr">
              <a:lnSpc>
                <a:spcPts val="2520"/>
              </a:lnSpc>
            </a:pPr>
            <a:r>
              <a:rPr lang="en-US" b="true" sz="2100" spc="-12">
                <a:solidFill>
                  <a:srgbClr val="000000"/>
                </a:solidFill>
                <a:latin typeface="Source Sans Pro Bold"/>
                <a:ea typeface="Source Sans Pro Bold"/>
                <a:cs typeface="Source Sans Pro Bold"/>
                <a:sym typeface="Source Sans Pro Bold"/>
              </a:rPr>
              <a:t>Prohibition of Discrimination, Harassment, and Retaliation (Policy 16.004)</a:t>
            </a:r>
          </a:p>
          <a:p>
            <a:pPr algn="ctr">
              <a:lnSpc>
                <a:spcPts val="2160"/>
              </a:lnSpc>
            </a:pPr>
            <a:r>
              <a:rPr lang="en-US" sz="1800" spc="-10">
                <a:solidFill>
                  <a:srgbClr val="000000"/>
                </a:solidFill>
                <a:latin typeface="Source Sans Pro Light"/>
                <a:ea typeface="Source Sans Pro Light"/>
                <a:cs typeface="Source Sans Pro Light"/>
                <a:sym typeface="Source Sans Pro Light"/>
              </a:rPr>
              <a:t>The University of North Texas (UNT) prohibits discrimination and harassment because of race, color, national origin, religion, sex, sexual orientation, gender identity, gender expression, age, disability, genetic information, veteran status, or any other characteristic protected under applicable federal or state law in its application and admission processes; educational programs and activities; employment policies, procedures, and processes; and university facilities. The University takes active measures to prevent such conduct and investigates and takes remedial action when appropriate.</a:t>
            </a:r>
          </a:p>
          <a:p>
            <a:pPr algn="ctr">
              <a:lnSpc>
                <a:spcPts val="2160"/>
              </a:lnSpc>
            </a:pPr>
          </a:p>
          <a:p>
            <a:pPr algn="ctr">
              <a:lnSpc>
                <a:spcPts val="2520"/>
              </a:lnSpc>
            </a:pPr>
            <a:r>
              <a:rPr lang="en-US" b="true" sz="2100" spc="-12">
                <a:solidFill>
                  <a:srgbClr val="000000"/>
                </a:solidFill>
                <a:latin typeface="Source Sans Pro Bold"/>
                <a:ea typeface="Source Sans Pro Bold"/>
                <a:cs typeface="Source Sans Pro Bold"/>
                <a:sym typeface="Source Sans Pro Bold"/>
              </a:rPr>
              <a:t>Emergency Notification &amp; Procedures</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uses a system called Eagle Alert to quickly notify students with critical information in the event of an emergency (i.e., severe weather, campus closing, and health and public safety emergencies like chemical spills, fires, or violence). In the event of a university closure, please refer to Canvas for contingency plans for covering course materials.</a:t>
            </a:r>
          </a:p>
          <a:p>
            <a:pPr algn="ctr">
              <a:lnSpc>
                <a:spcPts val="2160"/>
              </a:lnSpc>
            </a:pPr>
          </a:p>
          <a:p>
            <a:pPr algn="ctr">
              <a:lnSpc>
                <a:spcPts val="2520"/>
              </a:lnSpc>
            </a:pPr>
            <a:r>
              <a:rPr lang="en-US" b="true" sz="2100" spc="-12">
                <a:solidFill>
                  <a:srgbClr val="000000"/>
                </a:solidFill>
                <a:latin typeface="Source Sans Pro Bold"/>
                <a:ea typeface="Source Sans Pro Bold"/>
                <a:cs typeface="Source Sans Pro Bold"/>
                <a:sym typeface="Source Sans Pro Bold"/>
              </a:rPr>
              <a:t>Retention of Student Records</a:t>
            </a:r>
          </a:p>
          <a:p>
            <a:pPr algn="ctr">
              <a:lnSpc>
                <a:spcPts val="2160"/>
              </a:lnSpc>
            </a:pPr>
            <a:r>
              <a:rPr lang="en-US" sz="1800" spc="-10">
                <a:solidFill>
                  <a:srgbClr val="000000"/>
                </a:solidFill>
                <a:latin typeface="Source Sans Pro Light"/>
                <a:ea typeface="Source Sans Pro Light"/>
                <a:cs typeface="Source Sans Pro Light"/>
                <a:sym typeface="Source Sans Pro Light"/>
              </a:rPr>
              <a:t>Student records pertaining to this course are maintained in a secure location by the instructor of record. All records such as exams, answer sheets (with keys), and written papers submitted during the duration of the course are kept for at least one calendar year after course completion. Course work completed via the Canvas online system, including grading information and comments, is also stored in a safe electronic environment for one year. Students have the right to view their individual record; however, information about student’s records will not be divulged to other individuals without proper written consent. Students are encouraged to review the Public Information Policy and the Family Educational Rights and Privacy Act (FERPA) laws and the University’s policy. See UNT Policy 10.10, Records Management and Retention for additional information. </a:t>
            </a:r>
          </a:p>
          <a:p>
            <a:pPr algn="ctr">
              <a:lnSpc>
                <a:spcPts val="2160"/>
              </a:lnSpc>
            </a:pPr>
          </a:p>
        </p:txBody>
      </p:sp>
      <p:sp>
        <p:nvSpPr>
          <p:cNvPr name="TextBox 3" id="3"/>
          <p:cNvSpPr txBox="true"/>
          <p:nvPr/>
        </p:nvSpPr>
        <p:spPr>
          <a:xfrm rot="0">
            <a:off x="1005840" y="37851"/>
            <a:ext cx="16276320" cy="1009501"/>
          </a:xfrm>
          <a:prstGeom prst="rect">
            <a:avLst/>
          </a:prstGeom>
        </p:spPr>
        <p:txBody>
          <a:bodyPr anchor="t" rtlCol="false" tIns="0" lIns="0" bIns="0" rIns="0">
            <a:spAutoFit/>
          </a:bodyPr>
          <a:lstStyle/>
          <a:p>
            <a:pPr algn="ctr">
              <a:lnSpc>
                <a:spcPts val="7967"/>
              </a:lnSpc>
            </a:pPr>
            <a:r>
              <a:rPr lang="en-US" b="true" sz="6639" spc="-40">
                <a:solidFill>
                  <a:srgbClr val="262523"/>
                </a:solidFill>
                <a:latin typeface="Roboto Slab Bold"/>
                <a:ea typeface="Roboto Slab Bold"/>
                <a:cs typeface="Roboto Slab Bold"/>
                <a:sym typeface="Roboto Slab Bold"/>
              </a:rPr>
              <a:t>UNT Policy</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1005840" y="37851"/>
            <a:ext cx="16276320" cy="1009501"/>
          </a:xfrm>
          <a:prstGeom prst="rect">
            <a:avLst/>
          </a:prstGeom>
        </p:spPr>
        <p:txBody>
          <a:bodyPr anchor="t" rtlCol="false" tIns="0" lIns="0" bIns="0" rIns="0">
            <a:spAutoFit/>
          </a:bodyPr>
          <a:lstStyle/>
          <a:p>
            <a:pPr algn="ctr">
              <a:lnSpc>
                <a:spcPts val="7967"/>
              </a:lnSpc>
            </a:pPr>
            <a:r>
              <a:rPr lang="en-US" b="true" sz="6639" spc="-40">
                <a:solidFill>
                  <a:srgbClr val="262523"/>
                </a:solidFill>
                <a:latin typeface="Roboto Slab Bold"/>
                <a:ea typeface="Roboto Slab Bold"/>
                <a:cs typeface="Roboto Slab Bold"/>
                <a:sym typeface="Roboto Slab Bold"/>
              </a:rPr>
              <a:t>UNT Policy</a:t>
            </a:r>
          </a:p>
        </p:txBody>
      </p:sp>
      <p:sp>
        <p:nvSpPr>
          <p:cNvPr name="TextBox 3" id="3"/>
          <p:cNvSpPr txBox="true"/>
          <p:nvPr/>
        </p:nvSpPr>
        <p:spPr>
          <a:xfrm rot="0">
            <a:off x="313006" y="1467258"/>
            <a:ext cx="17661987" cy="8332515"/>
          </a:xfrm>
          <a:prstGeom prst="rect">
            <a:avLst/>
          </a:prstGeom>
        </p:spPr>
        <p:txBody>
          <a:bodyPr anchor="t" rtlCol="false" tIns="0" lIns="0" bIns="0" rIns="0">
            <a:spAutoFit/>
          </a:bodyPr>
          <a:lstStyle/>
          <a:p>
            <a:pPr algn="ctr">
              <a:lnSpc>
                <a:spcPts val="2640"/>
              </a:lnSpc>
            </a:pPr>
            <a:r>
              <a:rPr lang="en-US" b="true" sz="2200" spc="-13">
                <a:solidFill>
                  <a:srgbClr val="000000"/>
                </a:solidFill>
                <a:latin typeface="Source Sans Pro Bold"/>
                <a:ea typeface="Source Sans Pro Bold"/>
                <a:cs typeface="Source Sans Pro Bold"/>
                <a:sym typeface="Source Sans Pro Bold"/>
              </a:rPr>
              <a:t>Acceptable Student Behavior</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behavior that interferes with an instructor’s ability to conduct a class or other students' opportunity to learn is unacceptable and disruptive and will not be tolerated in any instructional forum at UNT. Students engaging in unacceptable behavior will be directed to leave the classroom and the instructor may refer the student to the Dean of Students to consider whether the student's conduct violated the Code of Student Conduct. The University's expectations for student conduct apply to all instructional forums, including University and electronic classroom, labs, discussion groups, field trips, etc. Visit UNT’s </a:t>
            </a:r>
            <a:r>
              <a:rPr lang="en-US" sz="2200" spc="-13" u="sng">
                <a:solidFill>
                  <a:srgbClr val="0000FF"/>
                </a:solidFill>
                <a:latin typeface="Source Sans Pro Light"/>
                <a:ea typeface="Source Sans Pro Light"/>
                <a:cs typeface="Source Sans Pro Light"/>
                <a:sym typeface="Source Sans Pro Light"/>
                <a:hlinkClick r:id="rId2" tooltip="https://deanofstudents.unt.edu/conduct"/>
              </a:rPr>
              <a:t>Code of Student Conduct</a:t>
            </a:r>
            <a:r>
              <a:rPr lang="en-US" sz="2200" spc="-13">
                <a:solidFill>
                  <a:srgbClr val="000000"/>
                </a:solidFill>
                <a:latin typeface="Source Sans Pro Light"/>
                <a:ea typeface="Source Sans Pro Light"/>
                <a:cs typeface="Source Sans Pro Light"/>
                <a:sym typeface="Source Sans Pro Light"/>
              </a:rPr>
              <a:t> (https://deanofstudents.unt.edu/conduct) to learn more. </a:t>
            </a:r>
          </a:p>
          <a:p>
            <a:pPr algn="ctr">
              <a:lnSpc>
                <a:spcPts val="2640"/>
              </a:lnSpc>
            </a:pPr>
          </a:p>
          <a:p>
            <a:pPr algn="ctr">
              <a:lnSpc>
                <a:spcPts val="2640"/>
              </a:lnSpc>
            </a:pPr>
            <a:r>
              <a:rPr lang="en-US" b="true" sz="2200" spc="-13">
                <a:solidFill>
                  <a:srgbClr val="000000"/>
                </a:solidFill>
                <a:latin typeface="Source Sans Pro Bold"/>
                <a:ea typeface="Source Sans Pro Bold"/>
                <a:cs typeface="Source Sans Pro Bold"/>
                <a:sym typeface="Source Sans Pro Bold"/>
              </a:rPr>
              <a:t>Access to Information - Eagle Connect</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Students’ access point for business and academic services at UNT is located at: </a:t>
            </a:r>
            <a:r>
              <a:rPr lang="en-US" sz="2200" spc="-13" u="sng">
                <a:solidFill>
                  <a:srgbClr val="0000FF"/>
                </a:solidFill>
                <a:latin typeface="Source Sans Pro Light"/>
                <a:ea typeface="Source Sans Pro Light"/>
                <a:cs typeface="Source Sans Pro Light"/>
                <a:sym typeface="Source Sans Pro Light"/>
                <a:hlinkClick r:id="rId3" tooltip="https://my.unt.edu/"/>
              </a:rPr>
              <a:t>my.unt.edu</a:t>
            </a:r>
            <a:r>
              <a:rPr lang="en-US" sz="2200" spc="-13">
                <a:solidFill>
                  <a:srgbClr val="000000"/>
                </a:solidFill>
                <a:latin typeface="Source Sans Pro Light"/>
                <a:ea typeface="Source Sans Pro Light"/>
                <a:cs typeface="Source Sans Pro Light"/>
                <a:sym typeface="Source Sans Pro Light"/>
              </a:rPr>
              <a:t>. All official communication from the University will be delivered to a student’s Eagle Connect account. For more information, please visit the website that explains Eagle Connect and how to forward e-mail </a:t>
            </a:r>
            <a:r>
              <a:rPr lang="en-US" sz="2200" spc="-13" u="sng">
                <a:solidFill>
                  <a:srgbClr val="0000FF"/>
                </a:solidFill>
                <a:latin typeface="Source Sans Pro Light"/>
                <a:ea typeface="Source Sans Pro Light"/>
                <a:cs typeface="Source Sans Pro Light"/>
                <a:sym typeface="Source Sans Pro Light"/>
                <a:hlinkClick r:id="rId4" tooltip="https://it.unt.edu/eagleconnect"/>
              </a:rPr>
              <a:t>Eagle Connect</a:t>
            </a:r>
            <a:r>
              <a:rPr lang="en-US" sz="2200" spc="-13">
                <a:solidFill>
                  <a:srgbClr val="000000"/>
                </a:solidFill>
                <a:latin typeface="Source Sans Pro Light"/>
                <a:ea typeface="Source Sans Pro Light"/>
                <a:cs typeface="Source Sans Pro Light"/>
                <a:sym typeface="Source Sans Pro Light"/>
              </a:rPr>
              <a:t> (https://it.unt.edu/eagleconnect).</a:t>
            </a:r>
          </a:p>
          <a:p>
            <a:pPr algn="ctr">
              <a:lnSpc>
                <a:spcPts val="2640"/>
              </a:lnSpc>
            </a:pPr>
          </a:p>
          <a:p>
            <a:pPr algn="ctr">
              <a:lnSpc>
                <a:spcPts val="2640"/>
              </a:lnSpc>
            </a:pPr>
            <a:r>
              <a:rPr lang="en-US" b="true" sz="2200" spc="-13">
                <a:solidFill>
                  <a:srgbClr val="000000"/>
                </a:solidFill>
                <a:latin typeface="Source Sans Pro Bold"/>
                <a:ea typeface="Source Sans Pro Bold"/>
                <a:cs typeface="Source Sans Pro Bold"/>
                <a:sym typeface="Source Sans Pro Bold"/>
              </a:rPr>
              <a:t>Student Evaluation Administration Dates</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feedback is important and an essential part of participation in this course. The student evaluation of instruction is a requirement for all organized classes at UNT. The survey will be made available during weeks 13, 14 and 15 of the long semesters to provide students with an opportunity to evaluate how this course is taught. Students will receive an email from "UNT SPOT Course Evaluations via IASystem Notification" (</a:t>
            </a:r>
            <a:r>
              <a:rPr lang="en-US" sz="2200" spc="-13" u="sng">
                <a:solidFill>
                  <a:srgbClr val="0000FF"/>
                </a:solidFill>
                <a:latin typeface="Source Sans Pro Light"/>
                <a:ea typeface="Source Sans Pro Light"/>
                <a:cs typeface="Source Sans Pro Light"/>
                <a:sym typeface="Source Sans Pro Light"/>
              </a:rPr>
              <a:t>no-reply@iasystem.org</a:t>
            </a:r>
            <a:r>
              <a:rPr lang="en-US" sz="2200" spc="-13">
                <a:solidFill>
                  <a:srgbClr val="000000"/>
                </a:solidFill>
                <a:latin typeface="Source Sans Pro Light"/>
                <a:ea typeface="Source Sans Pro Light"/>
                <a:cs typeface="Source Sans Pro Light"/>
                <a:sym typeface="Source Sans Pro Light"/>
              </a:rPr>
              <a:t>) with the survey link. Students should look for the email in their UNT email inbox. Simply click on the link and complete the survey. Once students complete the survey they will receive a confirmation email that the survey has been submitted. For additional information, please visit the </a:t>
            </a:r>
            <a:r>
              <a:rPr lang="en-US" sz="2200" spc="-13" u="sng">
                <a:solidFill>
                  <a:srgbClr val="0000FF"/>
                </a:solidFill>
                <a:latin typeface="Source Sans Pro Light"/>
                <a:ea typeface="Source Sans Pro Light"/>
                <a:cs typeface="Source Sans Pro Light"/>
                <a:sym typeface="Source Sans Pro Light"/>
                <a:hlinkClick r:id="rId5" tooltip="http://spot.unt.edu/"/>
              </a:rPr>
              <a:t>SPOT website</a:t>
            </a:r>
            <a:r>
              <a:rPr lang="en-US" sz="2200" spc="-13">
                <a:solidFill>
                  <a:srgbClr val="000000"/>
                </a:solidFill>
                <a:latin typeface="Source Sans Pro Light"/>
                <a:ea typeface="Source Sans Pro Light"/>
                <a:cs typeface="Source Sans Pro Light"/>
                <a:sym typeface="Source Sans Pro Light"/>
              </a:rPr>
              <a:t> (http://spot.unt.edu/) or email </a:t>
            </a:r>
            <a:r>
              <a:rPr lang="en-US" sz="2200" spc="-13" u="sng">
                <a:solidFill>
                  <a:srgbClr val="0000FF"/>
                </a:solidFill>
                <a:latin typeface="Source Sans Pro Light"/>
                <a:ea typeface="Source Sans Pro Light"/>
                <a:cs typeface="Source Sans Pro Light"/>
                <a:sym typeface="Source Sans Pro Light"/>
              </a:rPr>
              <a:t>spot@unt.edu</a:t>
            </a:r>
            <a:r>
              <a:rPr lang="en-US" sz="2200" spc="-13">
                <a:solidFill>
                  <a:srgbClr val="000000"/>
                </a:solidFill>
                <a:latin typeface="Source Sans Pro Light"/>
                <a:ea typeface="Source Sans Pro Light"/>
                <a:cs typeface="Source Sans Pro Light"/>
                <a:sym typeface="Source Sans Pro Light"/>
              </a:rPr>
              <a:t>.</a:t>
            </a:r>
          </a:p>
          <a:p>
            <a:pPr algn="ctr">
              <a:lnSpc>
                <a:spcPts val="2640"/>
              </a:lnSpc>
            </a:pPr>
          </a:p>
          <a:p>
            <a:pPr algn="ctr">
              <a:lnSpc>
                <a:spcPts val="2640"/>
              </a:lnSpc>
            </a:pPr>
            <a:r>
              <a:rPr lang="en-US" b="true" sz="2200" spc="-13">
                <a:solidFill>
                  <a:srgbClr val="000000"/>
                </a:solidFill>
                <a:latin typeface="Source Sans Pro Bold"/>
                <a:ea typeface="Source Sans Pro Bold"/>
                <a:cs typeface="Source Sans Pro Bold"/>
                <a:sym typeface="Source Sans Pro Bold"/>
              </a:rPr>
              <a:t>Survivor Advocacy</a:t>
            </a:r>
          </a:p>
          <a:p>
            <a:pPr algn="ctr">
              <a:lnSpc>
                <a:spcPts val="2640"/>
              </a:lnSpc>
            </a:pPr>
            <a:r>
              <a:rPr lang="en-US" sz="2200" spc="-13">
                <a:solidFill>
                  <a:srgbClr val="000000"/>
                </a:solidFill>
                <a:latin typeface="Source Sans Pro Light"/>
                <a:ea typeface="Source Sans Pro Light"/>
                <a:cs typeface="Source Sans Pro Light"/>
                <a:sym typeface="Source Sans Pro Light"/>
              </a:rPr>
              <a:t>UNT is committed to providing a safe learning environment free of all forms of sexual misconduct. Federal laws and UNT policies prohibit discrimination on the basis of sex as well as sexual misconduct. If you or someone you know is experiencing sexual harassment, relationship violence, stalking and/or sexual assault, there are campus resources available to provide support and assistance. The Survivor Advocates can be reached at </a:t>
            </a:r>
            <a:r>
              <a:rPr lang="en-US" sz="2200" spc="-13" u="sng">
                <a:solidFill>
                  <a:srgbClr val="0000FF"/>
                </a:solidFill>
                <a:latin typeface="Source Sans Pro Light"/>
                <a:ea typeface="Source Sans Pro Light"/>
                <a:cs typeface="Source Sans Pro Light"/>
                <a:sym typeface="Source Sans Pro Light"/>
                <a:hlinkClick r:id="rId6" tooltip="mailto:SurvivorAdvocate@unt.edu"/>
              </a:rPr>
              <a:t>SurvivorAdvocate@unt.edu</a:t>
            </a:r>
            <a:r>
              <a:rPr lang="en-US" sz="2200" spc="-13">
                <a:solidFill>
                  <a:srgbClr val="000000"/>
                </a:solidFill>
                <a:latin typeface="Source Sans Pro Light"/>
                <a:ea typeface="Source Sans Pro Light"/>
                <a:cs typeface="Source Sans Pro Light"/>
                <a:sym typeface="Source Sans Pro Light"/>
              </a:rPr>
              <a:t> or by calling the Dean of Students Office at 940-5652648.</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1005838" y="172549"/>
            <a:ext cx="16276320" cy="1000125"/>
          </a:xfrm>
          <a:prstGeom prst="rect">
            <a:avLst/>
          </a:prstGeom>
        </p:spPr>
        <p:txBody>
          <a:bodyPr anchor="t" rtlCol="false" tIns="0" lIns="0" bIns="0" rIns="0">
            <a:spAutoFit/>
          </a:bodyPr>
          <a:lstStyle/>
          <a:p>
            <a:pPr algn="ctr">
              <a:lnSpc>
                <a:spcPts val="7920"/>
              </a:lnSpc>
            </a:pPr>
            <a:r>
              <a:rPr lang="en-US" b="true" sz="6600" spc="-40">
                <a:solidFill>
                  <a:srgbClr val="262523"/>
                </a:solidFill>
                <a:latin typeface="Roboto Slab Bold"/>
                <a:ea typeface="Roboto Slab Bold"/>
                <a:cs typeface="Roboto Slab Bold"/>
                <a:sym typeface="Roboto Slab Bold"/>
              </a:rPr>
              <a:t>Additional UNT Services</a:t>
            </a:r>
          </a:p>
        </p:txBody>
      </p:sp>
      <p:sp>
        <p:nvSpPr>
          <p:cNvPr name="TextBox 3" id="3"/>
          <p:cNvSpPr txBox="true"/>
          <p:nvPr/>
        </p:nvSpPr>
        <p:spPr>
          <a:xfrm rot="0">
            <a:off x="631287" y="1573412"/>
            <a:ext cx="17025423" cy="8361313"/>
          </a:xfrm>
          <a:prstGeom prst="rect">
            <a:avLst/>
          </a:prstGeom>
        </p:spPr>
        <p:txBody>
          <a:bodyPr anchor="t" rtlCol="false" tIns="0" lIns="0" bIns="0" rIns="0">
            <a:spAutoFit/>
          </a:bodyPr>
          <a:lstStyle/>
          <a:p>
            <a:pPr algn="l">
              <a:lnSpc>
                <a:spcPts val="5030"/>
              </a:lnSpc>
            </a:pPr>
            <a:r>
              <a:rPr lang="en-US" b="true" sz="4192" spc="-25">
                <a:solidFill>
                  <a:srgbClr val="000000"/>
                </a:solidFill>
                <a:latin typeface="Source Sans Pro Bold"/>
                <a:ea typeface="Source Sans Pro Bold"/>
                <a:cs typeface="Source Sans Pro Bold"/>
                <a:sym typeface="Source Sans Pro Bold"/>
              </a:rPr>
              <a:t>Academic Support &amp; Student Services</a:t>
            </a:r>
          </a:p>
          <a:p>
            <a:pPr algn="l">
              <a:lnSpc>
                <a:spcPts val="4329"/>
              </a:lnSpc>
            </a:pPr>
            <a:r>
              <a:rPr lang="en-US" b="true" sz="3607" spc="-21">
                <a:solidFill>
                  <a:srgbClr val="000000"/>
                </a:solidFill>
                <a:latin typeface="Source Sans Pro Bold"/>
                <a:ea typeface="Source Sans Pro Bold"/>
                <a:cs typeface="Source Sans Pro Bold"/>
                <a:sym typeface="Source Sans Pro Bold"/>
              </a:rPr>
              <a:t>Student Support Services</a:t>
            </a:r>
          </a:p>
          <a:p>
            <a:pPr algn="l">
              <a:lnSpc>
                <a:spcPts val="2632"/>
              </a:lnSpc>
            </a:pPr>
          </a:p>
          <a:p>
            <a:pPr algn="l">
              <a:lnSpc>
                <a:spcPts val="3978"/>
              </a:lnSpc>
            </a:pPr>
            <a:r>
              <a:rPr lang="en-US" b="true" sz="3315" i="true" spc="-20">
                <a:solidFill>
                  <a:srgbClr val="000000"/>
                </a:solidFill>
                <a:latin typeface="Source Sans Pro Bold Italics"/>
                <a:ea typeface="Source Sans Pro Bold Italics"/>
                <a:cs typeface="Source Sans Pro Bold Italics"/>
                <a:sym typeface="Source Sans Pro Bold Italics"/>
              </a:rPr>
              <a:t>Mental Health</a:t>
            </a:r>
          </a:p>
          <a:p>
            <a:pPr algn="l">
              <a:lnSpc>
                <a:spcPts val="2866"/>
              </a:lnSpc>
            </a:pPr>
            <a:r>
              <a:rPr lang="en-US" sz="2388" spc="-14">
                <a:solidFill>
                  <a:srgbClr val="000000"/>
                </a:solidFill>
                <a:latin typeface="Source Sans Pro Light"/>
                <a:ea typeface="Source Sans Pro Light"/>
                <a:cs typeface="Source Sans Pro Light"/>
                <a:sym typeface="Source Sans Pro Light"/>
              </a:rPr>
              <a:t>UNT provides mental health resources to students to help ensure there are numerous outlets to turn to that wholeheartedly care for and are there for students in need, regardless of the nature of an issue or its severity. Listed below are several resources on campus that can support your academic success and mental well-being:</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2" tooltip="https://studentaffairs.unt.edu/student-health-and-wellness-center"/>
              </a:rPr>
              <a:t>Student Health and Wellness Center</a:t>
            </a:r>
            <a:r>
              <a:rPr lang="en-US" sz="2193" spc="-13">
                <a:solidFill>
                  <a:srgbClr val="000000"/>
                </a:solidFill>
                <a:latin typeface="Source Sans Pro Light"/>
                <a:ea typeface="Source Sans Pro Light"/>
                <a:cs typeface="Source Sans Pro Light"/>
                <a:sym typeface="Source Sans Pro Light"/>
              </a:rPr>
              <a:t> (</a:t>
            </a:r>
            <a:r>
              <a:rPr lang="en-US" sz="2193" spc="-13" u="sng">
                <a:solidFill>
                  <a:srgbClr val="000000"/>
                </a:solidFill>
                <a:latin typeface="Source Sans Pro Light"/>
                <a:ea typeface="Source Sans Pro Light"/>
                <a:cs typeface="Source Sans Pro Light"/>
                <a:sym typeface="Source Sans Pro Light"/>
              </a:rPr>
              <a:t>https://studentaffairs.unt.edu/student-health-and-wellness-center</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3" tooltip="https://studentaffairs.unt.edu/counseling-and-testing-services"/>
              </a:rPr>
              <a:t>Counseling and Testing Services</a:t>
            </a:r>
            <a:r>
              <a:rPr lang="en-US" sz="2193" spc="-13">
                <a:solidFill>
                  <a:srgbClr val="000000"/>
                </a:solidFill>
                <a:latin typeface="Source Sans Pro Light"/>
                <a:ea typeface="Source Sans Pro Light"/>
                <a:cs typeface="Source Sans Pro Light"/>
                <a:sym typeface="Source Sans Pro Light"/>
              </a:rPr>
              <a:t> (</a:t>
            </a:r>
            <a:r>
              <a:rPr lang="en-US" sz="2193" spc="-13" u="sng">
                <a:solidFill>
                  <a:srgbClr val="000000"/>
                </a:solidFill>
                <a:latin typeface="Source Sans Pro Light"/>
                <a:ea typeface="Source Sans Pro Light"/>
                <a:cs typeface="Source Sans Pro Light"/>
                <a:sym typeface="Source Sans Pro Light"/>
              </a:rPr>
              <a:t>https://studentaffairs.unt.edu/counseling-and-testing-services</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4" tooltip="https://studentaffairs.unt.edu/care"/>
              </a:rPr>
              <a:t>UNT Care Team</a:t>
            </a:r>
            <a:r>
              <a:rPr lang="en-US" sz="2193" spc="-13">
                <a:solidFill>
                  <a:srgbClr val="000000"/>
                </a:solidFill>
                <a:latin typeface="Source Sans Pro Light"/>
                <a:ea typeface="Source Sans Pro Light"/>
                <a:cs typeface="Source Sans Pro Light"/>
                <a:sym typeface="Source Sans Pro Light"/>
              </a:rPr>
              <a:t> (https://studentaffairs.unt.edu/care)</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5" tooltip="https://studentaffairs.unt.edu/student-health-and-wellness-center/services/psychiatry"/>
              </a:rPr>
              <a:t>UNT Psychiatric Services</a:t>
            </a:r>
            <a:r>
              <a:rPr lang="en-US" sz="2193" spc="-13">
                <a:solidFill>
                  <a:srgbClr val="000000"/>
                </a:solidFill>
                <a:latin typeface="Source Sans Pro Light"/>
                <a:ea typeface="Source Sans Pro Light"/>
                <a:cs typeface="Source Sans Pro Light"/>
                <a:sym typeface="Source Sans Pro Light"/>
              </a:rPr>
              <a:t> (https://studentaffairs.unt.edu/student-health-and-wellness-center/services/psychiatry)</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Individual Counseling</a:t>
            </a:r>
            <a:r>
              <a:rPr lang="en-US" sz="2193" spc="-13">
                <a:solidFill>
                  <a:srgbClr val="000000"/>
                </a:solidFill>
                <a:latin typeface="Source Sans Pro Light"/>
                <a:ea typeface="Source Sans Pro Light"/>
                <a:cs typeface="Source Sans Pro Light"/>
                <a:sym typeface="Source Sans Pro Light"/>
              </a:rPr>
              <a:t> (</a:t>
            </a:r>
            <a:r>
              <a:rPr lang="en-US" sz="2193" spc="-13" u="sng">
                <a:solidFill>
                  <a:srgbClr val="0000FF"/>
                </a:solidFill>
                <a:latin typeface="Source Sans Pro Light"/>
                <a:ea typeface="Source Sans Pro Light"/>
                <a:cs typeface="Source Sans Pro Light"/>
                <a:sym typeface="Source Sans Pro Light"/>
                <a:hlinkClick r:id="rId7" tooltip="https://studentaffairs.unt.edu/counseling-and-testing-services/services/individual-counseling"/>
              </a:rPr>
              <a:t>https://studentaffairs.unt.edu/counseling-and-testing-services/services/individual-counseling</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p>
          <a:p>
            <a:pPr algn="l">
              <a:lnSpc>
                <a:spcPts val="3978"/>
              </a:lnSpc>
            </a:pPr>
            <a:r>
              <a:rPr lang="en-US" b="true" sz="3315" i="true" spc="-20">
                <a:solidFill>
                  <a:srgbClr val="000000"/>
                </a:solidFill>
                <a:latin typeface="Source Sans Pro Bold Italics"/>
                <a:ea typeface="Source Sans Pro Bold Italics"/>
                <a:cs typeface="Source Sans Pro Bold Italics"/>
                <a:sym typeface="Source Sans Pro Bold Italics"/>
              </a:rPr>
              <a:t>Chosen Names</a:t>
            </a:r>
          </a:p>
          <a:p>
            <a:pPr algn="l">
              <a:lnSpc>
                <a:spcPts val="2866"/>
              </a:lnSpc>
            </a:pPr>
            <a:r>
              <a:rPr lang="en-US" sz="2388" spc="-14">
                <a:solidFill>
                  <a:srgbClr val="000000"/>
                </a:solidFill>
                <a:latin typeface="Source Sans Pro Light"/>
                <a:ea typeface="Source Sans Pro Light"/>
                <a:cs typeface="Source Sans Pro Light"/>
                <a:sym typeface="Source Sans Pro Light"/>
              </a:rPr>
              <a:t>A chosen name is a name that a person goes by that may or may not match their legal name. If you have a chosen name that is different from your legal name and would like that to be used in class, please let the instructor know. Below is a list of resources for updating your chosen name at UNT.</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8" tooltip="https://registrar.unt.edu/transcripts-and-records/update-your-personal-information"/>
              </a:rPr>
              <a:t>UNT Records</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9" tooltip="https://sfs.unt.edu/idcards"/>
              </a:rPr>
              <a:t>UNT ID Card</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10" tooltip="https://sso.unt.edu/idp/profile/SAML2/Redirect/SSO;jsessionid=E4DCA43DF85E3B74B3E496CAB99D8FC6?execution=e1s1"/>
              </a:rPr>
              <a:t>UNT Email Address</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11" tooltip="https://studentaffairs.unt.edu/student-legal-services"/>
              </a:rPr>
              <a:t>Legal Name</a:t>
            </a:r>
          </a:p>
          <a:p>
            <a:pPr algn="l">
              <a:lnSpc>
                <a:spcPts val="2632"/>
              </a:lnSpc>
            </a:pPr>
            <a:r>
              <a:rPr lang="en-US" sz="2193" i="true" spc="-13">
                <a:solidFill>
                  <a:srgbClr val="000000"/>
                </a:solidFill>
                <a:latin typeface="Source Sans Pro Light Italics"/>
                <a:ea typeface="Source Sans Pro Light Italics"/>
                <a:cs typeface="Source Sans Pro Light Italics"/>
                <a:sym typeface="Source Sans Pro Light Italics"/>
              </a:rPr>
              <a:t>*UNT euIDs cannot be changed at this time. The collaborating offices are working on a process to make this option accessible to UNT community members.</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877844" y="2366896"/>
            <a:ext cx="16276320" cy="6286500"/>
          </a:xfrm>
          <a:prstGeom prst="rect">
            <a:avLst/>
          </a:prstGeom>
        </p:spPr>
        <p:txBody>
          <a:bodyPr anchor="t" rtlCol="false" tIns="0" lIns="0" bIns="0" rIns="0">
            <a:spAutoFit/>
          </a:bodyPr>
          <a:lstStyle/>
          <a:p>
            <a:pPr algn="l">
              <a:lnSpc>
                <a:spcPts val="4275"/>
              </a:lnSpc>
            </a:pPr>
            <a:r>
              <a:rPr lang="en-US" b="true" sz="3562" i="true" spc="-21">
                <a:solidFill>
                  <a:srgbClr val="000000"/>
                </a:solidFill>
                <a:latin typeface="Source Sans Pro Bold Italics"/>
                <a:ea typeface="Source Sans Pro Bold Italics"/>
                <a:cs typeface="Source Sans Pro Bold Italics"/>
                <a:sym typeface="Source Sans Pro Bold Italics"/>
              </a:rPr>
              <a:t>Additional Student Support Services</a:t>
            </a:r>
          </a:p>
          <a:p>
            <a:pPr algn="l">
              <a:lnSpc>
                <a:spcPts val="3150"/>
              </a:lnSpc>
            </a:pPr>
            <a:r>
              <a:rPr lang="en-US" sz="2625" spc="-15" u="sng">
                <a:solidFill>
                  <a:srgbClr val="0000FF"/>
                </a:solidFill>
                <a:latin typeface="Source Sans Pro Light"/>
                <a:ea typeface="Source Sans Pro Light"/>
                <a:cs typeface="Source Sans Pro Light"/>
                <a:sym typeface="Source Sans Pro Light"/>
              </a:rPr>
              <a:t>Registrar</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https://registrar.unt.edu/registration</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2" tooltip="https://financialaid.unt.edu/"/>
              </a:rPr>
              <a:t>Financial Aid</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https://financialaid.unt.edu/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3" tooltip="https://studentaffairs.unt.edu/student-legal-services"/>
              </a:rPr>
              <a:t>Student Legal Services</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https://studentaffairs.unt.edu/student-legal-services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4" tooltip="https://studentaffairs.unt.edu/career-center"/>
              </a:rPr>
              <a:t>Career Center</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https://studentaffairs.unt.edu/career-center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5" tooltip="https://edo.unt.edu/multicultural-center"/>
              </a:rPr>
              <a:t>Multicultural Center</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https://edo.unt.edu/multicultural-center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6" tooltip="https://studentaffairs.unt.edu/counseling-and-testing-services"/>
              </a:rPr>
              <a:t>Counseling and Testing Services</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https://studentaffairs.unt.edu/counseling-and-testing-services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7" tooltip="https://edo.unt.edu/pridealliance"/>
              </a:rPr>
              <a:t>Pride Alliance</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https://edo.unt.edu/pridealliance</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8" tooltip="https://deanofstudents.unt.edu/resources/food-pantry"/>
              </a:rPr>
              <a:t>UNT Food Pantry</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FF"/>
                </a:solidFill>
                <a:latin typeface="Source Sans Pro Light"/>
                <a:ea typeface="Source Sans Pro Light"/>
                <a:cs typeface="Source Sans Pro Light"/>
                <a:sym typeface="Source Sans Pro Light"/>
                <a:hlinkClick r:id="rId9" tooltip="https://deanofstudents.unt.edu/resources/food-pantry"/>
              </a:rPr>
              <a:t>https://deanofstudents.unt.edu/resources/food-pantry</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p>
          <a:p>
            <a:pPr algn="l">
              <a:lnSpc>
                <a:spcPts val="4275"/>
              </a:lnSpc>
            </a:pPr>
            <a:r>
              <a:rPr lang="en-US" b="true" sz="3562" spc="-21">
                <a:solidFill>
                  <a:srgbClr val="000000"/>
                </a:solidFill>
                <a:latin typeface="Source Sans Pro Bold"/>
                <a:ea typeface="Source Sans Pro Bold"/>
                <a:cs typeface="Source Sans Pro Bold"/>
                <a:sym typeface="Source Sans Pro Bold"/>
              </a:rPr>
              <a:t>Academic Support Services</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10" tooltip="https://clear.unt.edu/canvas/student-resources"/>
              </a:rPr>
              <a:t>Academic Resource Center</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https://clear.unt.edu/canvas/student-resources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11" tooltip="https://success.unt.edu/asc"/>
              </a:rPr>
              <a:t>Academic Success Center</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https://success.unt.edu/asc</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12" tooltip="https://library.unt.edu/"/>
              </a:rPr>
              <a:t>UNT Libraries</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https://library.unt.edu/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13" tooltip="http://writingcenter.unt.edu/"/>
              </a:rPr>
              <a:t>Writing Lab</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FF"/>
                </a:solidFill>
                <a:latin typeface="Source Sans Pro Light"/>
                <a:ea typeface="Source Sans Pro Light"/>
                <a:cs typeface="Source Sans Pro Light"/>
                <a:sym typeface="Source Sans Pro Light"/>
                <a:hlinkClick r:id="rId14" tooltip="http://writingcenter.unt.edu/"/>
              </a:rPr>
              <a:t>http://writingcenter.unt.edu/</a:t>
            </a:r>
            <a:r>
              <a:rPr lang="en-US" sz="2625" spc="-15">
                <a:solidFill>
                  <a:srgbClr val="000000"/>
                </a:solidFill>
                <a:latin typeface="Source Sans Pro Light"/>
                <a:ea typeface="Source Sans Pro Light"/>
                <a:cs typeface="Source Sans Pro Light"/>
                <a:sym typeface="Source Sans Pro Light"/>
              </a:rPr>
              <a:t>)</a:t>
            </a:r>
          </a:p>
        </p:txBody>
      </p:sp>
      <p:sp>
        <p:nvSpPr>
          <p:cNvPr name="TextBox 3" id="3"/>
          <p:cNvSpPr txBox="true"/>
          <p:nvPr/>
        </p:nvSpPr>
        <p:spPr>
          <a:xfrm rot="0">
            <a:off x="1005840" y="769144"/>
            <a:ext cx="16276320" cy="1000125"/>
          </a:xfrm>
          <a:prstGeom prst="rect">
            <a:avLst/>
          </a:prstGeom>
        </p:spPr>
        <p:txBody>
          <a:bodyPr anchor="t" rtlCol="false" tIns="0" lIns="0" bIns="0" rIns="0">
            <a:spAutoFit/>
          </a:bodyPr>
          <a:lstStyle/>
          <a:p>
            <a:pPr algn="ctr">
              <a:lnSpc>
                <a:spcPts val="7920"/>
              </a:lnSpc>
            </a:pPr>
            <a:r>
              <a:rPr lang="en-US" b="true" sz="6600" spc="-40">
                <a:solidFill>
                  <a:srgbClr val="262523"/>
                </a:solidFill>
                <a:latin typeface="Roboto Slab Bold"/>
                <a:ea typeface="Roboto Slab Bold"/>
                <a:cs typeface="Roboto Slab Bold"/>
                <a:sym typeface="Roboto Slab Bold"/>
              </a:rPr>
              <a:t>Additional UNT Resources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DAGwVgnvxXU</dc:identifier>
  <dcterms:modified xsi:type="dcterms:W3CDTF">2011-08-01T06:04:30Z</dcterms:modified>
  <cp:revision>1</cp:revision>
  <dc:title>Copy of SECTION 304 Copy of Copy of Spring 2025 ENV 1132 Lab Syllabus</dc:title>
</cp:coreProperties>
</file>