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nva Sans Bold" panose="020B0604020202020204" charset="0"/>
      <p:regular r:id="rId26"/>
    </p:embeddedFont>
    <p:embeddedFont>
      <p:font typeface="Poppins Light" panose="00000400000000000000" pitchFamily="2" charset="0"/>
      <p:regular r:id="rId27"/>
    </p:embeddedFont>
    <p:embeddedFont>
      <p:font typeface="Roboto Slab" pitchFamily="2" charset="0"/>
      <p:regular r:id="rId28"/>
    </p:embeddedFont>
    <p:embeddedFont>
      <p:font typeface="Roboto Slab Bold" panose="020B0604020202020204" charset="0"/>
      <p:regular r:id="rId29"/>
    </p:embeddedFont>
    <p:embeddedFont>
      <p:font typeface="Roboto Slab Light" pitchFamily="2" charset="0"/>
      <p:regular r:id="rId30"/>
    </p:embeddedFont>
    <p:embeddedFont>
      <p:font typeface="Source Sans Pro" panose="020B0503030403020204" pitchFamily="34" charset="0"/>
      <p:regular r:id="rId31"/>
    </p:embeddedFont>
    <p:embeddedFont>
      <p:font typeface="Source Sans Pro Bold" panose="020B0604020202020204" charset="0"/>
      <p:regular r:id="rId32"/>
    </p:embeddedFont>
    <p:embeddedFont>
      <p:font typeface="Source Sans Pro Bold Italics" panose="020B0604020202020204" charset="0"/>
      <p:regular r:id="rId33"/>
    </p:embeddedFont>
    <p:embeddedFont>
      <p:font typeface="Source Sans Pro Italics" panose="020B0604020202020204" charset="0"/>
      <p:regular r:id="rId34"/>
    </p:embeddedFont>
    <p:embeddedFont>
      <p:font typeface="Source Sans Pro Light" panose="020B0403030403020204" pitchFamily="34" charset="0"/>
      <p:regular r:id="rId35"/>
    </p:embeddedFont>
    <p:embeddedFont>
      <p:font typeface="Source Sans Pro Light Italics" panose="020B0604020202020204"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6" d="100"/>
          <a:sy n="66" d="100"/>
        </p:scale>
        <p:origin x="293"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09.01.2026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4760727" y="384776"/>
            <a:ext cx="8437057" cy="3873216"/>
            <a:chOff x="0" y="0"/>
            <a:chExt cx="2222106" cy="1020106"/>
          </a:xfrm>
        </p:grpSpPr>
        <p:sp>
          <p:nvSpPr>
            <p:cNvPr id="4" name="Freeform 4"/>
            <p:cNvSpPr/>
            <p:nvPr/>
          </p:nvSpPr>
          <p:spPr>
            <a:xfrm>
              <a:off x="0" y="0"/>
              <a:ext cx="2222106" cy="1020106"/>
            </a:xfrm>
            <a:custGeom>
              <a:avLst/>
              <a:gdLst/>
              <a:ahLst/>
              <a:cxnLst/>
              <a:rect l="l" t="t" r="r" b="b"/>
              <a:pathLst>
                <a:path w="2222106" h="1020106">
                  <a:moveTo>
                    <a:pt x="15599" y="0"/>
                  </a:moveTo>
                  <a:lnTo>
                    <a:pt x="2206506" y="0"/>
                  </a:lnTo>
                  <a:cubicBezTo>
                    <a:pt x="2215122" y="0"/>
                    <a:pt x="2222106" y="6984"/>
                    <a:pt x="2222106" y="15599"/>
                  </a:cubicBezTo>
                  <a:lnTo>
                    <a:pt x="2222106" y="1004507"/>
                  </a:lnTo>
                  <a:cubicBezTo>
                    <a:pt x="2222106" y="1008644"/>
                    <a:pt x="2220462" y="1012612"/>
                    <a:pt x="2217537" y="1015537"/>
                  </a:cubicBezTo>
                  <a:cubicBezTo>
                    <a:pt x="2214611" y="1018463"/>
                    <a:pt x="2210644" y="1020106"/>
                    <a:pt x="2206506" y="1020106"/>
                  </a:cubicBezTo>
                  <a:lnTo>
                    <a:pt x="15599" y="1020106"/>
                  </a:lnTo>
                  <a:cubicBezTo>
                    <a:pt x="6984" y="1020106"/>
                    <a:pt x="0" y="1013122"/>
                    <a:pt x="0" y="1004507"/>
                  </a:cubicBezTo>
                  <a:lnTo>
                    <a:pt x="0" y="15599"/>
                  </a:lnTo>
                  <a:cubicBezTo>
                    <a:pt x="0" y="6984"/>
                    <a:pt x="6984" y="0"/>
                    <a:pt x="15599" y="0"/>
                  </a:cubicBezTo>
                  <a:close/>
                </a:path>
              </a:pathLst>
            </a:custGeom>
            <a:solidFill>
              <a:srgbClr val="D0DCE8">
                <a:alpha val="74902"/>
              </a:srgbClr>
            </a:solidFill>
          </p:spPr>
          <p:txBody>
            <a:bodyPr/>
            <a:lstStyle/>
            <a:p>
              <a:endParaRPr lang="en-US"/>
            </a:p>
          </p:txBody>
        </p:sp>
        <p:sp>
          <p:nvSpPr>
            <p:cNvPr id="5" name="TextBox 5"/>
            <p:cNvSpPr txBox="1"/>
            <p:nvPr/>
          </p:nvSpPr>
          <p:spPr>
            <a:xfrm>
              <a:off x="0" y="19050"/>
              <a:ext cx="2222106" cy="1001056"/>
            </a:xfrm>
            <a:prstGeom prst="rect">
              <a:avLst/>
            </a:prstGeom>
          </p:spPr>
          <p:txBody>
            <a:bodyPr lIns="50800" tIns="50800" rIns="50800" bIns="50800" rtlCol="0" anchor="ctr"/>
            <a:lstStyle/>
            <a:p>
              <a:pPr algn="ctr">
                <a:lnSpc>
                  <a:spcPts val="2268"/>
                </a:lnSpc>
              </a:pPr>
              <a:endParaRPr/>
            </a:p>
          </p:txBody>
        </p:sp>
      </p:grpSp>
      <p:grpSp>
        <p:nvGrpSpPr>
          <p:cNvPr id="6" name="Group 6"/>
          <p:cNvGrpSpPr/>
          <p:nvPr/>
        </p:nvGrpSpPr>
        <p:grpSpPr>
          <a:xfrm>
            <a:off x="9654937" y="5143500"/>
            <a:ext cx="8462903" cy="3395472"/>
            <a:chOff x="0" y="0"/>
            <a:chExt cx="2228913" cy="894281"/>
          </a:xfrm>
        </p:grpSpPr>
        <p:sp>
          <p:nvSpPr>
            <p:cNvPr id="7" name="Freeform 7"/>
            <p:cNvSpPr/>
            <p:nvPr/>
          </p:nvSpPr>
          <p:spPr>
            <a:xfrm>
              <a:off x="0" y="0"/>
              <a:ext cx="2228913" cy="894281"/>
            </a:xfrm>
            <a:custGeom>
              <a:avLst/>
              <a:gdLst/>
              <a:ahLst/>
              <a:cxnLst/>
              <a:rect l="l" t="t" r="r" b="b"/>
              <a:pathLst>
                <a:path w="2228913" h="894281">
                  <a:moveTo>
                    <a:pt x="15552" y="0"/>
                  </a:moveTo>
                  <a:lnTo>
                    <a:pt x="2213361" y="0"/>
                  </a:lnTo>
                  <a:cubicBezTo>
                    <a:pt x="2221950" y="0"/>
                    <a:pt x="2228913" y="6963"/>
                    <a:pt x="2228913" y="15552"/>
                  </a:cubicBezTo>
                  <a:lnTo>
                    <a:pt x="2228913" y="878729"/>
                  </a:lnTo>
                  <a:cubicBezTo>
                    <a:pt x="2228913" y="887318"/>
                    <a:pt x="2221950" y="894281"/>
                    <a:pt x="2213361" y="894281"/>
                  </a:cubicBezTo>
                  <a:lnTo>
                    <a:pt x="15552" y="894281"/>
                  </a:lnTo>
                  <a:cubicBezTo>
                    <a:pt x="6963" y="894281"/>
                    <a:pt x="0" y="887318"/>
                    <a:pt x="0" y="878729"/>
                  </a:cubicBezTo>
                  <a:lnTo>
                    <a:pt x="0" y="15552"/>
                  </a:lnTo>
                  <a:cubicBezTo>
                    <a:pt x="0" y="6963"/>
                    <a:pt x="6963" y="0"/>
                    <a:pt x="15552" y="0"/>
                  </a:cubicBezTo>
                  <a:close/>
                </a:path>
              </a:pathLst>
            </a:custGeom>
            <a:solidFill>
              <a:srgbClr val="C8943A">
                <a:alpha val="73725"/>
              </a:srgbClr>
            </a:solidFill>
          </p:spPr>
          <p:txBody>
            <a:bodyPr/>
            <a:lstStyle/>
            <a:p>
              <a:endParaRPr lang="en-US"/>
            </a:p>
          </p:txBody>
        </p:sp>
        <p:sp>
          <p:nvSpPr>
            <p:cNvPr id="8" name="TextBox 8"/>
            <p:cNvSpPr txBox="1"/>
            <p:nvPr/>
          </p:nvSpPr>
          <p:spPr>
            <a:xfrm>
              <a:off x="0" y="19050"/>
              <a:ext cx="2228913" cy="875231"/>
            </a:xfrm>
            <a:prstGeom prst="rect">
              <a:avLst/>
            </a:prstGeom>
          </p:spPr>
          <p:txBody>
            <a:bodyPr lIns="50800" tIns="50800" rIns="50800" bIns="50800" rtlCol="0" anchor="ctr"/>
            <a:lstStyle/>
            <a:p>
              <a:pPr algn="ctr">
                <a:lnSpc>
                  <a:spcPts val="2268"/>
                </a:lnSpc>
              </a:pPr>
              <a:endParaRPr/>
            </a:p>
          </p:txBody>
        </p:sp>
      </p:grpSp>
      <p:sp>
        <p:nvSpPr>
          <p:cNvPr id="9" name="Freeform 9"/>
          <p:cNvSpPr/>
          <p:nvPr/>
        </p:nvSpPr>
        <p:spPr>
          <a:xfrm>
            <a:off x="156466" y="7999872"/>
            <a:ext cx="2122454" cy="2122454"/>
          </a:xfrm>
          <a:custGeom>
            <a:avLst/>
            <a:gdLst/>
            <a:ahLst/>
            <a:cxnLst/>
            <a:rect l="l" t="t" r="r" b="b"/>
            <a:pathLst>
              <a:path w="2122454" h="2122454">
                <a:moveTo>
                  <a:pt x="0" y="0"/>
                </a:moveTo>
                <a:lnTo>
                  <a:pt x="2122454" y="0"/>
                </a:lnTo>
                <a:lnTo>
                  <a:pt x="2122454" y="2122455"/>
                </a:lnTo>
                <a:lnTo>
                  <a:pt x="0" y="2122455"/>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7213178" y="3370897"/>
            <a:ext cx="3861643"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Spring 2026</a:t>
            </a:r>
          </a:p>
        </p:txBody>
      </p:sp>
      <p:sp>
        <p:nvSpPr>
          <p:cNvPr id="11" name="TextBox 11"/>
          <p:cNvSpPr txBox="1"/>
          <p:nvPr/>
        </p:nvSpPr>
        <p:spPr>
          <a:xfrm>
            <a:off x="2945459" y="352122"/>
            <a:ext cx="11991392" cy="3195319"/>
          </a:xfrm>
          <a:prstGeom prst="rect">
            <a:avLst/>
          </a:prstGeom>
        </p:spPr>
        <p:txBody>
          <a:bodyPr lIns="0" tIns="0" rIns="0" bIns="0" rtlCol="0" anchor="t">
            <a:spAutoFit/>
          </a:bodyPr>
          <a:lstStyle/>
          <a:p>
            <a:pPr algn="ctr">
              <a:lnSpc>
                <a:spcPts val="12880"/>
              </a:lnSpc>
            </a:pPr>
            <a:r>
              <a:rPr lang="en-US" sz="9200" b="1">
                <a:solidFill>
                  <a:srgbClr val="000000"/>
                </a:solidFill>
                <a:latin typeface="Canva Sans Bold"/>
                <a:ea typeface="Canva Sans Bold"/>
                <a:cs typeface="Canva Sans Bold"/>
                <a:sym typeface="Canva Sans Bold"/>
              </a:rPr>
              <a:t>BIOL 1132 Lab Syllabus</a:t>
            </a:r>
          </a:p>
        </p:txBody>
      </p:sp>
      <p:sp>
        <p:nvSpPr>
          <p:cNvPr id="12" name="TextBox 12"/>
          <p:cNvSpPr txBox="1"/>
          <p:nvPr/>
        </p:nvSpPr>
        <p:spPr>
          <a:xfrm>
            <a:off x="9713316" y="5038772"/>
            <a:ext cx="8565159" cy="3575659"/>
          </a:xfrm>
          <a:prstGeom prst="rect">
            <a:avLst/>
          </a:prstGeom>
        </p:spPr>
        <p:txBody>
          <a:bodyPr lIns="0" tIns="0" rIns="0" bIns="0" rtlCol="0" anchor="t">
            <a:spAutoFit/>
          </a:bodyPr>
          <a:lstStyle/>
          <a:p>
            <a:pPr algn="l">
              <a:lnSpc>
                <a:spcPts val="4650"/>
              </a:lnSpc>
            </a:pPr>
            <a:r>
              <a:rPr lang="en-US" sz="3322" b="1" dirty="0">
                <a:solidFill>
                  <a:srgbClr val="000000"/>
                </a:solidFill>
                <a:latin typeface="Times New Roman" panose="02020603050405020304" pitchFamily="18" charset="0"/>
                <a:ea typeface="Canva Sans Bold"/>
                <a:cs typeface="Times New Roman" panose="02020603050405020304" pitchFamily="18" charset="0"/>
                <a:sym typeface="Canva Sans Bold"/>
              </a:rPr>
              <a:t>Section: </a:t>
            </a:r>
            <a:r>
              <a:rPr lang="en-US" sz="3322" b="1" dirty="0">
                <a:solidFill>
                  <a:srgbClr val="FF0000"/>
                </a:solidFill>
                <a:latin typeface="Times New Roman" panose="02020603050405020304" pitchFamily="18" charset="0"/>
                <a:ea typeface="Canva Sans Bold"/>
                <a:cs typeface="Times New Roman" panose="02020603050405020304" pitchFamily="18" charset="0"/>
                <a:sym typeface="Canva Sans Bold"/>
              </a:rPr>
              <a:t>303</a:t>
            </a:r>
          </a:p>
          <a:p>
            <a:pPr algn="l">
              <a:lnSpc>
                <a:spcPts val="4650"/>
              </a:lnSpc>
            </a:pPr>
            <a:r>
              <a:rPr lang="en-US" sz="3322" b="1" dirty="0">
                <a:solidFill>
                  <a:srgbClr val="000000"/>
                </a:solidFill>
                <a:latin typeface="Times New Roman" panose="02020603050405020304" pitchFamily="18" charset="0"/>
                <a:ea typeface="Canva Sans Bold"/>
                <a:cs typeface="Times New Roman" panose="02020603050405020304" pitchFamily="18" charset="0"/>
                <a:sym typeface="Canva Sans Bold"/>
              </a:rPr>
              <a:t>Lab Day/Time: Every Monday (4-5:50PM)</a:t>
            </a:r>
          </a:p>
          <a:p>
            <a:pPr algn="l">
              <a:lnSpc>
                <a:spcPts val="4650"/>
              </a:lnSpc>
            </a:pPr>
            <a:r>
              <a:rPr lang="en-US" sz="3322" b="1" dirty="0">
                <a:solidFill>
                  <a:srgbClr val="000000"/>
                </a:solidFill>
                <a:latin typeface="Times New Roman" panose="02020603050405020304" pitchFamily="18" charset="0"/>
                <a:ea typeface="Canva Sans Bold"/>
                <a:cs typeface="Times New Roman" panose="02020603050405020304" pitchFamily="18" charset="0"/>
                <a:sym typeface="Canva Sans Bold"/>
              </a:rPr>
              <a:t>Instructor Name: </a:t>
            </a:r>
            <a:r>
              <a:rPr lang="en-US" sz="3322" b="1" i="1" dirty="0">
                <a:solidFill>
                  <a:srgbClr val="000000"/>
                </a:solidFill>
                <a:latin typeface="Times New Roman" panose="02020603050405020304" pitchFamily="18" charset="0"/>
                <a:ea typeface="Canva Sans Bold"/>
                <a:cs typeface="Times New Roman" panose="02020603050405020304" pitchFamily="18" charset="0"/>
                <a:sym typeface="Canva Sans Bold"/>
              </a:rPr>
              <a:t>Thakur P. Magrati</a:t>
            </a:r>
          </a:p>
          <a:p>
            <a:pPr algn="l">
              <a:lnSpc>
                <a:spcPts val="4650"/>
              </a:lnSpc>
            </a:pPr>
            <a:r>
              <a:rPr lang="en-US" sz="3322" b="1" dirty="0">
                <a:solidFill>
                  <a:srgbClr val="000000"/>
                </a:solidFill>
                <a:latin typeface="Times New Roman" panose="02020603050405020304" pitchFamily="18" charset="0"/>
                <a:ea typeface="Canva Sans Bold"/>
                <a:cs typeface="Times New Roman" panose="02020603050405020304" pitchFamily="18" charset="0"/>
                <a:sym typeface="Canva Sans Bold"/>
              </a:rPr>
              <a:t>Email: </a:t>
            </a:r>
            <a:r>
              <a:rPr lang="en-US" sz="3322" b="1" i="1" u="sng" dirty="0">
                <a:solidFill>
                  <a:srgbClr val="FF0000"/>
                </a:solidFill>
                <a:latin typeface="Times New Roman" panose="02020603050405020304" pitchFamily="18" charset="0"/>
                <a:ea typeface="Canva Sans Bold"/>
                <a:cs typeface="Times New Roman" panose="02020603050405020304" pitchFamily="18" charset="0"/>
                <a:sym typeface="Canva Sans Bold"/>
              </a:rPr>
              <a:t>thakurmagrati@my.unt.edu</a:t>
            </a:r>
          </a:p>
          <a:p>
            <a:pPr algn="l">
              <a:lnSpc>
                <a:spcPts val="4650"/>
              </a:lnSpc>
            </a:pPr>
            <a:r>
              <a:rPr lang="en-US" sz="3322" b="1" dirty="0">
                <a:solidFill>
                  <a:srgbClr val="000000"/>
                </a:solidFill>
                <a:latin typeface="Times New Roman" panose="02020603050405020304" pitchFamily="18" charset="0"/>
                <a:ea typeface="Canva Sans Bold"/>
                <a:cs typeface="Times New Roman" panose="02020603050405020304" pitchFamily="18" charset="0"/>
                <a:sym typeface="Canva Sans Bold"/>
              </a:rPr>
              <a:t>Office: ENV 334 (Env. </a:t>
            </a:r>
            <a:r>
              <a:rPr lang="en-US" sz="3322" b="1" dirty="0" err="1">
                <a:solidFill>
                  <a:srgbClr val="000000"/>
                </a:solidFill>
                <a:latin typeface="Times New Roman" panose="02020603050405020304" pitchFamily="18" charset="0"/>
                <a:ea typeface="Canva Sans Bold"/>
                <a:cs typeface="Times New Roman" panose="02020603050405020304" pitchFamily="18" charset="0"/>
                <a:sym typeface="Canva Sans Bold"/>
              </a:rPr>
              <a:t>Buildiing</a:t>
            </a:r>
            <a:r>
              <a:rPr lang="en-US" sz="3322" b="1" dirty="0">
                <a:solidFill>
                  <a:srgbClr val="000000"/>
                </a:solidFill>
                <a:latin typeface="Times New Roman" panose="02020603050405020304" pitchFamily="18" charset="0"/>
                <a:ea typeface="Canva Sans Bold"/>
                <a:cs typeface="Times New Roman" panose="02020603050405020304" pitchFamily="18" charset="0"/>
                <a:sym typeface="Canva Sans Bold"/>
              </a:rPr>
              <a:t>)</a:t>
            </a:r>
          </a:p>
          <a:p>
            <a:pPr algn="l">
              <a:lnSpc>
                <a:spcPts val="4650"/>
              </a:lnSpc>
            </a:pPr>
            <a:r>
              <a:rPr lang="en-US" sz="3322" b="1" dirty="0">
                <a:solidFill>
                  <a:srgbClr val="000000"/>
                </a:solidFill>
                <a:latin typeface="Times New Roman" panose="02020603050405020304" pitchFamily="18" charset="0"/>
                <a:ea typeface="Canva Sans Bold"/>
                <a:cs typeface="Times New Roman" panose="02020603050405020304" pitchFamily="18" charset="0"/>
                <a:sym typeface="Canva Sans Bold"/>
              </a:rPr>
              <a:t>Office Hours:  Monday (10 AM-12 PM)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US"/>
          </a:p>
        </p:txBody>
      </p:sp>
      <p:sp>
        <p:nvSpPr>
          <p:cNvPr id="3" name="TextBox 3"/>
          <p:cNvSpPr txBox="1"/>
          <p:nvPr/>
        </p:nvSpPr>
        <p:spPr>
          <a:xfrm>
            <a:off x="559250" y="2530942"/>
            <a:ext cx="11031140" cy="5810250"/>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 but they are the same course.</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See your lecture professor for lecture information.</a:t>
            </a:r>
          </a:p>
          <a:p>
            <a:pPr marL="1166374" lvl="2" indent="-388791" algn="l">
              <a:lnSpc>
                <a:spcPts val="3599"/>
              </a:lnSpc>
            </a:pPr>
            <a:endParaRPr lang="en-US" sz="2999" u="sng"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on time, and active in lab to earn participating points.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US"/>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448550"/>
          </a:xfrm>
          <a:prstGeom prst="rect">
            <a:avLst/>
          </a:prstGeom>
        </p:spPr>
        <p:txBody>
          <a:bodyPr lIns="0" tIns="0" rIns="0" bIns="0" rtlCol="0" anchor="t">
            <a:spAutoFit/>
          </a:bodyPr>
          <a:lstStyle/>
          <a:p>
            <a:pPr algn="l">
              <a:lnSpc>
                <a:spcPts val="3599"/>
              </a:lnSpc>
            </a:pPr>
            <a:r>
              <a:rPr lang="en-US" sz="2999" b="1" spc="-17">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1"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u="sng" spc="-18">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US"/>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US"/>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2"/>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104995"/>
            <a:ext cx="6770310" cy="3067050"/>
          </a:xfrm>
          <a:prstGeom prst="rect">
            <a:avLst/>
          </a:prstGeom>
        </p:spPr>
        <p:txBody>
          <a:bodyPr lIns="0" tIns="0" rIns="0" bIns="0" rtlCol="0" anchor="t">
            <a:spAutoFit/>
          </a:bodyPr>
          <a:lstStyle/>
          <a:p>
            <a:pPr algn="l">
              <a:lnSpc>
                <a:spcPts val="3480"/>
              </a:lnSpc>
            </a:pPr>
            <a:r>
              <a:rPr lang="en-US" sz="2900" b="1" spc="-17">
                <a:solidFill>
                  <a:srgbClr val="262523"/>
                </a:solidFill>
                <a:latin typeface="Source Sans Pro Bold"/>
                <a:ea typeface="Source Sans Pro Bold"/>
                <a:cs typeface="Source Sans Pro Bold"/>
                <a:sym typeface="Source Sans Pro Bold"/>
              </a:rPr>
              <a:t>How to calculate your overall course grade (lecture + lab):</a:t>
            </a:r>
          </a:p>
          <a:p>
            <a:pPr algn="l">
              <a:lnSpc>
                <a:spcPts val="3480"/>
              </a:lnSpc>
            </a:pPr>
            <a:endParaRPr lang="en-US" sz="2900" b="1" spc="-17">
              <a:solidFill>
                <a:srgbClr val="262523"/>
              </a:solidFill>
              <a:latin typeface="Source Sans Pro Bold"/>
              <a:ea typeface="Source Sans Pro Bold"/>
              <a:cs typeface="Source Sans Pro Bold"/>
              <a:sym typeface="Source Sans Pro Bold"/>
            </a:endParaRP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sz="2900" b="1" spc="-17">
                <a:solidFill>
                  <a:srgbClr val="262523"/>
                </a:solidFill>
                <a:latin typeface="Source Sans Pro Bold"/>
                <a:ea typeface="Source Sans Pro Bold"/>
                <a:cs typeface="Source Sans Pro Bold"/>
                <a:sym typeface="Source Sans Pro Bold"/>
              </a:rPr>
              <a:t>+</a:t>
            </a: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sz="2900" b="1"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1251424"/>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9390">
                <a:alpha val="49804"/>
              </a:srgbClr>
            </a:solidFill>
          </p:spPr>
          <p:txBody>
            <a:bodyPr/>
            <a:lstStyle/>
            <a:p>
              <a:endParaRPr lang="en-US"/>
            </a:p>
          </p:txBody>
        </p:sp>
      </p:grpSp>
      <p:grpSp>
        <p:nvGrpSpPr>
          <p:cNvPr id="4" name="Group 4"/>
          <p:cNvGrpSpPr/>
          <p:nvPr/>
        </p:nvGrpSpPr>
        <p:grpSpPr>
          <a:xfrm>
            <a:off x="6885164" y="3286758"/>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DFB65F">
                <a:alpha val="49804"/>
              </a:srgbClr>
            </a:solidFill>
          </p:spPr>
          <p:txBody>
            <a:bodyPr/>
            <a:lstStyle/>
            <a:p>
              <a:endParaRPr lang="en-US"/>
            </a:p>
          </p:txBody>
        </p:sp>
      </p:grpSp>
      <p:grpSp>
        <p:nvGrpSpPr>
          <p:cNvPr id="6" name="Group 6"/>
          <p:cNvGrpSpPr/>
          <p:nvPr/>
        </p:nvGrpSpPr>
        <p:grpSpPr>
          <a:xfrm>
            <a:off x="6885164" y="5321298"/>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AD33">
                <a:alpha val="49804"/>
              </a:srgbClr>
            </a:solidFill>
          </p:spPr>
          <p:txBody>
            <a:bodyPr/>
            <a:lstStyle/>
            <a:p>
              <a:endParaRPr lang="en-US"/>
            </a:p>
          </p:txBody>
        </p:sp>
      </p:grpSp>
      <p:grpSp>
        <p:nvGrpSpPr>
          <p:cNvPr id="8" name="Group 8"/>
          <p:cNvGrpSpPr/>
          <p:nvPr/>
        </p:nvGrpSpPr>
        <p:grpSpPr>
          <a:xfrm>
            <a:off x="6885164" y="7412844"/>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74C1EF">
                <a:alpha val="49804"/>
              </a:srgbClr>
            </a:solidFill>
          </p:spPr>
          <p:txBody>
            <a:bodyPr/>
            <a:lstStyle/>
            <a:p>
              <a:endParaRPr lang="en-US"/>
            </a:p>
          </p:txBody>
        </p:sp>
      </p:grpSp>
      <p:sp>
        <p:nvSpPr>
          <p:cNvPr id="10" name="TextBox 10"/>
          <p:cNvSpPr txBox="1"/>
          <p:nvPr/>
        </p:nvSpPr>
        <p:spPr>
          <a:xfrm>
            <a:off x="482588" y="3143248"/>
            <a:ext cx="6311136" cy="4000500"/>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Weekly Quizzes &amp;</a:t>
            </a:r>
          </a:p>
          <a:p>
            <a:pPr algn="ctr">
              <a:lnSpc>
                <a:spcPts val="7920"/>
              </a:lnSpc>
            </a:pPr>
            <a:r>
              <a:rPr lang="en-US" sz="6600" b="1" spc="-40">
                <a:solidFill>
                  <a:srgbClr val="262523"/>
                </a:solidFill>
                <a:latin typeface="Roboto Slab Bold"/>
                <a:ea typeface="Roboto Slab Bold"/>
                <a:cs typeface="Roboto Slab Bold"/>
                <a:sym typeface="Roboto Slab Bold"/>
              </a:rPr>
              <a:t>Participation Expectations</a:t>
            </a:r>
          </a:p>
        </p:txBody>
      </p:sp>
      <p:sp>
        <p:nvSpPr>
          <p:cNvPr id="11" name="TextBox 11"/>
          <p:cNvSpPr txBox="1"/>
          <p:nvPr/>
        </p:nvSpPr>
        <p:spPr>
          <a:xfrm>
            <a:off x="7260625" y="1295591"/>
            <a:ext cx="10140110" cy="1562100"/>
          </a:xfrm>
          <a:prstGeom prst="rect">
            <a:avLst/>
          </a:prstGeom>
        </p:spPr>
        <p:txBody>
          <a:bodyPr lIns="0" tIns="0" rIns="0" bIns="0" rtlCol="0" anchor="t">
            <a:spAutoFit/>
          </a:bodyPr>
          <a:lstStyle/>
          <a:p>
            <a:pPr algn="ctr">
              <a:lnSpc>
                <a:spcPts val="3119"/>
              </a:lnSpc>
            </a:pPr>
            <a:r>
              <a:rPr lang="en-US" sz="2599" b="1" spc="-15">
                <a:solidFill>
                  <a:srgbClr val="262523"/>
                </a:solidFill>
                <a:latin typeface="Roboto Slab Bold"/>
                <a:ea typeface="Roboto Slab Bold"/>
                <a:cs typeface="Roboto Slab Bold"/>
                <a:sym typeface="Roboto Slab Bold"/>
              </a:rPr>
              <a:t>LABS WON’T ALWAYS CORRESPOND TO YOUR LECTURE TOPIC; SOME MAY BE A WEEK OFF. ALWAYS CHECK LAB SCHEDULE AND COMPLETE PRE-LAB QUIZ TO PREPARE FOR WEEKLY LABS</a:t>
            </a:r>
          </a:p>
        </p:txBody>
      </p:sp>
      <p:sp>
        <p:nvSpPr>
          <p:cNvPr id="12" name="TextBox 12"/>
          <p:cNvSpPr txBox="1"/>
          <p:nvPr/>
        </p:nvSpPr>
        <p:spPr>
          <a:xfrm>
            <a:off x="7260625" y="3473448"/>
            <a:ext cx="10140110" cy="1171575"/>
          </a:xfrm>
          <a:prstGeom prst="rect">
            <a:avLst/>
          </a:prstGeom>
        </p:spPr>
        <p:txBody>
          <a:bodyPr lIns="0" tIns="0" rIns="0" bIns="0" rtlCol="0" anchor="t">
            <a:spAutoFit/>
          </a:bodyPr>
          <a:lstStyle/>
          <a:p>
            <a:pPr algn="ctr">
              <a:lnSpc>
                <a:spcPts val="3119"/>
              </a:lnSpc>
            </a:pPr>
            <a:r>
              <a:rPr lang="en-US" sz="2599" spc="-15">
                <a:solidFill>
                  <a:srgbClr val="000000"/>
                </a:solidFill>
                <a:latin typeface="Roboto Slab Light"/>
                <a:ea typeface="Roboto Slab Light"/>
                <a:cs typeface="Roboto Slab Light"/>
                <a:sym typeface="Roboto Slab Light"/>
              </a:rPr>
              <a:t>A CANVAS course has been created for each week covering the 9 labs. There you will find grades, announcements, group project info, resources, etc.</a:t>
            </a:r>
          </a:p>
        </p:txBody>
      </p:sp>
      <p:sp>
        <p:nvSpPr>
          <p:cNvPr id="13" name="TextBox 13"/>
          <p:cNvSpPr txBox="1"/>
          <p:nvPr/>
        </p:nvSpPr>
        <p:spPr>
          <a:xfrm>
            <a:off x="7260625" y="5546792"/>
            <a:ext cx="10140110" cy="1190625"/>
          </a:xfrm>
          <a:prstGeom prst="rect">
            <a:avLst/>
          </a:prstGeom>
        </p:spPr>
        <p:txBody>
          <a:bodyPr lIns="0" tIns="0" rIns="0" bIns="0" rtlCol="0" anchor="t">
            <a:spAutoFit/>
          </a:bodyPr>
          <a:lstStyle/>
          <a:p>
            <a:pPr algn="ctr">
              <a:lnSpc>
                <a:spcPts val="3119"/>
              </a:lnSpc>
            </a:pPr>
            <a:r>
              <a:rPr lang="en-US" sz="2599" spc="-15">
                <a:solidFill>
                  <a:srgbClr val="262523"/>
                </a:solidFill>
                <a:latin typeface="Poppins Light"/>
                <a:ea typeface="Poppins Light"/>
                <a:cs typeface="Poppins Light"/>
                <a:sym typeface="Poppins Light"/>
              </a:rPr>
              <a:t>Prepare for the weekly pre-lab quiz by reading the background information in your lab manual. The quiz is on Canvas and is due at 11:59pm the day before your lab meets.</a:t>
            </a:r>
          </a:p>
        </p:txBody>
      </p:sp>
      <p:sp>
        <p:nvSpPr>
          <p:cNvPr id="14" name="TextBox 14"/>
          <p:cNvSpPr txBox="1"/>
          <p:nvPr/>
        </p:nvSpPr>
        <p:spPr>
          <a:xfrm>
            <a:off x="7260625" y="7457011"/>
            <a:ext cx="10140110" cy="1562100"/>
          </a:xfrm>
          <a:prstGeom prst="rect">
            <a:avLst/>
          </a:prstGeom>
        </p:spPr>
        <p:txBody>
          <a:bodyPr lIns="0" tIns="0" rIns="0" bIns="0" rtlCol="0" anchor="t">
            <a:spAutoFit/>
          </a:bodyPr>
          <a:lstStyle/>
          <a:p>
            <a:pPr algn="ctr">
              <a:lnSpc>
                <a:spcPts val="3119"/>
              </a:lnSpc>
            </a:pPr>
            <a:r>
              <a:rPr lang="en-US" sz="2599" spc="24">
                <a:solidFill>
                  <a:srgbClr val="262523"/>
                </a:solidFill>
                <a:latin typeface="Roboto Slab"/>
                <a:ea typeface="Roboto Slab"/>
                <a:cs typeface="Roboto Slab"/>
                <a:sym typeface="Roboto Slab"/>
              </a:rPr>
              <a:t>To receive full participation points, YOU MUST ATTEND LAB. Your TA will grade your participation based on use of your lab manual and </a:t>
            </a:r>
            <a:r>
              <a:rPr lang="en-US" sz="2599" b="1" spc="24">
                <a:solidFill>
                  <a:srgbClr val="262523"/>
                </a:solidFill>
                <a:latin typeface="Roboto Slab Bold"/>
                <a:ea typeface="Roboto Slab Bold"/>
                <a:cs typeface="Roboto Slab Bold"/>
                <a:sym typeface="Roboto Slab Bold"/>
              </a:rPr>
              <a:t>active</a:t>
            </a:r>
            <a:r>
              <a:rPr lang="en-US" sz="2599" spc="24">
                <a:solidFill>
                  <a:srgbClr val="262523"/>
                </a:solidFill>
                <a:latin typeface="Roboto Slab"/>
                <a:ea typeface="Roboto Slab"/>
                <a:cs typeface="Roboto Slab"/>
                <a:sym typeface="Roboto Slab"/>
              </a:rPr>
              <a:t> participation in lab. If students are not actively participating, points will be reduced.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25173" y="3624271"/>
            <a:ext cx="7471763"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Lowest Quiz &amp; Participation Grade Dropped!</a:t>
            </a:r>
          </a:p>
        </p:txBody>
      </p:sp>
      <p:grpSp>
        <p:nvGrpSpPr>
          <p:cNvPr id="3" name="Group 3"/>
          <p:cNvGrpSpPr/>
          <p:nvPr/>
        </p:nvGrpSpPr>
        <p:grpSpPr>
          <a:xfrm>
            <a:off x="8217186" y="2476407"/>
            <a:ext cx="8859272" cy="2510288"/>
            <a:chOff x="0" y="0"/>
            <a:chExt cx="11812362" cy="3347051"/>
          </a:xfrm>
        </p:grpSpPr>
        <p:sp>
          <p:nvSpPr>
            <p:cNvPr id="4" name="Freeform 4"/>
            <p:cNvSpPr/>
            <p:nvPr/>
          </p:nvSpPr>
          <p:spPr>
            <a:xfrm>
              <a:off x="0" y="0"/>
              <a:ext cx="11812398" cy="3347045"/>
            </a:xfrm>
            <a:custGeom>
              <a:avLst/>
              <a:gdLst/>
              <a:ahLst/>
              <a:cxnLst/>
              <a:rect l="l" t="t" r="r" b="b"/>
              <a:pathLst>
                <a:path w="11812398" h="3347045">
                  <a:moveTo>
                    <a:pt x="0" y="334677"/>
                  </a:moveTo>
                  <a:cubicBezTo>
                    <a:pt x="0" y="149799"/>
                    <a:pt x="140462" y="0"/>
                    <a:pt x="313817" y="0"/>
                  </a:cubicBezTo>
                  <a:lnTo>
                    <a:pt x="11498580" y="0"/>
                  </a:lnTo>
                  <a:cubicBezTo>
                    <a:pt x="11671936" y="0"/>
                    <a:pt x="11812398" y="149799"/>
                    <a:pt x="11812398" y="334677"/>
                  </a:cubicBezTo>
                  <a:lnTo>
                    <a:pt x="11812398" y="3012367"/>
                  </a:lnTo>
                  <a:cubicBezTo>
                    <a:pt x="11812398" y="3197246"/>
                    <a:pt x="11671936" y="3347045"/>
                    <a:pt x="11498580" y="3347045"/>
                  </a:cubicBezTo>
                  <a:lnTo>
                    <a:pt x="313817" y="3347045"/>
                  </a:lnTo>
                  <a:cubicBezTo>
                    <a:pt x="140462" y="3347045"/>
                    <a:pt x="0" y="3197246"/>
                    <a:pt x="0" y="3012367"/>
                  </a:cubicBezTo>
                  <a:close/>
                </a:path>
              </a:pathLst>
            </a:custGeom>
            <a:solidFill>
              <a:srgbClr val="E7E7D1"/>
            </a:solidFill>
          </p:spPr>
          <p:txBody>
            <a:bodyPr/>
            <a:lstStyle/>
            <a:p>
              <a:endParaRPr lang="en-US"/>
            </a:p>
          </p:txBody>
        </p:sp>
      </p:grpSp>
      <p:sp>
        <p:nvSpPr>
          <p:cNvPr id="5" name="TextBox 5"/>
          <p:cNvSpPr txBox="1"/>
          <p:nvPr/>
        </p:nvSpPr>
        <p:spPr>
          <a:xfrm>
            <a:off x="8449364" y="2808579"/>
            <a:ext cx="8513726" cy="2055495"/>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The lowest quiz grade and the lowest participation grade will be dropped!</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Light"/>
                <a:ea typeface="Source Sans Pro Light"/>
                <a:cs typeface="Source Sans Pro Light"/>
                <a:sym typeface="Source Sans Pro Light"/>
              </a:rPr>
              <a:t>**Grades will be drop automatically in gradebook</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p:txBody>
      </p:sp>
      <p:grpSp>
        <p:nvGrpSpPr>
          <p:cNvPr id="6" name="Group 6"/>
          <p:cNvGrpSpPr/>
          <p:nvPr/>
        </p:nvGrpSpPr>
        <p:grpSpPr>
          <a:xfrm>
            <a:off x="8217186" y="5577848"/>
            <a:ext cx="8745904" cy="2800868"/>
            <a:chOff x="0" y="0"/>
            <a:chExt cx="11661205" cy="3734491"/>
          </a:xfrm>
        </p:grpSpPr>
        <p:sp>
          <p:nvSpPr>
            <p:cNvPr id="7" name="Freeform 7"/>
            <p:cNvSpPr/>
            <p:nvPr/>
          </p:nvSpPr>
          <p:spPr>
            <a:xfrm>
              <a:off x="0" y="0"/>
              <a:ext cx="11661241" cy="3734483"/>
            </a:xfrm>
            <a:custGeom>
              <a:avLst/>
              <a:gdLst/>
              <a:ahLst/>
              <a:cxnLst/>
              <a:rect l="l" t="t" r="r" b="b"/>
              <a:pathLst>
                <a:path w="11661241" h="3734483">
                  <a:moveTo>
                    <a:pt x="0" y="373418"/>
                  </a:moveTo>
                  <a:cubicBezTo>
                    <a:pt x="0" y="167139"/>
                    <a:pt x="138665" y="0"/>
                    <a:pt x="309801" y="0"/>
                  </a:cubicBezTo>
                  <a:lnTo>
                    <a:pt x="11351439" y="0"/>
                  </a:lnTo>
                  <a:cubicBezTo>
                    <a:pt x="11522576" y="0"/>
                    <a:pt x="11661241" y="167139"/>
                    <a:pt x="11661241" y="373418"/>
                  </a:cubicBezTo>
                  <a:lnTo>
                    <a:pt x="11661241" y="3361065"/>
                  </a:lnTo>
                  <a:cubicBezTo>
                    <a:pt x="11661241" y="3567344"/>
                    <a:pt x="11522576" y="3734483"/>
                    <a:pt x="11351439" y="3734483"/>
                  </a:cubicBezTo>
                  <a:lnTo>
                    <a:pt x="309801" y="3734483"/>
                  </a:lnTo>
                  <a:cubicBezTo>
                    <a:pt x="138665" y="3734483"/>
                    <a:pt x="0" y="3567344"/>
                    <a:pt x="0" y="3361065"/>
                  </a:cubicBezTo>
                  <a:close/>
                </a:path>
              </a:pathLst>
            </a:custGeom>
            <a:solidFill>
              <a:srgbClr val="DCD0CE"/>
            </a:solidFill>
          </p:spPr>
          <p:txBody>
            <a:bodyPr/>
            <a:lstStyle/>
            <a:p>
              <a:endParaRPr lang="en-US"/>
            </a:p>
          </p:txBody>
        </p:sp>
      </p:grpSp>
      <p:sp>
        <p:nvSpPr>
          <p:cNvPr id="8" name="TextBox 8"/>
          <p:cNvSpPr txBox="1"/>
          <p:nvPr/>
        </p:nvSpPr>
        <p:spPr>
          <a:xfrm>
            <a:off x="8449364" y="5620711"/>
            <a:ext cx="8513726" cy="2465070"/>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WARNING: This is to help offset the missed points for </a:t>
            </a:r>
            <a:r>
              <a:rPr lang="en-US" sz="3000" b="1" spc="-18">
                <a:solidFill>
                  <a:srgbClr val="262523"/>
                </a:solidFill>
                <a:latin typeface="Source Sans Pro Bold"/>
                <a:ea typeface="Source Sans Pro Bold"/>
                <a:cs typeface="Source Sans Pro Bold"/>
                <a:sym typeface="Source Sans Pro Bold"/>
              </a:rPr>
              <a:t>only</a:t>
            </a:r>
            <a:r>
              <a:rPr lang="en-US" sz="3000" spc="-18">
                <a:solidFill>
                  <a:srgbClr val="262523"/>
                </a:solidFill>
                <a:latin typeface="Source Sans Pro Light"/>
                <a:ea typeface="Source Sans Pro Light"/>
                <a:cs typeface="Source Sans Pro Light"/>
                <a:sym typeface="Source Sans Pro Light"/>
              </a:rPr>
              <a:t> </a:t>
            </a:r>
            <a:r>
              <a:rPr lang="en-US" sz="3000" b="1" spc="-18">
                <a:solidFill>
                  <a:srgbClr val="262523"/>
                </a:solidFill>
                <a:latin typeface="Source Sans Pro Bold"/>
                <a:ea typeface="Source Sans Pro Bold"/>
                <a:cs typeface="Source Sans Pro Bold"/>
                <a:sym typeface="Source Sans Pro Bold"/>
              </a:rPr>
              <a:t>1</a:t>
            </a:r>
            <a:r>
              <a:rPr lang="en-US" sz="3000" spc="-18">
                <a:solidFill>
                  <a:srgbClr val="262523"/>
                </a:solidFill>
                <a:latin typeface="Source Sans Pro Light"/>
                <a:ea typeface="Source Sans Pro Light"/>
                <a:cs typeface="Source Sans Pro Light"/>
                <a:sym typeface="Source Sans Pro Light"/>
              </a:rPr>
              <a:t> missed lab. </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a:ea typeface="Source Sans Pro"/>
                <a:cs typeface="Source Sans Pro"/>
                <a:sym typeface="Source Sans Pro"/>
              </a:rPr>
              <a:t>*If a student misses more than 1 lab, missed points will quickly affect overall grade. Long-term absences will be addressed with the Dean of Students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9908" y="2237258"/>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Bold"/>
                <a:ea typeface="Roboto Slab Bold"/>
                <a:cs typeface="Roboto Slab Bold"/>
                <a:sym typeface="Roboto Slab Bold"/>
              </a:rPr>
              <a:t>How to succeed in lab:</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BB5E59"/>
            </a:solidFill>
          </p:spPr>
          <p:txBody>
            <a:bodyPr/>
            <a:lstStyle/>
            <a:p>
              <a:endParaRPr lang="en-US"/>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C0504D"/>
            </a:solidFill>
          </p:spPr>
          <p:txBody>
            <a:bodyPr/>
            <a:lstStyle/>
            <a:p>
              <a:endParaRPr lang="en-US"/>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E8D0D0">
                <a:alpha val="80784"/>
              </a:srgbClr>
            </a:solidFill>
          </p:spPr>
          <p:txBody>
            <a:bodyPr/>
            <a:lstStyle/>
            <a:p>
              <a:endParaRPr lang="en-US"/>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E8D0D0">
                <a:alpha val="80784"/>
              </a:srgbClr>
            </a:solidFill>
          </p:spPr>
          <p:txBody>
            <a:bodyPr/>
            <a:lstStyle/>
            <a:p>
              <a:endParaRPr lang="en-US"/>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C54BD"/>
            </a:solidFill>
          </p:spPr>
          <p:txBody>
            <a:bodyPr/>
            <a:lstStyle/>
            <a:p>
              <a:endParaRPr lang="en-US"/>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848AFF"/>
            </a:solidFill>
          </p:spPr>
          <p:txBody>
            <a:bodyPr/>
            <a:lstStyle/>
            <a:p>
              <a:endParaRPr lang="en-US"/>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3D0E8">
                <a:alpha val="80784"/>
              </a:srgbClr>
            </a:solidFill>
          </p:spPr>
          <p:txBody>
            <a:bodyPr/>
            <a:lstStyle/>
            <a:p>
              <a:endParaRPr lang="en-US"/>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3D0E8">
                <a:alpha val="80784"/>
              </a:srgbClr>
            </a:solidFill>
          </p:spPr>
          <p:txBody>
            <a:bodyPr/>
            <a:lstStyle/>
            <a:p>
              <a:endParaRPr lang="en-US"/>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US"/>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1862AB"/>
            </a:solidFill>
          </p:spPr>
          <p:txBody>
            <a:bodyPr/>
            <a:lstStyle/>
            <a:p>
              <a:endParaRPr lang="en-US"/>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848AFF">
                <a:alpha val="19216"/>
              </a:srgbClr>
            </a:solidFill>
          </p:spPr>
          <p:txBody>
            <a:bodyPr/>
            <a:lstStyle/>
            <a:p>
              <a:endParaRPr lang="en-US"/>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848AFF">
                <a:alpha val="19216"/>
              </a:srgbClr>
            </a:solidFill>
          </p:spPr>
          <p:txBody>
            <a:bodyPr/>
            <a:lstStyle/>
            <a:p>
              <a:endParaRPr lang="en-US"/>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4BE52"/>
            </a:solidFill>
          </p:spPr>
          <p:txBody>
            <a:bodyPr/>
            <a:lstStyle/>
            <a:p>
              <a:endParaRPr lang="en-US"/>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US"/>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A4BE52">
                <a:alpha val="17647"/>
              </a:srgbClr>
            </a:solidFill>
          </p:spPr>
          <p:txBody>
            <a:bodyPr/>
            <a:lstStyle/>
            <a:p>
              <a:endParaRPr lang="en-US"/>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17647"/>
              </a:srgbClr>
            </a:solidFill>
          </p:spPr>
          <p:txBody>
            <a:bodyPr/>
            <a:lstStyle/>
            <a:p>
              <a:endParaRPr lang="en-US"/>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US"/>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E5923E"/>
            </a:solidFill>
          </p:spPr>
          <p:txBody>
            <a:bodyPr/>
            <a:lstStyle/>
            <a:p>
              <a:endParaRPr lang="en-US"/>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E7D1">
                <a:alpha val="80784"/>
              </a:srgbClr>
            </a:solidFill>
          </p:spPr>
          <p:txBody>
            <a:bodyPr/>
            <a:lstStyle/>
            <a:p>
              <a:endParaRPr lang="en-US"/>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E7D1">
                <a:alpha val="80784"/>
              </a:srgbClr>
            </a:solidFill>
          </p:spPr>
          <p:txBody>
            <a:bodyPr/>
            <a:lstStyle/>
            <a:p>
              <a:endParaRPr lang="en-US"/>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US"/>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BB5E59"/>
            </a:solidFill>
          </p:spPr>
          <p:txBody>
            <a:bodyPr/>
            <a:lstStyle/>
            <a:p>
              <a:endParaRPr lang="en-US"/>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D1D6">
                <a:alpha val="80784"/>
              </a:srgbClr>
            </a:solidFill>
          </p:spPr>
          <p:txBody>
            <a:bodyPr/>
            <a:lstStyle/>
            <a:p>
              <a:endParaRPr lang="en-US"/>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D1D6">
                <a:alpha val="80784"/>
              </a:srgbClr>
            </a:solidFill>
          </p:spPr>
          <p:txBody>
            <a:bodyPr/>
            <a:lstStyle/>
            <a:p>
              <a:endParaRPr lang="en-US"/>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More Exam Info...</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US"/>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US"/>
            </a:p>
          </p:txBody>
        </p:sp>
      </p:grpSp>
      <p:sp>
        <p:nvSpPr>
          <p:cNvPr id="6" name="TextBox 6"/>
          <p:cNvSpPr txBox="1"/>
          <p:nvPr/>
        </p:nvSpPr>
        <p:spPr>
          <a:xfrm>
            <a:off x="1028700" y="2414212"/>
            <a:ext cx="16186140" cy="18329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questions will cover any material we have previously learned in lab.</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463137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US"/>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US"/>
            </a:p>
          </p:txBody>
        </p:sp>
      </p:grpSp>
      <p:sp>
        <p:nvSpPr>
          <p:cNvPr id="10" name="TextBox 10"/>
          <p:cNvSpPr txBox="1"/>
          <p:nvPr/>
        </p:nvSpPr>
        <p:spPr>
          <a:xfrm>
            <a:off x="1028700" y="5547875"/>
            <a:ext cx="16288853" cy="82677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 are finished, that is all for lab that week and you may leave. </a:t>
            </a:r>
          </a:p>
        </p:txBody>
      </p:sp>
      <p:grpSp>
        <p:nvGrpSpPr>
          <p:cNvPr id="11" name="Group 11"/>
          <p:cNvGrpSpPr/>
          <p:nvPr/>
        </p:nvGrpSpPr>
        <p:grpSpPr>
          <a:xfrm>
            <a:off x="970440" y="7318426"/>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US"/>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US"/>
            </a:p>
          </p:txBody>
        </p:sp>
      </p:grpSp>
      <p:sp>
        <p:nvSpPr>
          <p:cNvPr id="14" name="TextBox 14"/>
          <p:cNvSpPr txBox="1"/>
          <p:nvPr/>
        </p:nvSpPr>
        <p:spPr>
          <a:xfrm>
            <a:off x="553402" y="8013751"/>
            <a:ext cx="16347112" cy="898017"/>
          </a:xfrm>
          <a:prstGeom prst="rect">
            <a:avLst/>
          </a:prstGeom>
        </p:spPr>
        <p:txBody>
          <a:bodyPr lIns="0" tIns="0" rIns="0" bIns="0" rtlCol="0" anchor="t">
            <a:spAutoFit/>
          </a:bodyPr>
          <a:lstStyle/>
          <a:p>
            <a:pPr algn="r">
              <a:lnSpc>
                <a:spcPts val="3563"/>
              </a:lnSpc>
            </a:pPr>
            <a:r>
              <a:rPr lang="en-US" sz="3299" b="1" spc="-20">
                <a:solidFill>
                  <a:srgbClr val="262523"/>
                </a:solidFill>
                <a:latin typeface="Source Sans Pro Bold"/>
                <a:ea typeface="Source Sans Pro Bold"/>
                <a:cs typeface="Source Sans Pro Bold"/>
                <a:sym typeface="Source Sans Pro Bold"/>
              </a:rPr>
              <a:t>***IMPORTANT: If you miss an exam, the exam </a:t>
            </a:r>
            <a:r>
              <a:rPr lang="en-US" sz="3299" b="1" u="sng" spc="-20">
                <a:solidFill>
                  <a:srgbClr val="262523"/>
                </a:solidFill>
                <a:latin typeface="Source Sans Pro Bold"/>
                <a:ea typeface="Source Sans Pro Bold"/>
                <a:cs typeface="Source Sans Pro Bold"/>
                <a:sym typeface="Source Sans Pro Bold"/>
              </a:rPr>
              <a:t>must</a:t>
            </a:r>
            <a:r>
              <a:rPr lang="en-US" sz="3299" b="1" spc="-20">
                <a:solidFill>
                  <a:srgbClr val="262523"/>
                </a:solidFill>
                <a:latin typeface="Source Sans Pro Bold"/>
                <a:ea typeface="Source Sans Pro Bold"/>
                <a:cs typeface="Source Sans Pro Bold"/>
                <a:sym typeface="Source Sans Pro Bold"/>
              </a:rPr>
              <a:t>  be made up during the </a:t>
            </a:r>
            <a:r>
              <a:rPr lang="en-US" sz="3299" b="1" u="sng" spc="-20">
                <a:solidFill>
                  <a:srgbClr val="262523"/>
                </a:solidFill>
                <a:latin typeface="Source Sans Pro Bold"/>
                <a:ea typeface="Source Sans Pro Bold"/>
                <a:cs typeface="Source Sans Pro Bold"/>
                <a:sym typeface="Source Sans Pro Bold"/>
              </a:rPr>
              <a:t>same </a:t>
            </a:r>
            <a:r>
              <a:rPr lang="en-US" sz="3299" b="1" spc="-20">
                <a:solidFill>
                  <a:srgbClr val="262523"/>
                </a:solidFill>
                <a:latin typeface="Source Sans Pro Bold"/>
                <a:ea typeface="Source Sans Pro Bold"/>
                <a:cs typeface="Source Sans Pro Bold"/>
                <a:sym typeface="Source Sans Pro Bold"/>
              </a:rPr>
              <a:t>week. If you must miss an exam: email your TA as soon as you are aware of the expected absence.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US"/>
          </a:p>
        </p:txBody>
      </p:sp>
      <p:sp>
        <p:nvSpPr>
          <p:cNvPr id="3" name="TextBox 3"/>
          <p:cNvSpPr txBox="1"/>
          <p:nvPr/>
        </p:nvSpPr>
        <p:spPr>
          <a:xfrm>
            <a:off x="537845" y="212334"/>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Bold"/>
                <a:ea typeface="Roboto Slab Bold"/>
                <a:cs typeface="Roboto Slab Bold"/>
                <a:sym typeface="Roboto Slab Bold"/>
              </a:rPr>
              <a:t>Are there attendance grades?</a:t>
            </a:r>
          </a:p>
        </p:txBody>
      </p:sp>
      <p:sp>
        <p:nvSpPr>
          <p:cNvPr id="4" name="TextBox 4"/>
          <p:cNvSpPr txBox="1"/>
          <p:nvPr/>
        </p:nvSpPr>
        <p:spPr>
          <a:xfrm>
            <a:off x="425894" y="1133475"/>
            <a:ext cx="12491822" cy="82296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b="1" spc="-18">
                <a:solidFill>
                  <a:srgbClr val="000000"/>
                </a:solidFill>
                <a:latin typeface="Source Sans Pro Bold"/>
                <a:ea typeface="Source Sans Pro Bold"/>
                <a:cs typeface="Source Sans Pro Bold"/>
                <a:sym typeface="Source Sans Pro Bold"/>
              </a:rPr>
              <a:t>In the event you miss a lab, you can either:</a:t>
            </a:r>
          </a:p>
          <a:p>
            <a:pPr algn="l">
              <a:lnSpc>
                <a:spcPts val="3600"/>
              </a:lnSpc>
            </a:pPr>
            <a:r>
              <a:rPr lang="en-US" sz="3000" spc="-18">
                <a:solidFill>
                  <a:srgbClr val="000000"/>
                </a:solidFill>
                <a:latin typeface="Source Sans Pro"/>
                <a:ea typeface="Source Sans Pro"/>
                <a:cs typeface="Source Sans Pro"/>
                <a:sym typeface="Source Sans Pro"/>
              </a:rPr>
              <a:t>a.  drop the lowest participation grade (can use only 1 time!)</a:t>
            </a:r>
          </a:p>
          <a:p>
            <a:pPr algn="l">
              <a:lnSpc>
                <a:spcPts val="3600"/>
              </a:lnSpc>
            </a:pPr>
            <a:r>
              <a:rPr lang="en-US" sz="3000" spc="-18">
                <a:solidFill>
                  <a:srgbClr val="000000"/>
                </a:solidFill>
                <a:latin typeface="Source Sans Pro"/>
                <a:ea typeface="Source Sans Pro"/>
                <a:cs typeface="Source Sans Pro"/>
                <a:sym typeface="Source Sans Pro"/>
              </a:rPr>
              <a:t>b. make up the lab by attending another ENV 1132 lab that week</a:t>
            </a:r>
          </a:p>
          <a:p>
            <a:pPr algn="l">
              <a:lnSpc>
                <a:spcPts val="3600"/>
              </a:lnSpc>
            </a:pPr>
            <a:r>
              <a:rPr lang="en-US" sz="3000" spc="-18">
                <a:solidFill>
                  <a:srgbClr val="000000"/>
                </a:solidFill>
                <a:latin typeface="Source Sans Pro"/>
                <a:ea typeface="Source Sans Pro"/>
                <a:cs typeface="Source Sans Pro"/>
                <a:sym typeface="Source Sans Pro"/>
              </a:rPr>
              <a:t>c. make up the lab with your TA during their office hours within 7 days.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Have a </a:t>
            </a:r>
            <a:r>
              <a:rPr lang="en-US" sz="3000" u="sng" spc="-18">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u="sng" spc="-18">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Cannot attend a class due to an </a:t>
            </a:r>
            <a:r>
              <a:rPr lang="en-US" sz="3000" u="sng" spc="-18">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5918475"/>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US"/>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317925"/>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US"/>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US"/>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624039" y="390525"/>
            <a:ext cx="11039921" cy="790575"/>
          </a:xfrm>
          <a:prstGeom prst="rect">
            <a:avLst/>
          </a:prstGeom>
        </p:spPr>
        <p:txBody>
          <a:bodyPr lIns="0" tIns="0" rIns="0" bIns="0" rtlCol="0" anchor="t">
            <a:spAutoFit/>
          </a:bodyPr>
          <a:lstStyle/>
          <a:p>
            <a:pPr algn="ctr">
              <a:lnSpc>
                <a:spcPts val="6239"/>
              </a:lnSpc>
              <a:spcBef>
                <a:spcPct val="0"/>
              </a:spcBef>
            </a:pPr>
            <a:r>
              <a:rPr lang="en-US" sz="5199" b="1" spc="-31">
                <a:solidFill>
                  <a:srgbClr val="3C5419"/>
                </a:solidFill>
                <a:latin typeface="Roboto Slab Bold"/>
                <a:ea typeface="Roboto Slab Bold"/>
                <a:cs typeface="Roboto Slab Bold"/>
                <a:sym typeface="Roboto Slab Bold"/>
              </a:rPr>
              <a:t>UNT Fall 2025 Semester Key Dates: </a:t>
            </a:r>
          </a:p>
        </p:txBody>
      </p:sp>
      <p:sp>
        <p:nvSpPr>
          <p:cNvPr id="3" name="TextBox 3"/>
          <p:cNvSpPr txBox="1"/>
          <p:nvPr/>
        </p:nvSpPr>
        <p:spPr>
          <a:xfrm>
            <a:off x="2819946" y="2343150"/>
            <a:ext cx="12002095" cy="6538342"/>
          </a:xfrm>
          <a:prstGeom prst="rect">
            <a:avLst/>
          </a:prstGeom>
        </p:spPr>
        <p:txBody>
          <a:bodyPr lIns="0" tIns="0" rIns="0" bIns="0" rtlCol="0" anchor="t">
            <a:spAutoFit/>
          </a:bodyPr>
          <a:lstStyle/>
          <a:p>
            <a:pPr algn="l">
              <a:lnSpc>
                <a:spcPts val="7496"/>
              </a:lnSpc>
            </a:pPr>
            <a:r>
              <a:rPr lang="en-US" sz="4899" b="1" spc="-29">
                <a:solidFill>
                  <a:srgbClr val="29160F"/>
                </a:solidFill>
                <a:latin typeface="Roboto Slab Bold"/>
                <a:ea typeface="Roboto Slab Bold"/>
                <a:cs typeface="Roboto Slab Bold"/>
                <a:sym typeface="Roboto Slab Bold"/>
              </a:rPr>
              <a:t>MLK Day Holiday (no class) :  January 19</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Spring Break : March 9-15</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Last day to drop course a “W” :  April 10</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UNT Final Exam Week :  May 4-8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1, pt.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1/19 - 1/23</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pt. 2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Pre-lab Quiz over Lab 1 reading (due @11:59pm before lab day)</a:t>
                      </a:r>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1/26 - 1/30</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2">
                          <a:solidFill>
                            <a:srgbClr val="262523"/>
                          </a:solidFill>
                          <a:latin typeface="Source Sans Pro"/>
                          <a:ea typeface="Source Sans Pro"/>
                          <a:cs typeface="Source Sans Pro"/>
                          <a:sym typeface="Source Sans Pro"/>
                        </a:rPr>
                        <a:t>Fishing game</a:t>
                      </a:r>
                    </a:p>
                    <a:p>
                      <a:pPr algn="ctr">
                        <a:lnSpc>
                          <a:spcPts val="2999"/>
                        </a:lnSpc>
                      </a:pPr>
                      <a:r>
                        <a:rPr lang="en-US" sz="2499" spc="23">
                          <a:solidFill>
                            <a:srgbClr val="262523"/>
                          </a:solidFill>
                          <a:latin typeface="Source Sans Pro"/>
                          <a:ea typeface="Source Sans Pro"/>
                          <a:cs typeface="Source Sans Pro"/>
                          <a:sym typeface="Source Sans Pro"/>
                        </a:rPr>
                        <a:t>Groups meet to discuss presentation outline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5"/>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2/2 - 2/6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Part 1: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2/9 - 2/13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Part 2: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Outline due (turn in on Canvas)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3">
                          <a:solidFill>
                            <a:srgbClr val="262523"/>
                          </a:solidFill>
                          <a:latin typeface="Source Sans Pro"/>
                          <a:ea typeface="Source Sans Pro"/>
                          <a:cs typeface="Source Sans Pro"/>
                          <a:sym typeface="Source Sans Pro"/>
                        </a:rPr>
                        <a:t>Group outline=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2/16 - 2/20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4" cy="9645918"/>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03">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3034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2/23 - 2/27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0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3/2 - 3/6</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04869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3/9 - 3/13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Spring Break- No Classes! </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(different dates for dual credit at Frisco Inspire Park)</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4868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3/16 - 3/20</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r h="247335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3/23 - 3/27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73122"/>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6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6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3/30 - 4/3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2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4/6 - 4/10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6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4/13 - 4/17</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Group Presentations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**Discuss final review and post on Canvas in the Final module</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42070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4/20 - 4/24</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Final Exam</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a:t>
                      </a:r>
                      <a:r>
                        <a:rPr lang="en-US" sz="2499" spc="23">
                          <a:solidFill>
                            <a:srgbClr val="262523"/>
                          </a:solidFill>
                          <a:latin typeface="Source Sans Pro"/>
                          <a:ea typeface="Source Sans Pro"/>
                          <a:cs typeface="Source Sans Pro"/>
                          <a:sym typeface="Source Sans Pro"/>
                        </a:rPr>
                        <a:t>combination of short answer, multiple choice, fill-in the blank)</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2</TotalTime>
  <Words>3787</Words>
  <Application>Microsoft Office PowerPoint</Application>
  <PresentationFormat>Custom</PresentationFormat>
  <Paragraphs>366</Paragraphs>
  <Slides>23</Slides>
  <Notes>5</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23</vt:i4>
      </vt:variant>
    </vt:vector>
  </HeadingPairs>
  <TitlesOfParts>
    <vt:vector size="38" baseType="lpstr">
      <vt:lpstr>Source Sans Pro Italics</vt:lpstr>
      <vt:lpstr>Times New Roman</vt:lpstr>
      <vt:lpstr>Source Sans Pro</vt:lpstr>
      <vt:lpstr>Source Sans Pro Bold</vt:lpstr>
      <vt:lpstr>Source Sans Pro Light Italics</vt:lpstr>
      <vt:lpstr>Source Sans Pro Light</vt:lpstr>
      <vt:lpstr>Roboto Slab Bold</vt:lpstr>
      <vt:lpstr>Source Sans Pro Bold Italics</vt:lpstr>
      <vt:lpstr>Canva Sans Bold</vt:lpstr>
      <vt:lpstr>Calibri</vt:lpstr>
      <vt:lpstr>Poppins Light</vt:lpstr>
      <vt:lpstr>Arial</vt:lpstr>
      <vt:lpstr>Roboto Slab Light</vt:lpstr>
      <vt:lpstr>Roboto Slab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2026 ENV 1132 Lab Syllabus</dc:title>
  <cp:lastModifiedBy>Magrati, Thakur</cp:lastModifiedBy>
  <cp:revision>2</cp:revision>
  <dcterms:created xsi:type="dcterms:W3CDTF">2006-08-16T00:00:00Z</dcterms:created>
  <dcterms:modified xsi:type="dcterms:W3CDTF">2026-01-09T21:39:52Z</dcterms:modified>
  <dc:identifier>DAGbiw4i5V4</dc:identifier>
</cp:coreProperties>
</file>