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6858000" cy="9144000"/>
  <p:embeddedFontLst>
    <p:embeddedFont>
      <p:font typeface="Canva Sans Bold" panose="020B0604020202020204" charset="0"/>
      <p:regular r:id="rId26"/>
    </p:embeddedFont>
    <p:embeddedFont>
      <p:font typeface="Poppins Light" panose="00000400000000000000" pitchFamily="2" charset="0"/>
      <p:regular r:id="rId27"/>
    </p:embeddedFont>
    <p:embeddedFont>
      <p:font typeface="Roboto Slab" pitchFamily="2" charset="0"/>
      <p:regular r:id="rId28"/>
    </p:embeddedFont>
    <p:embeddedFont>
      <p:font typeface="Roboto Slab Bold" panose="020B0604020202020204" charset="0"/>
      <p:regular r:id="rId29"/>
    </p:embeddedFont>
    <p:embeddedFont>
      <p:font typeface="Roboto Slab Light" pitchFamily="2" charset="0"/>
      <p:regular r:id="rId30"/>
    </p:embeddedFont>
    <p:embeddedFont>
      <p:font typeface="Source Sans Pro" panose="020B0503030403020204" pitchFamily="34" charset="0"/>
      <p:regular r:id="rId31"/>
    </p:embeddedFont>
    <p:embeddedFont>
      <p:font typeface="Source Sans Pro Bold" panose="020B0703030403020204" charset="0"/>
      <p:regular r:id="rId32"/>
    </p:embeddedFont>
    <p:embeddedFont>
      <p:font typeface="Source Sans Pro Bold Italics" panose="020B0604020202020204" charset="0"/>
      <p:regular r:id="rId33"/>
    </p:embeddedFont>
    <p:embeddedFont>
      <p:font typeface="Source Sans Pro Italics" panose="020B0604020202020204" charset="0"/>
      <p:regular r:id="rId34"/>
    </p:embeddedFont>
    <p:embeddedFont>
      <p:font typeface="Source Sans Pro Light" panose="020B0403030403020204" pitchFamily="34" charset="0"/>
      <p:regular r:id="rId35"/>
    </p:embeddedFont>
    <p:embeddedFont>
      <p:font typeface="Source Sans Pro Light Italics" panose="020B0604020202020204" charset="0"/>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6" d="100"/>
          <a:sy n="66" d="100"/>
        </p:scale>
        <p:origin x="293"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09.01.2026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it.unt.edu/helpdesk/chatsupport" TargetMode="External"/><Relationship Id="rId2" Type="http://schemas.openxmlformats.org/officeDocument/2006/relationships/hyperlink" Target="mailto:helpdesk@unt.edu" TargetMode="Externa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hyperlink" Target="https://community.canvaslms.com/docs/DOC-10554-4212710328" TargetMode="External"/><Relationship Id="rId4" Type="http://schemas.openxmlformats.org/officeDocument/2006/relationships/hyperlink" Target="https://it.unt.edu/helpdes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policy.unt.edu/policy/06-039" TargetMode="Externa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ebmail.unt.edu/owa/redir.aspx?C=K33g2kFKbUOeWI5DVP3AwmGCPcBPoM8I9DnsHqfgr-3zAO2Ya9BmIJN-wg9A73seG2jrTRIkPy0.&amp;URL=http://www.unt.edu/oda"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disability.unt.edu/"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my.unt.edu/" TargetMode="External"/><Relationship Id="rId2" Type="http://schemas.openxmlformats.org/officeDocument/2006/relationships/hyperlink" Target="https://deanofstudents.unt.edu/conduct" TargetMode="External"/><Relationship Id="rId1" Type="http://schemas.openxmlformats.org/officeDocument/2006/relationships/slideLayout" Target="../slideLayouts/slideLayout7.xml"/><Relationship Id="rId6" Type="http://schemas.openxmlformats.org/officeDocument/2006/relationships/hyperlink" Target="mailto:SurvivorAdvocate@unt.edu" TargetMode="External"/><Relationship Id="rId5" Type="http://schemas.openxmlformats.org/officeDocument/2006/relationships/hyperlink" Target="http://spot.unt.edu/" TargetMode="External"/><Relationship Id="rId4" Type="http://schemas.openxmlformats.org/officeDocument/2006/relationships/hyperlink" Target="https://it.unt.edu/eagleconnect"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sfs.unt.edu/idcards" TargetMode="External"/><Relationship Id="rId3" Type="http://schemas.openxmlformats.org/officeDocument/2006/relationships/hyperlink" Target="https://studentaffairs.unt.edu/counseling-and-testing-services" TargetMode="External"/><Relationship Id="rId7" Type="http://schemas.openxmlformats.org/officeDocument/2006/relationships/hyperlink" Target="https://registrar.unt.edu/transcripts-and-records/update-your-personal-information" TargetMode="External"/><Relationship Id="rId2" Type="http://schemas.openxmlformats.org/officeDocument/2006/relationships/hyperlink" Target="https://studentaffairs.unt.edu/student-health-and-wellness-center"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services/individual-counseling" TargetMode="External"/><Relationship Id="rId5" Type="http://schemas.openxmlformats.org/officeDocument/2006/relationships/hyperlink" Target="https://studentaffairs.unt.edu/student-health-and-wellness-center/services/psychiatry" TargetMode="External"/><Relationship Id="rId10" Type="http://schemas.openxmlformats.org/officeDocument/2006/relationships/hyperlink" Target="https://studentaffairs.unt.edu/student-legal-services" TargetMode="External"/><Relationship Id="rId4" Type="http://schemas.openxmlformats.org/officeDocument/2006/relationships/hyperlink" Target="https://studentaffairs.unt.edu/care" TargetMode="External"/><Relationship Id="rId9" Type="http://schemas.openxmlformats.org/officeDocument/2006/relationships/hyperlink" Target="https://sso.unt.edu/idp/profile/SAML2/Redirect/SSO;jsessionid=E4DCA43DF85E3B74B3E496CAB99D8FC6?execution=e1s1"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deanofstudents.unt.edu/resources/food-pantry" TargetMode="External"/><Relationship Id="rId3" Type="http://schemas.openxmlformats.org/officeDocument/2006/relationships/hyperlink" Target="https://studentaffairs.unt.edu/student-legal-services" TargetMode="External"/><Relationship Id="rId7" Type="http://schemas.openxmlformats.org/officeDocument/2006/relationships/hyperlink" Target="https://edo.unt.edu/pridealliance" TargetMode="External"/><Relationship Id="rId12" Type="http://schemas.openxmlformats.org/officeDocument/2006/relationships/hyperlink" Target="http://writingcenter.unt.edu/" TargetMode="External"/><Relationship Id="rId2" Type="http://schemas.openxmlformats.org/officeDocument/2006/relationships/hyperlink" Target="https://financialaid.unt.edu/"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 TargetMode="External"/><Relationship Id="rId11" Type="http://schemas.openxmlformats.org/officeDocument/2006/relationships/hyperlink" Target="https://library.unt.edu/" TargetMode="External"/><Relationship Id="rId5" Type="http://schemas.openxmlformats.org/officeDocument/2006/relationships/hyperlink" Target="https://edo.unt.edu/multicultural-center" TargetMode="External"/><Relationship Id="rId10" Type="http://schemas.openxmlformats.org/officeDocument/2006/relationships/hyperlink" Target="https://success.unt.edu/asc" TargetMode="External"/><Relationship Id="rId4" Type="http://schemas.openxmlformats.org/officeDocument/2006/relationships/hyperlink" Target="https://studentaffairs.unt.edu/career-center" TargetMode="External"/><Relationship Id="rId9" Type="http://schemas.openxmlformats.org/officeDocument/2006/relationships/hyperlink" Target="https://clear.unt.edu/canvas/student-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4760727" y="384776"/>
            <a:ext cx="8437057" cy="3873216"/>
            <a:chOff x="0" y="0"/>
            <a:chExt cx="2222106" cy="1020106"/>
          </a:xfrm>
        </p:grpSpPr>
        <p:sp>
          <p:nvSpPr>
            <p:cNvPr id="4" name="Freeform 4"/>
            <p:cNvSpPr/>
            <p:nvPr/>
          </p:nvSpPr>
          <p:spPr>
            <a:xfrm>
              <a:off x="0" y="0"/>
              <a:ext cx="2222106" cy="1020106"/>
            </a:xfrm>
            <a:custGeom>
              <a:avLst/>
              <a:gdLst/>
              <a:ahLst/>
              <a:cxnLst/>
              <a:rect l="l" t="t" r="r" b="b"/>
              <a:pathLst>
                <a:path w="2222106" h="1020106">
                  <a:moveTo>
                    <a:pt x="15599" y="0"/>
                  </a:moveTo>
                  <a:lnTo>
                    <a:pt x="2206506" y="0"/>
                  </a:lnTo>
                  <a:cubicBezTo>
                    <a:pt x="2215122" y="0"/>
                    <a:pt x="2222106" y="6984"/>
                    <a:pt x="2222106" y="15599"/>
                  </a:cubicBezTo>
                  <a:lnTo>
                    <a:pt x="2222106" y="1004507"/>
                  </a:lnTo>
                  <a:cubicBezTo>
                    <a:pt x="2222106" y="1008644"/>
                    <a:pt x="2220462" y="1012612"/>
                    <a:pt x="2217537" y="1015537"/>
                  </a:cubicBezTo>
                  <a:cubicBezTo>
                    <a:pt x="2214611" y="1018463"/>
                    <a:pt x="2210644" y="1020106"/>
                    <a:pt x="2206506" y="1020106"/>
                  </a:cubicBezTo>
                  <a:lnTo>
                    <a:pt x="15599" y="1020106"/>
                  </a:lnTo>
                  <a:cubicBezTo>
                    <a:pt x="6984" y="1020106"/>
                    <a:pt x="0" y="1013122"/>
                    <a:pt x="0" y="1004507"/>
                  </a:cubicBezTo>
                  <a:lnTo>
                    <a:pt x="0" y="15599"/>
                  </a:lnTo>
                  <a:cubicBezTo>
                    <a:pt x="0" y="6984"/>
                    <a:pt x="6984" y="0"/>
                    <a:pt x="15599" y="0"/>
                  </a:cubicBezTo>
                  <a:close/>
                </a:path>
              </a:pathLst>
            </a:custGeom>
            <a:solidFill>
              <a:srgbClr val="D0DCE8">
                <a:alpha val="74902"/>
              </a:srgbClr>
            </a:solidFill>
          </p:spPr>
          <p:txBody>
            <a:bodyPr/>
            <a:lstStyle/>
            <a:p>
              <a:endParaRPr lang="en-US"/>
            </a:p>
          </p:txBody>
        </p:sp>
        <p:sp>
          <p:nvSpPr>
            <p:cNvPr id="5" name="TextBox 5"/>
            <p:cNvSpPr txBox="1"/>
            <p:nvPr/>
          </p:nvSpPr>
          <p:spPr>
            <a:xfrm>
              <a:off x="0" y="19050"/>
              <a:ext cx="2222106" cy="1001056"/>
            </a:xfrm>
            <a:prstGeom prst="rect">
              <a:avLst/>
            </a:prstGeom>
          </p:spPr>
          <p:txBody>
            <a:bodyPr lIns="50800" tIns="50800" rIns="50800" bIns="50800" rtlCol="0" anchor="ctr"/>
            <a:lstStyle/>
            <a:p>
              <a:pPr algn="ctr">
                <a:lnSpc>
                  <a:spcPts val="2268"/>
                </a:lnSpc>
              </a:pPr>
              <a:endParaRPr/>
            </a:p>
          </p:txBody>
        </p:sp>
      </p:grpSp>
      <p:grpSp>
        <p:nvGrpSpPr>
          <p:cNvPr id="6" name="Group 6"/>
          <p:cNvGrpSpPr/>
          <p:nvPr/>
        </p:nvGrpSpPr>
        <p:grpSpPr>
          <a:xfrm>
            <a:off x="9654937" y="5143500"/>
            <a:ext cx="8462903" cy="3395472"/>
            <a:chOff x="0" y="0"/>
            <a:chExt cx="2228913" cy="894281"/>
          </a:xfrm>
        </p:grpSpPr>
        <p:sp>
          <p:nvSpPr>
            <p:cNvPr id="7" name="Freeform 7"/>
            <p:cNvSpPr/>
            <p:nvPr/>
          </p:nvSpPr>
          <p:spPr>
            <a:xfrm>
              <a:off x="0" y="0"/>
              <a:ext cx="2228913" cy="894281"/>
            </a:xfrm>
            <a:custGeom>
              <a:avLst/>
              <a:gdLst/>
              <a:ahLst/>
              <a:cxnLst/>
              <a:rect l="l" t="t" r="r" b="b"/>
              <a:pathLst>
                <a:path w="2228913" h="894281">
                  <a:moveTo>
                    <a:pt x="15552" y="0"/>
                  </a:moveTo>
                  <a:lnTo>
                    <a:pt x="2213361" y="0"/>
                  </a:lnTo>
                  <a:cubicBezTo>
                    <a:pt x="2221950" y="0"/>
                    <a:pt x="2228913" y="6963"/>
                    <a:pt x="2228913" y="15552"/>
                  </a:cubicBezTo>
                  <a:lnTo>
                    <a:pt x="2228913" y="878729"/>
                  </a:lnTo>
                  <a:cubicBezTo>
                    <a:pt x="2228913" y="887318"/>
                    <a:pt x="2221950" y="894281"/>
                    <a:pt x="2213361" y="894281"/>
                  </a:cubicBezTo>
                  <a:lnTo>
                    <a:pt x="15552" y="894281"/>
                  </a:lnTo>
                  <a:cubicBezTo>
                    <a:pt x="6963" y="894281"/>
                    <a:pt x="0" y="887318"/>
                    <a:pt x="0" y="878729"/>
                  </a:cubicBezTo>
                  <a:lnTo>
                    <a:pt x="0" y="15552"/>
                  </a:lnTo>
                  <a:cubicBezTo>
                    <a:pt x="0" y="6963"/>
                    <a:pt x="6963" y="0"/>
                    <a:pt x="15552" y="0"/>
                  </a:cubicBezTo>
                  <a:close/>
                </a:path>
              </a:pathLst>
            </a:custGeom>
            <a:solidFill>
              <a:srgbClr val="C8943A">
                <a:alpha val="73725"/>
              </a:srgbClr>
            </a:solidFill>
          </p:spPr>
          <p:txBody>
            <a:bodyPr/>
            <a:lstStyle/>
            <a:p>
              <a:endParaRPr lang="en-US"/>
            </a:p>
          </p:txBody>
        </p:sp>
        <p:sp>
          <p:nvSpPr>
            <p:cNvPr id="8" name="TextBox 8"/>
            <p:cNvSpPr txBox="1"/>
            <p:nvPr/>
          </p:nvSpPr>
          <p:spPr>
            <a:xfrm>
              <a:off x="0" y="19050"/>
              <a:ext cx="2228913" cy="875231"/>
            </a:xfrm>
            <a:prstGeom prst="rect">
              <a:avLst/>
            </a:prstGeom>
          </p:spPr>
          <p:txBody>
            <a:bodyPr lIns="50800" tIns="50800" rIns="50800" bIns="50800" rtlCol="0" anchor="ctr"/>
            <a:lstStyle/>
            <a:p>
              <a:pPr algn="ctr">
                <a:lnSpc>
                  <a:spcPts val="2268"/>
                </a:lnSpc>
              </a:pPr>
              <a:endParaRPr/>
            </a:p>
          </p:txBody>
        </p:sp>
      </p:grpSp>
      <p:sp>
        <p:nvSpPr>
          <p:cNvPr id="9" name="Freeform 9"/>
          <p:cNvSpPr/>
          <p:nvPr/>
        </p:nvSpPr>
        <p:spPr>
          <a:xfrm>
            <a:off x="156466" y="7999872"/>
            <a:ext cx="2122454" cy="2122454"/>
          </a:xfrm>
          <a:custGeom>
            <a:avLst/>
            <a:gdLst/>
            <a:ahLst/>
            <a:cxnLst/>
            <a:rect l="l" t="t" r="r" b="b"/>
            <a:pathLst>
              <a:path w="2122454" h="2122454">
                <a:moveTo>
                  <a:pt x="0" y="0"/>
                </a:moveTo>
                <a:lnTo>
                  <a:pt x="2122454" y="0"/>
                </a:lnTo>
                <a:lnTo>
                  <a:pt x="2122454" y="2122455"/>
                </a:lnTo>
                <a:lnTo>
                  <a:pt x="0" y="2122455"/>
                </a:lnTo>
                <a:lnTo>
                  <a:pt x="0" y="0"/>
                </a:lnTo>
                <a:close/>
              </a:path>
            </a:pathLst>
          </a:custGeom>
          <a:blipFill>
            <a:blip r:embed="rId3"/>
            <a:stretch>
              <a:fillRect/>
            </a:stretch>
          </a:blipFill>
        </p:spPr>
        <p:txBody>
          <a:bodyPr/>
          <a:lstStyle/>
          <a:p>
            <a:endParaRPr lang="en-US"/>
          </a:p>
        </p:txBody>
      </p:sp>
      <p:sp>
        <p:nvSpPr>
          <p:cNvPr id="10" name="TextBox 10"/>
          <p:cNvSpPr txBox="1"/>
          <p:nvPr/>
        </p:nvSpPr>
        <p:spPr>
          <a:xfrm>
            <a:off x="7213178" y="3370897"/>
            <a:ext cx="3861643" cy="887095"/>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Spring 2026</a:t>
            </a:r>
          </a:p>
        </p:txBody>
      </p:sp>
      <p:sp>
        <p:nvSpPr>
          <p:cNvPr id="11" name="TextBox 11"/>
          <p:cNvSpPr txBox="1"/>
          <p:nvPr/>
        </p:nvSpPr>
        <p:spPr>
          <a:xfrm>
            <a:off x="2945459" y="352122"/>
            <a:ext cx="11991392" cy="3195319"/>
          </a:xfrm>
          <a:prstGeom prst="rect">
            <a:avLst/>
          </a:prstGeom>
        </p:spPr>
        <p:txBody>
          <a:bodyPr lIns="0" tIns="0" rIns="0" bIns="0" rtlCol="0" anchor="t">
            <a:spAutoFit/>
          </a:bodyPr>
          <a:lstStyle/>
          <a:p>
            <a:pPr algn="ctr">
              <a:lnSpc>
                <a:spcPts val="12880"/>
              </a:lnSpc>
            </a:pPr>
            <a:r>
              <a:rPr lang="en-US" sz="9200" b="1" dirty="0">
                <a:solidFill>
                  <a:srgbClr val="000000"/>
                </a:solidFill>
                <a:latin typeface="Canva Sans Bold"/>
                <a:ea typeface="Canva Sans Bold"/>
                <a:cs typeface="Canva Sans Bold"/>
                <a:sym typeface="Canva Sans Bold"/>
              </a:rPr>
              <a:t>BIOL 1132 Lab Syllabus</a:t>
            </a:r>
          </a:p>
        </p:txBody>
      </p:sp>
      <p:sp>
        <p:nvSpPr>
          <p:cNvPr id="12" name="TextBox 12"/>
          <p:cNvSpPr txBox="1"/>
          <p:nvPr/>
        </p:nvSpPr>
        <p:spPr>
          <a:xfrm>
            <a:off x="9713316" y="5038772"/>
            <a:ext cx="8565159" cy="3575659"/>
          </a:xfrm>
          <a:prstGeom prst="rect">
            <a:avLst/>
          </a:prstGeom>
        </p:spPr>
        <p:txBody>
          <a:bodyPr lIns="0" tIns="0" rIns="0" bIns="0" rtlCol="0" anchor="t">
            <a:spAutoFit/>
          </a:bodyPr>
          <a:lstStyle/>
          <a:p>
            <a:pPr algn="l">
              <a:lnSpc>
                <a:spcPts val="4650"/>
              </a:lnSpc>
            </a:pPr>
            <a:r>
              <a:rPr lang="en-US" sz="3322" b="1" dirty="0">
                <a:solidFill>
                  <a:srgbClr val="000000"/>
                </a:solidFill>
                <a:latin typeface="Times New Roman" panose="02020603050405020304" pitchFamily="18" charset="0"/>
                <a:ea typeface="Canva Sans Bold"/>
                <a:cs typeface="Times New Roman" panose="02020603050405020304" pitchFamily="18" charset="0"/>
                <a:sym typeface="Canva Sans Bold"/>
              </a:rPr>
              <a:t>Section: </a:t>
            </a:r>
            <a:r>
              <a:rPr lang="en-US" sz="3322" b="1" dirty="0">
                <a:solidFill>
                  <a:srgbClr val="FF0000"/>
                </a:solidFill>
                <a:latin typeface="Times New Roman" panose="02020603050405020304" pitchFamily="18" charset="0"/>
                <a:ea typeface="Canva Sans Bold"/>
                <a:cs typeface="Times New Roman" panose="02020603050405020304" pitchFamily="18" charset="0"/>
                <a:sym typeface="Canva Sans Bold"/>
              </a:rPr>
              <a:t>302</a:t>
            </a:r>
          </a:p>
          <a:p>
            <a:pPr algn="l">
              <a:lnSpc>
                <a:spcPts val="4650"/>
              </a:lnSpc>
            </a:pPr>
            <a:r>
              <a:rPr lang="en-US" sz="3322" b="1" dirty="0">
                <a:solidFill>
                  <a:srgbClr val="000000"/>
                </a:solidFill>
                <a:latin typeface="Times New Roman" panose="02020603050405020304" pitchFamily="18" charset="0"/>
                <a:ea typeface="Canva Sans Bold"/>
                <a:cs typeface="Times New Roman" panose="02020603050405020304" pitchFamily="18" charset="0"/>
                <a:sym typeface="Canva Sans Bold"/>
              </a:rPr>
              <a:t>Lab Day/Time: Every Monday (2-3:50PM)</a:t>
            </a:r>
          </a:p>
          <a:p>
            <a:pPr algn="l">
              <a:lnSpc>
                <a:spcPts val="4650"/>
              </a:lnSpc>
            </a:pPr>
            <a:r>
              <a:rPr lang="en-US" sz="3322" b="1" dirty="0">
                <a:solidFill>
                  <a:srgbClr val="000000"/>
                </a:solidFill>
                <a:latin typeface="Times New Roman" panose="02020603050405020304" pitchFamily="18" charset="0"/>
                <a:ea typeface="Canva Sans Bold"/>
                <a:cs typeface="Times New Roman" panose="02020603050405020304" pitchFamily="18" charset="0"/>
                <a:sym typeface="Canva Sans Bold"/>
              </a:rPr>
              <a:t>Instructor Name: </a:t>
            </a:r>
            <a:r>
              <a:rPr lang="en-US" sz="3322" b="1" i="1" dirty="0">
                <a:solidFill>
                  <a:srgbClr val="000000"/>
                </a:solidFill>
                <a:latin typeface="Times New Roman" panose="02020603050405020304" pitchFamily="18" charset="0"/>
                <a:ea typeface="Canva Sans Bold"/>
                <a:cs typeface="Times New Roman" panose="02020603050405020304" pitchFamily="18" charset="0"/>
                <a:sym typeface="Canva Sans Bold"/>
              </a:rPr>
              <a:t>Thakur P. Magrati</a:t>
            </a:r>
          </a:p>
          <a:p>
            <a:pPr algn="l">
              <a:lnSpc>
                <a:spcPts val="4650"/>
              </a:lnSpc>
            </a:pPr>
            <a:r>
              <a:rPr lang="en-US" sz="3322" b="1" dirty="0">
                <a:solidFill>
                  <a:srgbClr val="000000"/>
                </a:solidFill>
                <a:latin typeface="Times New Roman" panose="02020603050405020304" pitchFamily="18" charset="0"/>
                <a:ea typeface="Canva Sans Bold"/>
                <a:cs typeface="Times New Roman" panose="02020603050405020304" pitchFamily="18" charset="0"/>
                <a:sym typeface="Canva Sans Bold"/>
              </a:rPr>
              <a:t>Email: </a:t>
            </a:r>
            <a:r>
              <a:rPr lang="en-US" sz="3322" b="1" i="1" u="sng" dirty="0">
                <a:solidFill>
                  <a:srgbClr val="FF0000"/>
                </a:solidFill>
                <a:latin typeface="Times New Roman" panose="02020603050405020304" pitchFamily="18" charset="0"/>
                <a:ea typeface="Canva Sans Bold"/>
                <a:cs typeface="Times New Roman" panose="02020603050405020304" pitchFamily="18" charset="0"/>
                <a:sym typeface="Canva Sans Bold"/>
              </a:rPr>
              <a:t>thakurmagrati@my.unt.edu</a:t>
            </a:r>
          </a:p>
          <a:p>
            <a:pPr algn="l">
              <a:lnSpc>
                <a:spcPts val="4650"/>
              </a:lnSpc>
            </a:pPr>
            <a:r>
              <a:rPr lang="en-US" sz="3322" b="1" dirty="0">
                <a:solidFill>
                  <a:srgbClr val="000000"/>
                </a:solidFill>
                <a:latin typeface="Times New Roman" panose="02020603050405020304" pitchFamily="18" charset="0"/>
                <a:ea typeface="Canva Sans Bold"/>
                <a:cs typeface="Times New Roman" panose="02020603050405020304" pitchFamily="18" charset="0"/>
                <a:sym typeface="Canva Sans Bold"/>
              </a:rPr>
              <a:t>Office: ENV 334 (ENV Building)</a:t>
            </a:r>
          </a:p>
          <a:p>
            <a:pPr algn="l">
              <a:lnSpc>
                <a:spcPts val="4650"/>
              </a:lnSpc>
            </a:pPr>
            <a:r>
              <a:rPr lang="en-US" sz="3322" b="1" dirty="0">
                <a:solidFill>
                  <a:srgbClr val="000000"/>
                </a:solidFill>
                <a:latin typeface="Times New Roman" panose="02020603050405020304" pitchFamily="18" charset="0"/>
                <a:ea typeface="Canva Sans Bold"/>
                <a:cs typeface="Times New Roman" panose="02020603050405020304" pitchFamily="18" charset="0"/>
                <a:sym typeface="Canva Sans Bold"/>
              </a:rPr>
              <a:t>Office Hours:  10 AM-12 PM (Monday)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038816" y="3137740"/>
            <a:ext cx="5659440" cy="4952010"/>
          </a:xfrm>
          <a:custGeom>
            <a:avLst/>
            <a:gdLst/>
            <a:ahLst/>
            <a:cxnLst/>
            <a:rect l="l" t="t" r="r" b="b"/>
            <a:pathLst>
              <a:path w="5659440" h="4952010">
                <a:moveTo>
                  <a:pt x="0" y="0"/>
                </a:moveTo>
                <a:lnTo>
                  <a:pt x="5659440" y="0"/>
                </a:lnTo>
                <a:lnTo>
                  <a:pt x="5659440" y="4952010"/>
                </a:lnTo>
                <a:lnTo>
                  <a:pt x="0" y="4952010"/>
                </a:lnTo>
                <a:lnTo>
                  <a:pt x="0" y="0"/>
                </a:lnTo>
                <a:close/>
              </a:path>
            </a:pathLst>
          </a:custGeom>
          <a:blipFill>
            <a:blip r:embed="rId2"/>
            <a:stretch>
              <a:fillRect/>
            </a:stretch>
          </a:blipFill>
          <a:ln w="38100" cap="sq">
            <a:solidFill>
              <a:srgbClr val="2B2812"/>
            </a:solidFill>
            <a:prstDash val="solid"/>
            <a:miter/>
          </a:ln>
        </p:spPr>
        <p:txBody>
          <a:bodyPr/>
          <a:lstStyle/>
          <a:p>
            <a:endParaRPr lang="en-US"/>
          </a:p>
        </p:txBody>
      </p:sp>
      <p:sp>
        <p:nvSpPr>
          <p:cNvPr id="3" name="TextBox 3"/>
          <p:cNvSpPr txBox="1"/>
          <p:nvPr/>
        </p:nvSpPr>
        <p:spPr>
          <a:xfrm>
            <a:off x="559250" y="2530942"/>
            <a:ext cx="11031140" cy="5810250"/>
          </a:xfrm>
          <a:prstGeom prst="rect">
            <a:avLst/>
          </a:prstGeom>
        </p:spPr>
        <p:txBody>
          <a:bodyPr lIns="0" tIns="0" rIns="0" bIns="0" rtlCol="0" anchor="t">
            <a:spAutoFit/>
          </a:bodyPr>
          <a:lstStyle/>
          <a:p>
            <a:pPr algn="l">
              <a:lnSpc>
                <a:spcPts val="3599"/>
              </a:lnSpc>
            </a:pPr>
            <a:r>
              <a:rPr lang="en-US" sz="2999" b="1" spc="-17">
                <a:solidFill>
                  <a:srgbClr val="262523"/>
                </a:solidFill>
                <a:latin typeface="Source Sans Pro Bold"/>
                <a:ea typeface="Source Sans Pro Bold"/>
                <a:cs typeface="Source Sans Pro Bold"/>
                <a:sym typeface="Source Sans Pro Bold"/>
              </a:rPr>
              <a:t>1) Are BIOL1132 lecture and a lab the same class?</a:t>
            </a:r>
          </a:p>
          <a:p>
            <a:pPr algn="l">
              <a:lnSpc>
                <a:spcPts val="3599"/>
              </a:lnSpc>
            </a:pPr>
            <a:r>
              <a:rPr lang="en-US" sz="2999" b="1" spc="-18">
                <a:solidFill>
                  <a:srgbClr val="262523"/>
                </a:solidFill>
                <a:latin typeface="Source Sans Pro Bold"/>
                <a:ea typeface="Source Sans Pro Bold"/>
                <a:cs typeface="Source Sans Pro Bold"/>
                <a:sym typeface="Source Sans Pro Bold"/>
              </a:rPr>
              <a:t>     No, but they are the same course.</a:t>
            </a:r>
            <a:r>
              <a:rPr lang="en-US" sz="2999" spc="-18">
                <a:solidFill>
                  <a:srgbClr val="262523"/>
                </a:solidFill>
                <a:latin typeface="Source Sans Pro"/>
                <a:ea typeface="Source Sans Pro"/>
                <a:cs typeface="Source Sans Pro"/>
                <a:sym typeface="Source Sans Pro"/>
              </a:rPr>
              <a:t> The lecture and the lab are </a:t>
            </a:r>
            <a:r>
              <a:rPr lang="en-US" sz="2999" u="sng" spc="-18">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u="sng" spc="-18">
                <a:solidFill>
                  <a:srgbClr val="262523"/>
                </a:solidFill>
                <a:latin typeface="Source Sans Pro"/>
                <a:ea typeface="Source Sans Pro"/>
                <a:cs typeface="Source Sans Pro"/>
                <a:sym typeface="Source Sans Pro"/>
              </a:rPr>
              <a:t>See your lecture professor for lecture information.</a:t>
            </a:r>
          </a:p>
          <a:p>
            <a:pPr marL="1166374" lvl="2" indent="-388791" algn="l">
              <a:lnSpc>
                <a:spcPts val="3599"/>
              </a:lnSpc>
            </a:pPr>
            <a:endParaRPr lang="en-US" sz="2999" u="sng"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2) Is lab attendance mandatory?</a:t>
            </a:r>
          </a:p>
          <a:p>
            <a:pPr algn="l">
              <a:lnSpc>
                <a:spcPts val="3599"/>
              </a:lnSpc>
            </a:pPr>
            <a:r>
              <a:rPr lang="en-US" sz="2999" b="1" spc="-18">
                <a:solidFill>
                  <a:srgbClr val="262523"/>
                </a:solidFill>
                <a:latin typeface="Source Sans Pro Bold"/>
                <a:ea typeface="Source Sans Pro Bold"/>
                <a:cs typeface="Source Sans Pro Bold"/>
                <a:sym typeface="Source Sans Pro Bold"/>
              </a:rPr>
              <a:t>     Yes!</a:t>
            </a:r>
            <a:r>
              <a:rPr lang="en-US" sz="2999" spc="-18">
                <a:solidFill>
                  <a:srgbClr val="262523"/>
                </a:solidFill>
                <a:latin typeface="Source Sans Pro"/>
                <a:ea typeface="Source Sans Pro"/>
                <a:cs typeface="Source Sans Pro"/>
                <a:sym typeface="Source Sans Pro"/>
              </a:rPr>
              <a:t> You must be present, on time, and active in lab to earn participating points. However, </a:t>
            </a:r>
            <a:r>
              <a:rPr lang="en-US" sz="2999" u="sng" spc="-18">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marL="1166374" lvl="2" indent="-388791" algn="l">
              <a:lnSpc>
                <a:spcPts val="3599"/>
              </a:lnSpc>
              <a:buFont typeface="Arial"/>
              <a:buChar char="⚬"/>
            </a:pPr>
            <a:endParaRPr lang="en-US" sz="2999"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sz="2999" b="1"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u="sng" spc="-18">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id="4" name="TextBox 4"/>
          <p:cNvSpPr txBox="1"/>
          <p:nvPr/>
        </p:nvSpPr>
        <p:spPr>
          <a:xfrm>
            <a:off x="2872155" y="90488"/>
            <a:ext cx="1254369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Frequently Asked Questions:</a:t>
            </a:r>
          </a:p>
        </p:txBody>
      </p:sp>
      <p:sp>
        <p:nvSpPr>
          <p:cNvPr id="5" name="TextBox 5"/>
          <p:cNvSpPr txBox="1"/>
          <p:nvPr/>
        </p:nvSpPr>
        <p:spPr>
          <a:xfrm>
            <a:off x="12141633" y="8126466"/>
            <a:ext cx="5168057"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28700" y="2419350"/>
            <a:ext cx="15413209" cy="6400800"/>
          </a:xfrm>
          <a:prstGeom prst="rect">
            <a:avLst/>
          </a:prstGeom>
        </p:spPr>
        <p:txBody>
          <a:bodyPr lIns="0" tIns="0" rIns="0" bIns="0" rtlCol="0" anchor="t">
            <a:spAutoFit/>
          </a:bodyPr>
          <a:lstStyle/>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u="sng" spc="-18">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u="sng" spc="-18">
                <a:solidFill>
                  <a:srgbClr val="000000"/>
                </a:solidFill>
                <a:latin typeface="Source Sans Pro Light"/>
                <a:ea typeface="Source Sans Pro Light"/>
                <a:cs typeface="Source Sans Pro Light"/>
                <a:sym typeface="Source Sans Pro Light"/>
              </a:rPr>
              <a:t>Canvas</a:t>
            </a:r>
          </a:p>
          <a:p>
            <a:pPr marL="542925" lvl="1" indent="-271462" algn="l">
              <a:lnSpc>
                <a:spcPts val="3600"/>
              </a:lnSpc>
            </a:pPr>
            <a:endParaRPr lang="en-US" sz="3000" u="sng"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UNT IT Help Desk</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u="sng" spc="-18">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u="sng" spc="-18">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p:txBody>
      </p:sp>
      <p:sp>
        <p:nvSpPr>
          <p:cNvPr id="3" name="Freeform 3"/>
          <p:cNvSpPr/>
          <p:nvPr/>
        </p:nvSpPr>
        <p:spPr>
          <a:xfrm>
            <a:off x="12547924" y="1399807"/>
            <a:ext cx="4711376" cy="3533532"/>
          </a:xfrm>
          <a:custGeom>
            <a:avLst/>
            <a:gdLst/>
            <a:ahLst/>
            <a:cxnLst/>
            <a:rect l="l" t="t" r="r" b="b"/>
            <a:pathLst>
              <a:path w="4711376" h="3533532">
                <a:moveTo>
                  <a:pt x="0" y="0"/>
                </a:moveTo>
                <a:lnTo>
                  <a:pt x="4711376" y="0"/>
                </a:lnTo>
                <a:lnTo>
                  <a:pt x="4711376" y="3533532"/>
                </a:lnTo>
                <a:lnTo>
                  <a:pt x="0" y="3533532"/>
                </a:lnTo>
                <a:lnTo>
                  <a:pt x="0" y="0"/>
                </a:lnTo>
                <a:close/>
              </a:path>
            </a:pathLst>
          </a:custGeom>
          <a:blipFill>
            <a:blip r:embed="rId6"/>
            <a:stretch>
              <a:fillRect/>
            </a:stretch>
          </a:blipFill>
          <a:ln w="38100" cap="sq">
            <a:solidFill>
              <a:srgbClr val="29160F"/>
            </a:solidFill>
            <a:prstDash val="solid"/>
            <a:miter/>
          </a:ln>
        </p:spPr>
        <p:txBody>
          <a:bodyPr/>
          <a:lstStyle/>
          <a:p>
            <a:endParaRPr lang="en-US"/>
          </a:p>
        </p:txBody>
      </p:sp>
      <p:sp>
        <p:nvSpPr>
          <p:cNvPr id="4" name="TextBox 4"/>
          <p:cNvSpPr txBox="1"/>
          <p:nvPr/>
        </p:nvSpPr>
        <p:spPr>
          <a:xfrm>
            <a:off x="3228587" y="138112"/>
            <a:ext cx="11830827"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Course Info:</a:t>
            </a:r>
          </a:p>
        </p:txBody>
      </p:sp>
      <p:sp>
        <p:nvSpPr>
          <p:cNvPr id="5" name="TextBox 5"/>
          <p:cNvSpPr txBox="1"/>
          <p:nvPr/>
        </p:nvSpPr>
        <p:spPr>
          <a:xfrm>
            <a:off x="12292533" y="4943475"/>
            <a:ext cx="2681155"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285752" y="1643197"/>
            <a:ext cx="12243984" cy="7448550"/>
          </a:xfrm>
          <a:prstGeom prst="rect">
            <a:avLst/>
          </a:prstGeom>
        </p:spPr>
        <p:txBody>
          <a:bodyPr lIns="0" tIns="0" rIns="0" bIns="0" rtlCol="0" anchor="t">
            <a:spAutoFit/>
          </a:bodyPr>
          <a:lstStyle/>
          <a:p>
            <a:pPr algn="l">
              <a:lnSpc>
                <a:spcPts val="3599"/>
              </a:lnSpc>
            </a:pPr>
            <a:r>
              <a:rPr lang="en-US" sz="2999" b="1" spc="-17">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a:solidFill>
                  <a:srgbClr val="000000"/>
                </a:solidFill>
                <a:latin typeface="Source Sans Pro"/>
                <a:ea typeface="Source Sans Pro"/>
                <a:cs typeface="Source Sans Pro"/>
                <a:sym typeface="Source Sans Pro"/>
              </a:rPr>
              <a:t>The lab course is organized in your Canvas section. </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Purchasing a new lab manual is mandatory. </a:t>
            </a:r>
          </a:p>
          <a:p>
            <a:pPr algn="ctr">
              <a:lnSpc>
                <a:spcPts val="2999"/>
              </a:lnSpc>
            </a:pPr>
            <a:r>
              <a:rPr lang="en-US" sz="2499" i="1" spc="-15">
                <a:solidFill>
                  <a:srgbClr val="000000"/>
                </a:solidFill>
                <a:latin typeface="Source Sans Pro Italics"/>
                <a:ea typeface="Source Sans Pro Italics"/>
                <a:cs typeface="Source Sans Pro Italics"/>
                <a:sym typeface="Source Sans Pro Italics"/>
              </a:rPr>
              <a:t>Field and Laboratory Methods for Environmental Science for Non-Majors. Third Edition. 2025. Jennifer Gnau, Jaime L. Baxter-Slye, Kendall Hunt Publishing. ISBN 979-8-3851-6425-7.</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Manuals may be purchased at the UNT Bookstore</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Old or used lab manuals are </a:t>
            </a:r>
            <a:r>
              <a:rPr lang="en-US" sz="2999" u="sng" spc="-18">
                <a:solidFill>
                  <a:srgbClr val="000000"/>
                </a:solidFill>
                <a:latin typeface="Source Sans Pro"/>
                <a:ea typeface="Source Sans Pro"/>
                <a:cs typeface="Source Sans Pro"/>
                <a:sym typeface="Source Sans Pro"/>
              </a:rPr>
              <a:t>NOT</a:t>
            </a:r>
            <a:r>
              <a:rPr lang="en-US" sz="2999" spc="-18">
                <a:solidFill>
                  <a:srgbClr val="000000"/>
                </a:solidFill>
                <a:latin typeface="Source Sans Pro"/>
                <a:ea typeface="Source Sans Pro"/>
                <a:cs typeface="Source Sans Pro"/>
                <a:sym typeface="Source Sans Pro"/>
              </a:rPr>
              <a:t> accepted</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We are not currently using an e-book version</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Goggles will occasionally be required.</a:t>
            </a:r>
            <a:r>
              <a:rPr lang="en-US" sz="2999" spc="-17">
                <a:solidFill>
                  <a:srgbClr val="000000"/>
                </a:solidFill>
                <a:latin typeface="Source Sans Pro"/>
                <a:ea typeface="Source Sans Pro"/>
                <a:cs typeface="Source Sans Pro"/>
                <a:sym typeface="Source Sans Pro"/>
              </a:rPr>
              <a:t> </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endParaRPr lang="en-US" sz="2999" spc="-17">
              <a:solidFill>
                <a:srgbClr val="000000"/>
              </a:solidFill>
              <a:latin typeface="Source Sans Pro"/>
              <a:ea typeface="Source Sans Pro"/>
              <a:cs typeface="Source Sans Pro"/>
              <a:sym typeface="Source Sans Pro"/>
            </a:endParaRPr>
          </a:p>
        </p:txBody>
      </p:sp>
      <p:sp>
        <p:nvSpPr>
          <p:cNvPr id="3" name="Freeform 3"/>
          <p:cNvSpPr/>
          <p:nvPr/>
        </p:nvSpPr>
        <p:spPr>
          <a:xfrm flipH="1">
            <a:off x="13167161" y="7189306"/>
            <a:ext cx="3320906" cy="1950066"/>
          </a:xfrm>
          <a:custGeom>
            <a:avLst/>
            <a:gdLst/>
            <a:ahLst/>
            <a:cxnLst/>
            <a:rect l="l" t="t" r="r" b="b"/>
            <a:pathLst>
              <a:path w="3320906" h="1950066">
                <a:moveTo>
                  <a:pt x="3320906" y="0"/>
                </a:moveTo>
                <a:lnTo>
                  <a:pt x="0" y="0"/>
                </a:lnTo>
                <a:lnTo>
                  <a:pt x="0" y="1950066"/>
                </a:lnTo>
                <a:lnTo>
                  <a:pt x="3320906" y="1950066"/>
                </a:lnTo>
                <a:lnTo>
                  <a:pt x="3320906" y="0"/>
                </a:lnTo>
                <a:close/>
              </a:path>
            </a:pathLst>
          </a:custGeom>
          <a:blipFill>
            <a:blip r:embed="rId2"/>
            <a:stretch>
              <a:fillRect/>
            </a:stretch>
          </a:blipFill>
          <a:ln w="38100" cap="sq">
            <a:solidFill>
              <a:srgbClr val="000000"/>
            </a:solidFill>
            <a:prstDash val="solid"/>
            <a:miter/>
          </a:ln>
        </p:spPr>
        <p:txBody>
          <a:bodyPr/>
          <a:lstStyle/>
          <a:p>
            <a:endParaRPr lang="en-US"/>
          </a:p>
        </p:txBody>
      </p:sp>
      <p:sp>
        <p:nvSpPr>
          <p:cNvPr id="4" name="Freeform 4"/>
          <p:cNvSpPr/>
          <p:nvPr/>
        </p:nvSpPr>
        <p:spPr>
          <a:xfrm>
            <a:off x="13127432" y="614362"/>
            <a:ext cx="4839234" cy="6356958"/>
          </a:xfrm>
          <a:custGeom>
            <a:avLst/>
            <a:gdLst/>
            <a:ahLst/>
            <a:cxnLst/>
            <a:rect l="l" t="t" r="r" b="b"/>
            <a:pathLst>
              <a:path w="4839234" h="6356958">
                <a:moveTo>
                  <a:pt x="0" y="0"/>
                </a:moveTo>
                <a:lnTo>
                  <a:pt x="4839234" y="0"/>
                </a:lnTo>
                <a:lnTo>
                  <a:pt x="4839234" y="6356959"/>
                </a:lnTo>
                <a:lnTo>
                  <a:pt x="0" y="6356959"/>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2936511" y="138112"/>
            <a:ext cx="12414979"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supplies do I need?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574936" y="2658427"/>
            <a:ext cx="4640060" cy="5292844"/>
          </a:xfrm>
          <a:custGeom>
            <a:avLst/>
            <a:gdLst/>
            <a:ahLst/>
            <a:cxnLst/>
            <a:rect l="l" t="t" r="r" b="b"/>
            <a:pathLst>
              <a:path w="4640060" h="5292844">
                <a:moveTo>
                  <a:pt x="0" y="0"/>
                </a:moveTo>
                <a:lnTo>
                  <a:pt x="4640060" y="0"/>
                </a:lnTo>
                <a:lnTo>
                  <a:pt x="4640060" y="5292844"/>
                </a:lnTo>
                <a:lnTo>
                  <a:pt x="0" y="5292844"/>
                </a:lnTo>
                <a:lnTo>
                  <a:pt x="0" y="0"/>
                </a:lnTo>
                <a:close/>
              </a:path>
            </a:pathLst>
          </a:custGeom>
          <a:blipFill>
            <a:blip r:embed="rId2"/>
            <a:stretch>
              <a:fillRect/>
            </a:stretch>
          </a:blipFill>
          <a:ln w="38100" cap="sq">
            <a:solidFill>
              <a:srgbClr val="564D2D"/>
            </a:solidFill>
            <a:prstDash val="solid"/>
            <a:miter/>
          </a:ln>
        </p:spPr>
        <p:txBody>
          <a:bodyPr/>
          <a:lstStyle/>
          <a:p>
            <a:endParaRPr lang="en-US"/>
          </a:p>
        </p:txBody>
      </p:sp>
      <p:sp>
        <p:nvSpPr>
          <p:cNvPr id="3" name="TextBox 3"/>
          <p:cNvSpPr txBox="1"/>
          <p:nvPr/>
        </p:nvSpPr>
        <p:spPr>
          <a:xfrm>
            <a:off x="1005840" y="99713"/>
            <a:ext cx="1627632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are the objectives of the lab?</a:t>
            </a:r>
          </a:p>
        </p:txBody>
      </p:sp>
      <p:sp>
        <p:nvSpPr>
          <p:cNvPr id="4" name="TextBox 4"/>
          <p:cNvSpPr txBox="1"/>
          <p:nvPr/>
        </p:nvSpPr>
        <p:spPr>
          <a:xfrm>
            <a:off x="1028700" y="1666575"/>
            <a:ext cx="16703544" cy="428244"/>
          </a:xfrm>
          <a:prstGeom prst="rect">
            <a:avLst/>
          </a:prstGeom>
        </p:spPr>
        <p:txBody>
          <a:bodyPr lIns="0" tIns="0" rIns="0" bIns="0" rtlCol="0" anchor="t">
            <a:spAutoFit/>
          </a:bodyPr>
          <a:lstStyle/>
          <a:p>
            <a:pPr algn="l">
              <a:lnSpc>
                <a:spcPts val="3348"/>
              </a:lnSpc>
            </a:pPr>
            <a:r>
              <a:rPr lang="en-US" sz="3100" b="1" spc="-18">
                <a:solidFill>
                  <a:srgbClr val="262523"/>
                </a:solidFill>
                <a:latin typeface="Source Sans Pro Bold"/>
                <a:ea typeface="Source Sans Pro Bold"/>
                <a:cs typeface="Source Sans Pro Bold"/>
                <a:sym typeface="Source Sans Pro Bold"/>
              </a:rPr>
              <a:t>This lab will offer experiences to enhance your understanding of the concepts covered in lecture. </a:t>
            </a:r>
          </a:p>
        </p:txBody>
      </p:sp>
      <p:sp>
        <p:nvSpPr>
          <p:cNvPr id="5" name="TextBox 5"/>
          <p:cNvSpPr txBox="1"/>
          <p:nvPr/>
        </p:nvSpPr>
        <p:spPr>
          <a:xfrm>
            <a:off x="5617193" y="2696527"/>
            <a:ext cx="12115051" cy="5888736"/>
          </a:xfrm>
          <a:prstGeom prst="rect">
            <a:avLst/>
          </a:prstGeom>
        </p:spPr>
        <p:txBody>
          <a:bodyPr lIns="0" tIns="0" rIns="0" bIns="0" rtlCol="0" anchor="t">
            <a:spAutoFit/>
          </a:bodyPr>
          <a:lstStyle/>
          <a:p>
            <a:pPr algn="l">
              <a:lnSpc>
                <a:spcPts val="4211"/>
              </a:lnSpc>
            </a:pPr>
            <a:r>
              <a:rPr lang="en-US" sz="3899" b="1" spc="-23">
                <a:solidFill>
                  <a:srgbClr val="323125"/>
                </a:solidFill>
                <a:latin typeface="Source Sans Pro Bold"/>
                <a:ea typeface="Source Sans Pro Bold"/>
                <a:cs typeface="Source Sans Pro Bold"/>
                <a:sym typeface="Source Sans Pro Bold"/>
              </a:rPr>
              <a:t>OBJECTIVES</a:t>
            </a:r>
          </a:p>
          <a:p>
            <a:pPr algn="l">
              <a:lnSpc>
                <a:spcPts val="4211"/>
              </a:lnSpc>
            </a:pPr>
            <a:endParaRPr lang="en-US" sz="3899" b="1" spc="-23">
              <a:solidFill>
                <a:srgbClr val="323125"/>
              </a:solidFill>
              <a:latin typeface="Source Sans Pro Bold"/>
              <a:ea typeface="Source Sans Pro Bold"/>
              <a:cs typeface="Source Sans Pro Bold"/>
              <a:sym typeface="Source Sans Pro Bold"/>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id="6" name="TextBox 6"/>
          <p:cNvSpPr txBox="1"/>
          <p:nvPr/>
        </p:nvSpPr>
        <p:spPr>
          <a:xfrm>
            <a:off x="219086" y="7951271"/>
            <a:ext cx="4668129" cy="685800"/>
          </a:xfrm>
          <a:prstGeom prst="rect">
            <a:avLst/>
          </a:prstGeom>
        </p:spPr>
        <p:txBody>
          <a:bodyPr lIns="0" tIns="0" rIns="0" bIns="0" rtlCol="0" anchor="t">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17660" y="2450814"/>
          <a:ext cx="10115550" cy="6674872"/>
        </p:xfrm>
        <a:graphic>
          <a:graphicData uri="http://schemas.openxmlformats.org/drawingml/2006/table">
            <a:tbl>
              <a:tblPr/>
              <a:tblGrid>
                <a:gridCol w="6149369">
                  <a:extLst>
                    <a:ext uri="{9D8B030D-6E8A-4147-A177-3AD203B41FA5}">
                      <a16:colId xmlns:a16="http://schemas.microsoft.com/office/drawing/2014/main" val="20000"/>
                    </a:ext>
                  </a:extLst>
                </a:gridCol>
                <a:gridCol w="3966181">
                  <a:extLst>
                    <a:ext uri="{9D8B030D-6E8A-4147-A177-3AD203B41FA5}">
                      <a16:colId xmlns:a16="http://schemas.microsoft.com/office/drawing/2014/main" val="20001"/>
                    </a:ext>
                  </a:extLst>
                </a:gridCol>
              </a:tblGrid>
              <a:tr h="801625">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Item</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Points</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extLst>
                  <a:ext uri="{0D108BD9-81ED-4DB2-BD59-A6C34878D82A}">
                    <a16:rowId xmlns:a16="http://schemas.microsoft.com/office/drawing/2014/main" val="10000"/>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10 = 100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40 = 400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04469">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Peer Evaluation</a:t>
                      </a:r>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263902">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Total Possible Points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850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
        <p:nvSpPr>
          <p:cNvPr id="3" name="TextBox 3"/>
          <p:cNvSpPr txBox="1"/>
          <p:nvPr/>
        </p:nvSpPr>
        <p:spPr>
          <a:xfrm>
            <a:off x="4086225" y="358327"/>
            <a:ext cx="1011555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How will I be graded?</a:t>
            </a:r>
          </a:p>
        </p:txBody>
      </p:sp>
      <p:sp>
        <p:nvSpPr>
          <p:cNvPr id="4" name="TextBox 4"/>
          <p:cNvSpPr txBox="1"/>
          <p:nvPr/>
        </p:nvSpPr>
        <p:spPr>
          <a:xfrm>
            <a:off x="11064560" y="1735173"/>
            <a:ext cx="6688668" cy="3624453"/>
          </a:xfrm>
          <a:prstGeom prst="rect">
            <a:avLst/>
          </a:prstGeom>
        </p:spPr>
        <p:txBody>
          <a:bodyPr lIns="0" tIns="0" rIns="0" bIns="0" rtlCol="0" anchor="t">
            <a:spAutoFit/>
          </a:bodyPr>
          <a:lstStyle/>
          <a:p>
            <a:pPr algn="ctr">
              <a:lnSpc>
                <a:spcPts val="4536"/>
              </a:lnSpc>
            </a:pPr>
            <a:r>
              <a:rPr lang="en-US" sz="4200" b="1"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The lab is worth 30% of your final and lecture is worth 60%.</a:t>
            </a:r>
          </a:p>
          <a:p>
            <a:pPr algn="ctr">
              <a:lnSpc>
                <a:spcPts val="3078"/>
              </a:lnSpc>
            </a:pPr>
            <a:r>
              <a:rPr lang="en-US" sz="2850" b="1" spc="-17">
                <a:solidFill>
                  <a:srgbClr val="A8304D"/>
                </a:solidFill>
                <a:latin typeface="Source Sans Pro Bold"/>
                <a:ea typeface="Source Sans Pro Bold"/>
                <a:cs typeface="Source Sans Pro Bold"/>
                <a:sym typeface="Source Sans Pro Bold"/>
              </a:rPr>
              <a:t>YOU MUST PASS BOTH LECTURE AND LAB TO PASS THE COURSE!!</a:t>
            </a:r>
          </a:p>
          <a:p>
            <a:pPr algn="ctr">
              <a:lnSpc>
                <a:spcPts val="3240"/>
              </a:lnSpc>
            </a:pPr>
            <a:r>
              <a:rPr lang="en-US" sz="2700" b="1" spc="-16">
                <a:solidFill>
                  <a:srgbClr val="A8304D"/>
                </a:solidFill>
                <a:latin typeface="Source Sans Pro Bold"/>
                <a:ea typeface="Source Sans Pro Bold"/>
                <a:cs typeface="Source Sans Pro Bold"/>
                <a:sym typeface="Source Sans Pro Bold"/>
              </a:rPr>
              <a:t>Ex) 60% or better </a:t>
            </a:r>
            <a:r>
              <a:rPr lang="en-US" sz="2700" b="1" i="1" spc="-16">
                <a:solidFill>
                  <a:srgbClr val="A8304D"/>
                </a:solidFill>
                <a:latin typeface="Source Sans Pro Bold Italics"/>
                <a:ea typeface="Source Sans Pro Bold Italics"/>
                <a:cs typeface="Source Sans Pro Bold Italics"/>
                <a:sym typeface="Source Sans Pro Bold Italics"/>
              </a:rPr>
              <a:t>is passing</a:t>
            </a:r>
            <a:r>
              <a:rPr lang="en-US" sz="2700" b="1" spc="-16">
                <a:solidFill>
                  <a:srgbClr val="A8304D"/>
                </a:solidFill>
                <a:latin typeface="Source Sans Pro Bold"/>
                <a:ea typeface="Source Sans Pro Bold"/>
                <a:cs typeface="Source Sans Pro Bold"/>
                <a:sym typeface="Source Sans Pro Bold"/>
              </a:rPr>
              <a:t>; ≤59.4% is rounded to ≤59 and is </a:t>
            </a:r>
            <a:r>
              <a:rPr lang="en-US" sz="2700" b="1" i="1"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endParaRPr lang="en-US" sz="2700" b="1" i="1" spc="-16">
              <a:solidFill>
                <a:srgbClr val="A8304D"/>
              </a:solidFill>
              <a:latin typeface="Source Sans Pro Bold Italics"/>
              <a:ea typeface="Source Sans Pro Bold Italics"/>
              <a:cs typeface="Source Sans Pro Bold Italics"/>
              <a:sym typeface="Source Sans Pro Bold Italics"/>
            </a:endParaRPr>
          </a:p>
        </p:txBody>
      </p:sp>
      <p:sp>
        <p:nvSpPr>
          <p:cNvPr id="5" name="TextBox 5"/>
          <p:cNvSpPr txBox="1"/>
          <p:nvPr/>
        </p:nvSpPr>
        <p:spPr>
          <a:xfrm>
            <a:off x="11064560" y="6104995"/>
            <a:ext cx="6770310" cy="3067050"/>
          </a:xfrm>
          <a:prstGeom prst="rect">
            <a:avLst/>
          </a:prstGeom>
        </p:spPr>
        <p:txBody>
          <a:bodyPr lIns="0" tIns="0" rIns="0" bIns="0" rtlCol="0" anchor="t">
            <a:spAutoFit/>
          </a:bodyPr>
          <a:lstStyle/>
          <a:p>
            <a:pPr algn="l">
              <a:lnSpc>
                <a:spcPts val="3480"/>
              </a:lnSpc>
            </a:pPr>
            <a:r>
              <a:rPr lang="en-US" sz="2900" b="1" spc="-17">
                <a:solidFill>
                  <a:srgbClr val="262523"/>
                </a:solidFill>
                <a:latin typeface="Source Sans Pro Bold"/>
                <a:ea typeface="Source Sans Pro Bold"/>
                <a:cs typeface="Source Sans Pro Bold"/>
                <a:sym typeface="Source Sans Pro Bold"/>
              </a:rPr>
              <a:t>How to calculate your overall course grade (lecture + lab):</a:t>
            </a:r>
          </a:p>
          <a:p>
            <a:pPr algn="l">
              <a:lnSpc>
                <a:spcPts val="3480"/>
              </a:lnSpc>
            </a:pPr>
            <a:endParaRPr lang="en-US" sz="2900" b="1" spc="-17">
              <a:solidFill>
                <a:srgbClr val="262523"/>
              </a:solidFill>
              <a:latin typeface="Source Sans Pro Bold"/>
              <a:ea typeface="Source Sans Pro Bold"/>
              <a:cs typeface="Source Sans Pro Bold"/>
              <a:sym typeface="Source Sans Pro Bold"/>
            </a:endParaRP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lab) x (0.3)</a:t>
            </a:r>
          </a:p>
          <a:p>
            <a:pPr algn="ctr">
              <a:lnSpc>
                <a:spcPts val="3480"/>
              </a:lnSpc>
            </a:pPr>
            <a:r>
              <a:rPr lang="en-US" sz="2900" b="1" spc="-17">
                <a:solidFill>
                  <a:srgbClr val="262523"/>
                </a:solidFill>
                <a:latin typeface="Source Sans Pro Bold"/>
                <a:ea typeface="Source Sans Pro Bold"/>
                <a:cs typeface="Source Sans Pro Bold"/>
                <a:sym typeface="Source Sans Pro Bold"/>
              </a:rPr>
              <a:t>+</a:t>
            </a: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lecture) x (0.7)</a:t>
            </a:r>
          </a:p>
          <a:p>
            <a:pPr algn="ctr">
              <a:lnSpc>
                <a:spcPts val="3480"/>
              </a:lnSpc>
            </a:pPr>
            <a:r>
              <a:rPr lang="en-US" sz="2900" b="1" spc="-17">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pSp>
        <p:nvGrpSpPr>
          <p:cNvPr id="2" name="Group 2"/>
          <p:cNvGrpSpPr/>
          <p:nvPr/>
        </p:nvGrpSpPr>
        <p:grpSpPr>
          <a:xfrm>
            <a:off x="6885164" y="1251424"/>
            <a:ext cx="11011684" cy="1650434"/>
            <a:chOff x="0" y="0"/>
            <a:chExt cx="14682246" cy="2200578"/>
          </a:xfrm>
        </p:grpSpPr>
        <p:sp>
          <p:nvSpPr>
            <p:cNvPr id="3" name="Freeform 3"/>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9390">
                <a:alpha val="49804"/>
              </a:srgbClr>
            </a:solidFill>
          </p:spPr>
          <p:txBody>
            <a:bodyPr/>
            <a:lstStyle/>
            <a:p>
              <a:endParaRPr lang="en-US"/>
            </a:p>
          </p:txBody>
        </p:sp>
      </p:grpSp>
      <p:grpSp>
        <p:nvGrpSpPr>
          <p:cNvPr id="4" name="Group 4"/>
          <p:cNvGrpSpPr/>
          <p:nvPr/>
        </p:nvGrpSpPr>
        <p:grpSpPr>
          <a:xfrm>
            <a:off x="6885164" y="3286758"/>
            <a:ext cx="11011684" cy="1650434"/>
            <a:chOff x="0" y="0"/>
            <a:chExt cx="14682246" cy="2200578"/>
          </a:xfrm>
        </p:grpSpPr>
        <p:sp>
          <p:nvSpPr>
            <p:cNvPr id="5" name="Freeform 5"/>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DFB65F">
                <a:alpha val="49804"/>
              </a:srgbClr>
            </a:solidFill>
          </p:spPr>
          <p:txBody>
            <a:bodyPr/>
            <a:lstStyle/>
            <a:p>
              <a:endParaRPr lang="en-US"/>
            </a:p>
          </p:txBody>
        </p:sp>
      </p:grpSp>
      <p:grpSp>
        <p:nvGrpSpPr>
          <p:cNvPr id="6" name="Group 6"/>
          <p:cNvGrpSpPr/>
          <p:nvPr/>
        </p:nvGrpSpPr>
        <p:grpSpPr>
          <a:xfrm>
            <a:off x="6885164" y="5321298"/>
            <a:ext cx="11011684" cy="1650433"/>
            <a:chOff x="0" y="0"/>
            <a:chExt cx="14682246" cy="2200578"/>
          </a:xfrm>
        </p:grpSpPr>
        <p:sp>
          <p:nvSpPr>
            <p:cNvPr id="7" name="Freeform 7"/>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AD33">
                <a:alpha val="49804"/>
              </a:srgbClr>
            </a:solidFill>
          </p:spPr>
          <p:txBody>
            <a:bodyPr/>
            <a:lstStyle/>
            <a:p>
              <a:endParaRPr lang="en-US"/>
            </a:p>
          </p:txBody>
        </p:sp>
      </p:grpSp>
      <p:grpSp>
        <p:nvGrpSpPr>
          <p:cNvPr id="8" name="Group 8"/>
          <p:cNvGrpSpPr/>
          <p:nvPr/>
        </p:nvGrpSpPr>
        <p:grpSpPr>
          <a:xfrm>
            <a:off x="6885164" y="7412844"/>
            <a:ext cx="11011684" cy="1650434"/>
            <a:chOff x="0" y="0"/>
            <a:chExt cx="14682246" cy="2200578"/>
          </a:xfrm>
        </p:grpSpPr>
        <p:sp>
          <p:nvSpPr>
            <p:cNvPr id="9" name="Freeform 9"/>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74C1EF">
                <a:alpha val="49804"/>
              </a:srgbClr>
            </a:solidFill>
          </p:spPr>
          <p:txBody>
            <a:bodyPr/>
            <a:lstStyle/>
            <a:p>
              <a:endParaRPr lang="en-US"/>
            </a:p>
          </p:txBody>
        </p:sp>
      </p:grpSp>
      <p:sp>
        <p:nvSpPr>
          <p:cNvPr id="10" name="TextBox 10"/>
          <p:cNvSpPr txBox="1"/>
          <p:nvPr/>
        </p:nvSpPr>
        <p:spPr>
          <a:xfrm>
            <a:off x="482588" y="3143248"/>
            <a:ext cx="6311136" cy="4000500"/>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Weekly Quizzes &amp;</a:t>
            </a:r>
          </a:p>
          <a:p>
            <a:pPr algn="ctr">
              <a:lnSpc>
                <a:spcPts val="7920"/>
              </a:lnSpc>
            </a:pPr>
            <a:r>
              <a:rPr lang="en-US" sz="6600" b="1" spc="-40">
                <a:solidFill>
                  <a:srgbClr val="262523"/>
                </a:solidFill>
                <a:latin typeface="Roboto Slab Bold"/>
                <a:ea typeface="Roboto Slab Bold"/>
                <a:cs typeface="Roboto Slab Bold"/>
                <a:sym typeface="Roboto Slab Bold"/>
              </a:rPr>
              <a:t>Participation Expectations</a:t>
            </a:r>
          </a:p>
        </p:txBody>
      </p:sp>
      <p:sp>
        <p:nvSpPr>
          <p:cNvPr id="11" name="TextBox 11"/>
          <p:cNvSpPr txBox="1"/>
          <p:nvPr/>
        </p:nvSpPr>
        <p:spPr>
          <a:xfrm>
            <a:off x="7260625" y="1295591"/>
            <a:ext cx="10140110" cy="1562100"/>
          </a:xfrm>
          <a:prstGeom prst="rect">
            <a:avLst/>
          </a:prstGeom>
        </p:spPr>
        <p:txBody>
          <a:bodyPr lIns="0" tIns="0" rIns="0" bIns="0" rtlCol="0" anchor="t">
            <a:spAutoFit/>
          </a:bodyPr>
          <a:lstStyle/>
          <a:p>
            <a:pPr algn="ctr">
              <a:lnSpc>
                <a:spcPts val="3119"/>
              </a:lnSpc>
            </a:pPr>
            <a:r>
              <a:rPr lang="en-US" sz="2599" b="1" spc="-15">
                <a:solidFill>
                  <a:srgbClr val="262523"/>
                </a:solidFill>
                <a:latin typeface="Roboto Slab Bold"/>
                <a:ea typeface="Roboto Slab Bold"/>
                <a:cs typeface="Roboto Slab Bold"/>
                <a:sym typeface="Roboto Slab Bold"/>
              </a:rPr>
              <a:t>LABS WON’T ALWAYS CORRESPOND TO YOUR LECTURE TOPIC; SOME MAY BE A WEEK OFF. ALWAYS CHECK LAB SCHEDULE AND COMPLETE PRE-LAB QUIZ TO PREPARE FOR WEEKLY LABS</a:t>
            </a:r>
          </a:p>
        </p:txBody>
      </p:sp>
      <p:sp>
        <p:nvSpPr>
          <p:cNvPr id="12" name="TextBox 12"/>
          <p:cNvSpPr txBox="1"/>
          <p:nvPr/>
        </p:nvSpPr>
        <p:spPr>
          <a:xfrm>
            <a:off x="7260625" y="3473448"/>
            <a:ext cx="10140110" cy="1171575"/>
          </a:xfrm>
          <a:prstGeom prst="rect">
            <a:avLst/>
          </a:prstGeom>
        </p:spPr>
        <p:txBody>
          <a:bodyPr lIns="0" tIns="0" rIns="0" bIns="0" rtlCol="0" anchor="t">
            <a:spAutoFit/>
          </a:bodyPr>
          <a:lstStyle/>
          <a:p>
            <a:pPr algn="ctr">
              <a:lnSpc>
                <a:spcPts val="3119"/>
              </a:lnSpc>
            </a:pPr>
            <a:r>
              <a:rPr lang="en-US" sz="2599" spc="-15">
                <a:solidFill>
                  <a:srgbClr val="000000"/>
                </a:solidFill>
                <a:latin typeface="Roboto Slab Light"/>
                <a:ea typeface="Roboto Slab Light"/>
                <a:cs typeface="Roboto Slab Light"/>
                <a:sym typeface="Roboto Slab Light"/>
              </a:rPr>
              <a:t>A CANVAS course has been created for each week covering the 9 labs. There you will find grades, announcements, group project info, resources, etc.</a:t>
            </a:r>
          </a:p>
        </p:txBody>
      </p:sp>
      <p:sp>
        <p:nvSpPr>
          <p:cNvPr id="13" name="TextBox 13"/>
          <p:cNvSpPr txBox="1"/>
          <p:nvPr/>
        </p:nvSpPr>
        <p:spPr>
          <a:xfrm>
            <a:off x="7260625" y="5546792"/>
            <a:ext cx="10140110" cy="1190625"/>
          </a:xfrm>
          <a:prstGeom prst="rect">
            <a:avLst/>
          </a:prstGeom>
        </p:spPr>
        <p:txBody>
          <a:bodyPr lIns="0" tIns="0" rIns="0" bIns="0" rtlCol="0" anchor="t">
            <a:spAutoFit/>
          </a:bodyPr>
          <a:lstStyle/>
          <a:p>
            <a:pPr algn="ctr">
              <a:lnSpc>
                <a:spcPts val="3119"/>
              </a:lnSpc>
            </a:pPr>
            <a:r>
              <a:rPr lang="en-US" sz="2599" spc="-15">
                <a:solidFill>
                  <a:srgbClr val="262523"/>
                </a:solidFill>
                <a:latin typeface="Poppins Light"/>
                <a:ea typeface="Poppins Light"/>
                <a:cs typeface="Poppins Light"/>
                <a:sym typeface="Poppins Light"/>
              </a:rPr>
              <a:t>Prepare for the weekly pre-lab quiz by reading the background information in your lab manual. The quiz is on Canvas and is due at 11:59pm the day before your lab meets.</a:t>
            </a:r>
          </a:p>
        </p:txBody>
      </p:sp>
      <p:sp>
        <p:nvSpPr>
          <p:cNvPr id="14" name="TextBox 14"/>
          <p:cNvSpPr txBox="1"/>
          <p:nvPr/>
        </p:nvSpPr>
        <p:spPr>
          <a:xfrm>
            <a:off x="7260625" y="7457011"/>
            <a:ext cx="10140110" cy="1562100"/>
          </a:xfrm>
          <a:prstGeom prst="rect">
            <a:avLst/>
          </a:prstGeom>
        </p:spPr>
        <p:txBody>
          <a:bodyPr lIns="0" tIns="0" rIns="0" bIns="0" rtlCol="0" anchor="t">
            <a:spAutoFit/>
          </a:bodyPr>
          <a:lstStyle/>
          <a:p>
            <a:pPr algn="ctr">
              <a:lnSpc>
                <a:spcPts val="3119"/>
              </a:lnSpc>
            </a:pPr>
            <a:r>
              <a:rPr lang="en-US" sz="2599" spc="24">
                <a:solidFill>
                  <a:srgbClr val="262523"/>
                </a:solidFill>
                <a:latin typeface="Roboto Slab"/>
                <a:ea typeface="Roboto Slab"/>
                <a:cs typeface="Roboto Slab"/>
                <a:sym typeface="Roboto Slab"/>
              </a:rPr>
              <a:t>To receive full participation points, YOU MUST ATTEND LAB. Your TA will grade your participation based on use of your lab manual and </a:t>
            </a:r>
            <a:r>
              <a:rPr lang="en-US" sz="2599" b="1" spc="24">
                <a:solidFill>
                  <a:srgbClr val="262523"/>
                </a:solidFill>
                <a:latin typeface="Roboto Slab Bold"/>
                <a:ea typeface="Roboto Slab Bold"/>
                <a:cs typeface="Roboto Slab Bold"/>
                <a:sym typeface="Roboto Slab Bold"/>
              </a:rPr>
              <a:t>active</a:t>
            </a:r>
            <a:r>
              <a:rPr lang="en-US" sz="2599" spc="24">
                <a:solidFill>
                  <a:srgbClr val="262523"/>
                </a:solidFill>
                <a:latin typeface="Roboto Slab"/>
                <a:ea typeface="Roboto Slab"/>
                <a:cs typeface="Roboto Slab"/>
                <a:sym typeface="Roboto Slab"/>
              </a:rPr>
              <a:t> participation in lab. If students are not actively participating, points will be reduced.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25173" y="3624271"/>
            <a:ext cx="7471763"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Lowest Quiz &amp; Participation Grade Dropped!</a:t>
            </a:r>
          </a:p>
        </p:txBody>
      </p:sp>
      <p:grpSp>
        <p:nvGrpSpPr>
          <p:cNvPr id="3" name="Group 3"/>
          <p:cNvGrpSpPr/>
          <p:nvPr/>
        </p:nvGrpSpPr>
        <p:grpSpPr>
          <a:xfrm>
            <a:off x="8217186" y="2476407"/>
            <a:ext cx="8859272" cy="2510288"/>
            <a:chOff x="0" y="0"/>
            <a:chExt cx="11812362" cy="3347051"/>
          </a:xfrm>
        </p:grpSpPr>
        <p:sp>
          <p:nvSpPr>
            <p:cNvPr id="4" name="Freeform 4"/>
            <p:cNvSpPr/>
            <p:nvPr/>
          </p:nvSpPr>
          <p:spPr>
            <a:xfrm>
              <a:off x="0" y="0"/>
              <a:ext cx="11812398" cy="3347045"/>
            </a:xfrm>
            <a:custGeom>
              <a:avLst/>
              <a:gdLst/>
              <a:ahLst/>
              <a:cxnLst/>
              <a:rect l="l" t="t" r="r" b="b"/>
              <a:pathLst>
                <a:path w="11812398" h="3347045">
                  <a:moveTo>
                    <a:pt x="0" y="334677"/>
                  </a:moveTo>
                  <a:cubicBezTo>
                    <a:pt x="0" y="149799"/>
                    <a:pt x="140462" y="0"/>
                    <a:pt x="313817" y="0"/>
                  </a:cubicBezTo>
                  <a:lnTo>
                    <a:pt x="11498580" y="0"/>
                  </a:lnTo>
                  <a:cubicBezTo>
                    <a:pt x="11671936" y="0"/>
                    <a:pt x="11812398" y="149799"/>
                    <a:pt x="11812398" y="334677"/>
                  </a:cubicBezTo>
                  <a:lnTo>
                    <a:pt x="11812398" y="3012367"/>
                  </a:lnTo>
                  <a:cubicBezTo>
                    <a:pt x="11812398" y="3197246"/>
                    <a:pt x="11671936" y="3347045"/>
                    <a:pt x="11498580" y="3347045"/>
                  </a:cubicBezTo>
                  <a:lnTo>
                    <a:pt x="313817" y="3347045"/>
                  </a:lnTo>
                  <a:cubicBezTo>
                    <a:pt x="140462" y="3347045"/>
                    <a:pt x="0" y="3197246"/>
                    <a:pt x="0" y="3012367"/>
                  </a:cubicBezTo>
                  <a:close/>
                </a:path>
              </a:pathLst>
            </a:custGeom>
            <a:solidFill>
              <a:srgbClr val="E7E7D1"/>
            </a:solidFill>
          </p:spPr>
          <p:txBody>
            <a:bodyPr/>
            <a:lstStyle/>
            <a:p>
              <a:endParaRPr lang="en-US"/>
            </a:p>
          </p:txBody>
        </p:sp>
      </p:grpSp>
      <p:sp>
        <p:nvSpPr>
          <p:cNvPr id="5" name="TextBox 5"/>
          <p:cNvSpPr txBox="1"/>
          <p:nvPr/>
        </p:nvSpPr>
        <p:spPr>
          <a:xfrm>
            <a:off x="8449364" y="2808579"/>
            <a:ext cx="8513726" cy="2055495"/>
          </a:xfrm>
          <a:prstGeom prst="rect">
            <a:avLst/>
          </a:prstGeom>
        </p:spPr>
        <p:txBody>
          <a:bodyPr lIns="0" tIns="0" rIns="0" bIns="0" rtlCol="0" anchor="t">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The lowest quiz grade and the lowest participation grade will be dropped!</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a:p>
            <a:pPr algn="ctr">
              <a:lnSpc>
                <a:spcPts val="3240"/>
              </a:lnSpc>
            </a:pPr>
            <a:r>
              <a:rPr lang="en-US" sz="3000" spc="-18">
                <a:solidFill>
                  <a:srgbClr val="262523"/>
                </a:solidFill>
                <a:latin typeface="Source Sans Pro Light"/>
                <a:ea typeface="Source Sans Pro Light"/>
                <a:cs typeface="Source Sans Pro Light"/>
                <a:sym typeface="Source Sans Pro Light"/>
              </a:rPr>
              <a:t>**Grades will be drop automatically in gradebook</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p:txBody>
      </p:sp>
      <p:grpSp>
        <p:nvGrpSpPr>
          <p:cNvPr id="6" name="Group 6"/>
          <p:cNvGrpSpPr/>
          <p:nvPr/>
        </p:nvGrpSpPr>
        <p:grpSpPr>
          <a:xfrm>
            <a:off x="8217186" y="5577848"/>
            <a:ext cx="8745904" cy="2800868"/>
            <a:chOff x="0" y="0"/>
            <a:chExt cx="11661205" cy="3734491"/>
          </a:xfrm>
        </p:grpSpPr>
        <p:sp>
          <p:nvSpPr>
            <p:cNvPr id="7" name="Freeform 7"/>
            <p:cNvSpPr/>
            <p:nvPr/>
          </p:nvSpPr>
          <p:spPr>
            <a:xfrm>
              <a:off x="0" y="0"/>
              <a:ext cx="11661241" cy="3734483"/>
            </a:xfrm>
            <a:custGeom>
              <a:avLst/>
              <a:gdLst/>
              <a:ahLst/>
              <a:cxnLst/>
              <a:rect l="l" t="t" r="r" b="b"/>
              <a:pathLst>
                <a:path w="11661241" h="3734483">
                  <a:moveTo>
                    <a:pt x="0" y="373418"/>
                  </a:moveTo>
                  <a:cubicBezTo>
                    <a:pt x="0" y="167139"/>
                    <a:pt x="138665" y="0"/>
                    <a:pt x="309801" y="0"/>
                  </a:cubicBezTo>
                  <a:lnTo>
                    <a:pt x="11351439" y="0"/>
                  </a:lnTo>
                  <a:cubicBezTo>
                    <a:pt x="11522576" y="0"/>
                    <a:pt x="11661241" y="167139"/>
                    <a:pt x="11661241" y="373418"/>
                  </a:cubicBezTo>
                  <a:lnTo>
                    <a:pt x="11661241" y="3361065"/>
                  </a:lnTo>
                  <a:cubicBezTo>
                    <a:pt x="11661241" y="3567344"/>
                    <a:pt x="11522576" y="3734483"/>
                    <a:pt x="11351439" y="3734483"/>
                  </a:cubicBezTo>
                  <a:lnTo>
                    <a:pt x="309801" y="3734483"/>
                  </a:lnTo>
                  <a:cubicBezTo>
                    <a:pt x="138665" y="3734483"/>
                    <a:pt x="0" y="3567344"/>
                    <a:pt x="0" y="3361065"/>
                  </a:cubicBezTo>
                  <a:close/>
                </a:path>
              </a:pathLst>
            </a:custGeom>
            <a:solidFill>
              <a:srgbClr val="DCD0CE"/>
            </a:solidFill>
          </p:spPr>
          <p:txBody>
            <a:bodyPr/>
            <a:lstStyle/>
            <a:p>
              <a:endParaRPr lang="en-US"/>
            </a:p>
          </p:txBody>
        </p:sp>
      </p:grpSp>
      <p:sp>
        <p:nvSpPr>
          <p:cNvPr id="8" name="TextBox 8"/>
          <p:cNvSpPr txBox="1"/>
          <p:nvPr/>
        </p:nvSpPr>
        <p:spPr>
          <a:xfrm>
            <a:off x="8449364" y="5620711"/>
            <a:ext cx="8513726" cy="2465070"/>
          </a:xfrm>
          <a:prstGeom prst="rect">
            <a:avLst/>
          </a:prstGeom>
        </p:spPr>
        <p:txBody>
          <a:bodyPr lIns="0" tIns="0" rIns="0" bIns="0" rtlCol="0" anchor="t">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WARNING: This is to help offset the missed points for </a:t>
            </a:r>
            <a:r>
              <a:rPr lang="en-US" sz="3000" b="1" spc="-18">
                <a:solidFill>
                  <a:srgbClr val="262523"/>
                </a:solidFill>
                <a:latin typeface="Source Sans Pro Bold"/>
                <a:ea typeface="Source Sans Pro Bold"/>
                <a:cs typeface="Source Sans Pro Bold"/>
                <a:sym typeface="Source Sans Pro Bold"/>
              </a:rPr>
              <a:t>only</a:t>
            </a:r>
            <a:r>
              <a:rPr lang="en-US" sz="3000" spc="-18">
                <a:solidFill>
                  <a:srgbClr val="262523"/>
                </a:solidFill>
                <a:latin typeface="Source Sans Pro Light"/>
                <a:ea typeface="Source Sans Pro Light"/>
                <a:cs typeface="Source Sans Pro Light"/>
                <a:sym typeface="Source Sans Pro Light"/>
              </a:rPr>
              <a:t> </a:t>
            </a:r>
            <a:r>
              <a:rPr lang="en-US" sz="3000" b="1" spc="-18">
                <a:solidFill>
                  <a:srgbClr val="262523"/>
                </a:solidFill>
                <a:latin typeface="Source Sans Pro Bold"/>
                <a:ea typeface="Source Sans Pro Bold"/>
                <a:cs typeface="Source Sans Pro Bold"/>
                <a:sym typeface="Source Sans Pro Bold"/>
              </a:rPr>
              <a:t>1</a:t>
            </a:r>
            <a:r>
              <a:rPr lang="en-US" sz="3000" spc="-18">
                <a:solidFill>
                  <a:srgbClr val="262523"/>
                </a:solidFill>
                <a:latin typeface="Source Sans Pro Light"/>
                <a:ea typeface="Source Sans Pro Light"/>
                <a:cs typeface="Source Sans Pro Light"/>
                <a:sym typeface="Source Sans Pro Light"/>
              </a:rPr>
              <a:t> missed lab. </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a:p>
            <a:pPr algn="ctr">
              <a:lnSpc>
                <a:spcPts val="3240"/>
              </a:lnSpc>
            </a:pPr>
            <a:r>
              <a:rPr lang="en-US" sz="3000" spc="-18">
                <a:solidFill>
                  <a:srgbClr val="262523"/>
                </a:solidFill>
                <a:latin typeface="Source Sans Pro"/>
                <a:ea typeface="Source Sans Pro"/>
                <a:cs typeface="Source Sans Pro"/>
                <a:sym typeface="Source Sans Pro"/>
              </a:rPr>
              <a:t>*If a student misses more than 1 lab, missed points will quickly affect overall grade. Long-term absences will be addressed with the Dean of Students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9908" y="2237258"/>
            <a:ext cx="6214044" cy="1809750"/>
          </a:xfrm>
          <a:prstGeom prst="rect">
            <a:avLst/>
          </a:prstGeom>
        </p:spPr>
        <p:txBody>
          <a:bodyPr lIns="0" tIns="0" rIns="0" bIns="0" rtlCol="0" anchor="t">
            <a:spAutoFit/>
          </a:bodyPr>
          <a:lstStyle/>
          <a:p>
            <a:pPr algn="ctr">
              <a:lnSpc>
                <a:spcPts val="7199"/>
              </a:lnSpc>
            </a:pPr>
            <a:r>
              <a:rPr lang="en-US" sz="5999" b="1" spc="-36">
                <a:solidFill>
                  <a:srgbClr val="262523"/>
                </a:solidFill>
                <a:latin typeface="Roboto Slab Bold"/>
                <a:ea typeface="Roboto Slab Bold"/>
                <a:cs typeface="Roboto Slab Bold"/>
                <a:sym typeface="Roboto Slab Bold"/>
              </a:rPr>
              <a:t>How to succeed in lab:</a:t>
            </a:r>
          </a:p>
        </p:txBody>
      </p:sp>
      <p:grpSp>
        <p:nvGrpSpPr>
          <p:cNvPr id="3" name="Group 3"/>
          <p:cNvGrpSpPr/>
          <p:nvPr/>
        </p:nvGrpSpPr>
        <p:grpSpPr>
          <a:xfrm>
            <a:off x="7209915" y="8160278"/>
            <a:ext cx="2587830" cy="955962"/>
            <a:chOff x="0" y="0"/>
            <a:chExt cx="3450440" cy="1274616"/>
          </a:xfrm>
        </p:grpSpPr>
        <p:sp>
          <p:nvSpPr>
            <p:cNvPr id="4" name="Freeform 4"/>
            <p:cNvSpPr/>
            <p:nvPr/>
          </p:nvSpPr>
          <p:spPr>
            <a:xfrm>
              <a:off x="25400" y="25400"/>
              <a:ext cx="3399663" cy="1223772"/>
            </a:xfrm>
            <a:custGeom>
              <a:avLst/>
              <a:gdLst/>
              <a:ahLst/>
              <a:cxnLst/>
              <a:rect l="l" t="t" r="r" b="b"/>
              <a:pathLst>
                <a:path w="3399663" h="1223772">
                  <a:moveTo>
                    <a:pt x="0" y="0"/>
                  </a:moveTo>
                  <a:lnTo>
                    <a:pt x="3399663" y="0"/>
                  </a:lnTo>
                  <a:lnTo>
                    <a:pt x="3399663" y="1223772"/>
                  </a:lnTo>
                  <a:lnTo>
                    <a:pt x="0" y="1223772"/>
                  </a:lnTo>
                  <a:close/>
                </a:path>
              </a:pathLst>
            </a:custGeom>
            <a:solidFill>
              <a:srgbClr val="BB5E59"/>
            </a:solidFill>
          </p:spPr>
          <p:txBody>
            <a:bodyPr/>
            <a:lstStyle/>
            <a:p>
              <a:endParaRPr lang="en-US"/>
            </a:p>
          </p:txBody>
        </p:sp>
        <p:sp>
          <p:nvSpPr>
            <p:cNvPr id="5" name="Freeform 5"/>
            <p:cNvSpPr/>
            <p:nvPr/>
          </p:nvSpPr>
          <p:spPr>
            <a:xfrm>
              <a:off x="0" y="0"/>
              <a:ext cx="3450463" cy="1274572"/>
            </a:xfrm>
            <a:custGeom>
              <a:avLst/>
              <a:gdLst/>
              <a:ahLst/>
              <a:cxnLst/>
              <a:rect l="l" t="t" r="r" b="b"/>
              <a:pathLst>
                <a:path w="3450463" h="1274572">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C0504D"/>
            </a:solidFill>
          </p:spPr>
          <p:txBody>
            <a:bodyPr/>
            <a:lstStyle/>
            <a:p>
              <a:endParaRPr lang="en-US"/>
            </a:p>
          </p:txBody>
        </p:sp>
      </p:grpSp>
      <p:sp>
        <p:nvSpPr>
          <p:cNvPr id="6" name="TextBox 6"/>
          <p:cNvSpPr txBox="1"/>
          <p:nvPr/>
        </p:nvSpPr>
        <p:spPr>
          <a:xfrm>
            <a:off x="7330806" y="844878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Communicate</a:t>
            </a:r>
          </a:p>
        </p:txBody>
      </p:sp>
      <p:grpSp>
        <p:nvGrpSpPr>
          <p:cNvPr id="7" name="Group 7"/>
          <p:cNvGrpSpPr/>
          <p:nvPr/>
        </p:nvGrpSpPr>
        <p:grpSpPr>
          <a:xfrm>
            <a:off x="9759645" y="8160278"/>
            <a:ext cx="7687290" cy="955962"/>
            <a:chOff x="0" y="0"/>
            <a:chExt cx="10249720" cy="1274616"/>
          </a:xfrm>
        </p:grpSpPr>
        <p:sp>
          <p:nvSpPr>
            <p:cNvPr id="8" name="Freeform 8"/>
            <p:cNvSpPr/>
            <p:nvPr/>
          </p:nvSpPr>
          <p:spPr>
            <a:xfrm>
              <a:off x="25400" y="25400"/>
              <a:ext cx="10198862" cy="1223772"/>
            </a:xfrm>
            <a:custGeom>
              <a:avLst/>
              <a:gdLst/>
              <a:ahLst/>
              <a:cxnLst/>
              <a:rect l="l" t="t" r="r" b="b"/>
              <a:pathLst>
                <a:path w="10198862" h="1223772">
                  <a:moveTo>
                    <a:pt x="0" y="0"/>
                  </a:moveTo>
                  <a:lnTo>
                    <a:pt x="10198862" y="0"/>
                  </a:lnTo>
                  <a:lnTo>
                    <a:pt x="10198862" y="1223772"/>
                  </a:lnTo>
                  <a:lnTo>
                    <a:pt x="0" y="1223772"/>
                  </a:lnTo>
                  <a:close/>
                </a:path>
              </a:pathLst>
            </a:custGeom>
            <a:solidFill>
              <a:srgbClr val="E8D0D0">
                <a:alpha val="80784"/>
              </a:srgbClr>
            </a:solidFill>
          </p:spPr>
          <p:txBody>
            <a:bodyPr/>
            <a:lstStyle/>
            <a:p>
              <a:endParaRPr lang="en-US"/>
            </a:p>
          </p:txBody>
        </p:sp>
        <p:sp>
          <p:nvSpPr>
            <p:cNvPr id="9" name="Freeform 9"/>
            <p:cNvSpPr/>
            <p:nvPr/>
          </p:nvSpPr>
          <p:spPr>
            <a:xfrm>
              <a:off x="0" y="0"/>
              <a:ext cx="10249662" cy="1274572"/>
            </a:xfrm>
            <a:custGeom>
              <a:avLst/>
              <a:gdLst/>
              <a:ahLst/>
              <a:cxnLst/>
              <a:rect l="l" t="t" r="r" b="b"/>
              <a:pathLst>
                <a:path w="10249662" h="127457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E8D0D0">
                <a:alpha val="80784"/>
              </a:srgbClr>
            </a:solidFill>
          </p:spPr>
          <p:txBody>
            <a:bodyPr/>
            <a:lstStyle/>
            <a:p>
              <a:endParaRPr lang="en-US"/>
            </a:p>
          </p:txBody>
        </p:sp>
      </p:grpSp>
      <p:sp>
        <p:nvSpPr>
          <p:cNvPr id="10" name="TextBox 10"/>
          <p:cNvSpPr txBox="1"/>
          <p:nvPr/>
        </p:nvSpPr>
        <p:spPr>
          <a:xfrm>
            <a:off x="9863086" y="849843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id="11" name="Group 11"/>
          <p:cNvGrpSpPr/>
          <p:nvPr/>
        </p:nvGrpSpPr>
        <p:grpSpPr>
          <a:xfrm rot="-10800000">
            <a:off x="7209915" y="6762374"/>
            <a:ext cx="2587830" cy="1449771"/>
            <a:chOff x="0" y="0"/>
            <a:chExt cx="3450440" cy="1933028"/>
          </a:xfrm>
        </p:grpSpPr>
        <p:sp>
          <p:nvSpPr>
            <p:cNvPr id="12" name="Freeform 12"/>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C54BD"/>
            </a:solidFill>
          </p:spPr>
          <p:txBody>
            <a:bodyPr/>
            <a:lstStyle/>
            <a:p>
              <a:endParaRPr lang="en-US"/>
            </a:p>
          </p:txBody>
        </p:sp>
        <p:sp>
          <p:nvSpPr>
            <p:cNvPr id="13" name="Freeform 13"/>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848AFF"/>
            </a:solidFill>
          </p:spPr>
          <p:txBody>
            <a:bodyPr/>
            <a:lstStyle/>
            <a:p>
              <a:endParaRPr lang="en-US"/>
            </a:p>
          </p:txBody>
        </p:sp>
      </p:grpSp>
      <p:sp>
        <p:nvSpPr>
          <p:cNvPr id="14" name="TextBox 14"/>
          <p:cNvSpPr txBox="1"/>
          <p:nvPr/>
        </p:nvSpPr>
        <p:spPr>
          <a:xfrm>
            <a:off x="7330806" y="7050743"/>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Group Work</a:t>
            </a:r>
          </a:p>
        </p:txBody>
      </p:sp>
      <p:grpSp>
        <p:nvGrpSpPr>
          <p:cNvPr id="15" name="Group 15"/>
          <p:cNvGrpSpPr/>
          <p:nvPr/>
        </p:nvGrpSpPr>
        <p:grpSpPr>
          <a:xfrm>
            <a:off x="9759645" y="6762374"/>
            <a:ext cx="7687290" cy="955686"/>
            <a:chOff x="0" y="0"/>
            <a:chExt cx="10249720" cy="1274248"/>
          </a:xfrm>
        </p:grpSpPr>
        <p:sp>
          <p:nvSpPr>
            <p:cNvPr id="16" name="Freeform 16"/>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3D0E8">
                <a:alpha val="80784"/>
              </a:srgbClr>
            </a:solidFill>
          </p:spPr>
          <p:txBody>
            <a:bodyPr/>
            <a:lstStyle/>
            <a:p>
              <a:endParaRPr lang="en-US"/>
            </a:p>
          </p:txBody>
        </p:sp>
        <p:sp>
          <p:nvSpPr>
            <p:cNvPr id="17" name="Freeform 17"/>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3D0E8">
                <a:alpha val="80784"/>
              </a:srgbClr>
            </a:solidFill>
          </p:spPr>
          <p:txBody>
            <a:bodyPr/>
            <a:lstStyle/>
            <a:p>
              <a:endParaRPr lang="en-US"/>
            </a:p>
          </p:txBody>
        </p:sp>
      </p:grpSp>
      <p:sp>
        <p:nvSpPr>
          <p:cNvPr id="18" name="TextBox 18"/>
          <p:cNvSpPr txBox="1"/>
          <p:nvPr/>
        </p:nvSpPr>
        <p:spPr>
          <a:xfrm>
            <a:off x="9863086" y="7100390"/>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Work effectively with your group.</a:t>
            </a:r>
          </a:p>
        </p:txBody>
      </p:sp>
      <p:grpSp>
        <p:nvGrpSpPr>
          <p:cNvPr id="19" name="Group 19"/>
          <p:cNvGrpSpPr/>
          <p:nvPr/>
        </p:nvGrpSpPr>
        <p:grpSpPr>
          <a:xfrm rot="-10800000">
            <a:off x="7209915" y="5364470"/>
            <a:ext cx="2587830" cy="1449771"/>
            <a:chOff x="0" y="0"/>
            <a:chExt cx="3450440" cy="1933028"/>
          </a:xfrm>
        </p:grpSpPr>
        <p:sp>
          <p:nvSpPr>
            <p:cNvPr id="20" name="Freeform 20"/>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txBody>
            <a:bodyPr/>
            <a:lstStyle/>
            <a:p>
              <a:endParaRPr lang="en-US"/>
            </a:p>
          </p:txBody>
        </p:sp>
        <p:sp>
          <p:nvSpPr>
            <p:cNvPr id="21" name="Freeform 21"/>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1862AB"/>
            </a:solidFill>
          </p:spPr>
          <p:txBody>
            <a:bodyPr/>
            <a:lstStyle/>
            <a:p>
              <a:endParaRPr lang="en-US"/>
            </a:p>
          </p:txBody>
        </p:sp>
      </p:grpSp>
      <p:sp>
        <p:nvSpPr>
          <p:cNvPr id="22" name="TextBox 22"/>
          <p:cNvSpPr txBox="1"/>
          <p:nvPr/>
        </p:nvSpPr>
        <p:spPr>
          <a:xfrm>
            <a:off x="7330806" y="5652839"/>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Complete</a:t>
            </a:r>
          </a:p>
        </p:txBody>
      </p:sp>
      <p:grpSp>
        <p:nvGrpSpPr>
          <p:cNvPr id="23" name="Group 23"/>
          <p:cNvGrpSpPr/>
          <p:nvPr/>
        </p:nvGrpSpPr>
        <p:grpSpPr>
          <a:xfrm>
            <a:off x="9759645" y="5364470"/>
            <a:ext cx="7687290" cy="955686"/>
            <a:chOff x="0" y="0"/>
            <a:chExt cx="10249720" cy="1274248"/>
          </a:xfrm>
        </p:grpSpPr>
        <p:sp>
          <p:nvSpPr>
            <p:cNvPr id="24" name="Freeform 24"/>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848AFF">
                <a:alpha val="19216"/>
              </a:srgbClr>
            </a:solidFill>
          </p:spPr>
          <p:txBody>
            <a:bodyPr/>
            <a:lstStyle/>
            <a:p>
              <a:endParaRPr lang="en-US"/>
            </a:p>
          </p:txBody>
        </p:sp>
        <p:sp>
          <p:nvSpPr>
            <p:cNvPr id="25" name="Freeform 25"/>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848AFF">
                <a:alpha val="19216"/>
              </a:srgbClr>
            </a:solidFill>
          </p:spPr>
          <p:txBody>
            <a:bodyPr/>
            <a:lstStyle/>
            <a:p>
              <a:endParaRPr lang="en-US"/>
            </a:p>
          </p:txBody>
        </p:sp>
      </p:grpSp>
      <p:sp>
        <p:nvSpPr>
          <p:cNvPr id="26" name="TextBox 26"/>
          <p:cNvSpPr txBox="1"/>
          <p:nvPr/>
        </p:nvSpPr>
        <p:spPr>
          <a:xfrm>
            <a:off x="9863086" y="5559611"/>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Review weekly lab quizzes, lab manuals, and reviews for the exams. </a:t>
            </a:r>
          </a:p>
        </p:txBody>
      </p:sp>
      <p:grpSp>
        <p:nvGrpSpPr>
          <p:cNvPr id="27" name="Group 27"/>
          <p:cNvGrpSpPr/>
          <p:nvPr/>
        </p:nvGrpSpPr>
        <p:grpSpPr>
          <a:xfrm rot="-10800000">
            <a:off x="7209915" y="3966565"/>
            <a:ext cx="2587830" cy="1449771"/>
            <a:chOff x="0" y="0"/>
            <a:chExt cx="3450440" cy="1933028"/>
          </a:xfrm>
        </p:grpSpPr>
        <p:sp>
          <p:nvSpPr>
            <p:cNvPr id="28" name="Freeform 28"/>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4BE52"/>
            </a:solidFill>
          </p:spPr>
          <p:txBody>
            <a:bodyPr/>
            <a:lstStyle/>
            <a:p>
              <a:endParaRPr lang="en-US"/>
            </a:p>
          </p:txBody>
        </p:sp>
        <p:sp>
          <p:nvSpPr>
            <p:cNvPr id="29" name="Freeform 29"/>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txBody>
            <a:bodyPr/>
            <a:lstStyle/>
            <a:p>
              <a:endParaRPr lang="en-US"/>
            </a:p>
          </p:txBody>
        </p:sp>
      </p:grpSp>
      <p:sp>
        <p:nvSpPr>
          <p:cNvPr id="30" name="TextBox 30"/>
          <p:cNvSpPr txBox="1"/>
          <p:nvPr/>
        </p:nvSpPr>
        <p:spPr>
          <a:xfrm>
            <a:off x="7330806" y="425493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Ask</a:t>
            </a:r>
          </a:p>
        </p:txBody>
      </p:sp>
      <p:grpSp>
        <p:nvGrpSpPr>
          <p:cNvPr id="31" name="Group 31"/>
          <p:cNvGrpSpPr/>
          <p:nvPr/>
        </p:nvGrpSpPr>
        <p:grpSpPr>
          <a:xfrm>
            <a:off x="9759645" y="3966565"/>
            <a:ext cx="7687290" cy="955686"/>
            <a:chOff x="0" y="0"/>
            <a:chExt cx="10249720" cy="1274248"/>
          </a:xfrm>
        </p:grpSpPr>
        <p:sp>
          <p:nvSpPr>
            <p:cNvPr id="32" name="Freeform 32"/>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A4BE52">
                <a:alpha val="17647"/>
              </a:srgbClr>
            </a:solidFill>
          </p:spPr>
          <p:txBody>
            <a:bodyPr/>
            <a:lstStyle/>
            <a:p>
              <a:endParaRPr lang="en-US"/>
            </a:p>
          </p:txBody>
        </p:sp>
        <p:sp>
          <p:nvSpPr>
            <p:cNvPr id="33" name="Freeform 33"/>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0DCE8">
                <a:alpha val="17647"/>
              </a:srgbClr>
            </a:solidFill>
          </p:spPr>
          <p:txBody>
            <a:bodyPr/>
            <a:lstStyle/>
            <a:p>
              <a:endParaRPr lang="en-US"/>
            </a:p>
          </p:txBody>
        </p:sp>
      </p:grpSp>
      <p:sp>
        <p:nvSpPr>
          <p:cNvPr id="34" name="TextBox 34"/>
          <p:cNvSpPr txBox="1"/>
          <p:nvPr/>
        </p:nvSpPr>
        <p:spPr>
          <a:xfrm>
            <a:off x="9863086" y="430458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Ask questions if you don’t understand</a:t>
            </a:r>
          </a:p>
        </p:txBody>
      </p:sp>
      <p:grpSp>
        <p:nvGrpSpPr>
          <p:cNvPr id="35" name="Group 35"/>
          <p:cNvGrpSpPr/>
          <p:nvPr/>
        </p:nvGrpSpPr>
        <p:grpSpPr>
          <a:xfrm rot="-10800000">
            <a:off x="7209915" y="2568662"/>
            <a:ext cx="2587830" cy="1449771"/>
            <a:chOff x="0" y="0"/>
            <a:chExt cx="3450440" cy="1933028"/>
          </a:xfrm>
        </p:grpSpPr>
        <p:sp>
          <p:nvSpPr>
            <p:cNvPr id="36" name="Freeform 36"/>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txBody>
            <a:bodyPr/>
            <a:lstStyle/>
            <a:p>
              <a:endParaRPr lang="en-US"/>
            </a:p>
          </p:txBody>
        </p:sp>
        <p:sp>
          <p:nvSpPr>
            <p:cNvPr id="37" name="Freeform 37"/>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E5923E"/>
            </a:solidFill>
          </p:spPr>
          <p:txBody>
            <a:bodyPr/>
            <a:lstStyle/>
            <a:p>
              <a:endParaRPr lang="en-US"/>
            </a:p>
          </p:txBody>
        </p:sp>
      </p:grpSp>
      <p:sp>
        <p:nvSpPr>
          <p:cNvPr id="38" name="TextBox 38"/>
          <p:cNvSpPr txBox="1"/>
          <p:nvPr/>
        </p:nvSpPr>
        <p:spPr>
          <a:xfrm>
            <a:off x="7330806" y="2857031"/>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Participate </a:t>
            </a:r>
          </a:p>
        </p:txBody>
      </p:sp>
      <p:grpSp>
        <p:nvGrpSpPr>
          <p:cNvPr id="39" name="Group 39"/>
          <p:cNvGrpSpPr/>
          <p:nvPr/>
        </p:nvGrpSpPr>
        <p:grpSpPr>
          <a:xfrm>
            <a:off x="9759645" y="2568662"/>
            <a:ext cx="7687290" cy="955686"/>
            <a:chOff x="0" y="0"/>
            <a:chExt cx="10249720" cy="1274248"/>
          </a:xfrm>
        </p:grpSpPr>
        <p:sp>
          <p:nvSpPr>
            <p:cNvPr id="40" name="Freeform 40"/>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7E7D1">
                <a:alpha val="80784"/>
              </a:srgbClr>
            </a:solidFill>
          </p:spPr>
          <p:txBody>
            <a:bodyPr/>
            <a:lstStyle/>
            <a:p>
              <a:endParaRPr lang="en-US"/>
            </a:p>
          </p:txBody>
        </p:sp>
        <p:sp>
          <p:nvSpPr>
            <p:cNvPr id="41" name="Freeform 41"/>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E7D1">
                <a:alpha val="80784"/>
              </a:srgbClr>
            </a:solidFill>
          </p:spPr>
          <p:txBody>
            <a:bodyPr/>
            <a:lstStyle/>
            <a:p>
              <a:endParaRPr lang="en-US"/>
            </a:p>
          </p:txBody>
        </p:sp>
      </p:grpSp>
      <p:sp>
        <p:nvSpPr>
          <p:cNvPr id="42" name="TextBox 42"/>
          <p:cNvSpPr txBox="1"/>
          <p:nvPr/>
        </p:nvSpPr>
        <p:spPr>
          <a:xfrm>
            <a:off x="9863086" y="2763802"/>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Take the quiz the day before lab. Participate in the weekly lab meetings</a:t>
            </a:r>
          </a:p>
        </p:txBody>
      </p:sp>
      <p:grpSp>
        <p:nvGrpSpPr>
          <p:cNvPr id="43" name="Group 43"/>
          <p:cNvGrpSpPr/>
          <p:nvPr/>
        </p:nvGrpSpPr>
        <p:grpSpPr>
          <a:xfrm rot="-10800000">
            <a:off x="7209915" y="1170756"/>
            <a:ext cx="2587830" cy="1449771"/>
            <a:chOff x="0" y="0"/>
            <a:chExt cx="3450440" cy="1933028"/>
          </a:xfrm>
        </p:grpSpPr>
        <p:sp>
          <p:nvSpPr>
            <p:cNvPr id="44" name="Freeform 44"/>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txBody>
            <a:bodyPr/>
            <a:lstStyle/>
            <a:p>
              <a:endParaRPr lang="en-US"/>
            </a:p>
          </p:txBody>
        </p:sp>
        <p:sp>
          <p:nvSpPr>
            <p:cNvPr id="45" name="Freeform 45"/>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BB5E59"/>
            </a:solidFill>
          </p:spPr>
          <p:txBody>
            <a:bodyPr/>
            <a:lstStyle/>
            <a:p>
              <a:endParaRPr lang="en-US"/>
            </a:p>
          </p:txBody>
        </p:sp>
      </p:grpSp>
      <p:sp>
        <p:nvSpPr>
          <p:cNvPr id="46" name="TextBox 46"/>
          <p:cNvSpPr txBox="1"/>
          <p:nvPr/>
        </p:nvSpPr>
        <p:spPr>
          <a:xfrm>
            <a:off x="7330806" y="1459126"/>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Read</a:t>
            </a:r>
          </a:p>
        </p:txBody>
      </p:sp>
      <p:grpSp>
        <p:nvGrpSpPr>
          <p:cNvPr id="47" name="Group 47"/>
          <p:cNvGrpSpPr/>
          <p:nvPr/>
        </p:nvGrpSpPr>
        <p:grpSpPr>
          <a:xfrm>
            <a:off x="9759645" y="1170756"/>
            <a:ext cx="7687290" cy="955686"/>
            <a:chOff x="0" y="0"/>
            <a:chExt cx="10249720" cy="1274248"/>
          </a:xfrm>
        </p:grpSpPr>
        <p:sp>
          <p:nvSpPr>
            <p:cNvPr id="48" name="Freeform 48"/>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7D1D6">
                <a:alpha val="80784"/>
              </a:srgbClr>
            </a:solidFill>
          </p:spPr>
          <p:txBody>
            <a:bodyPr/>
            <a:lstStyle/>
            <a:p>
              <a:endParaRPr lang="en-US"/>
            </a:p>
          </p:txBody>
        </p:sp>
        <p:sp>
          <p:nvSpPr>
            <p:cNvPr id="49" name="Freeform 49"/>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D1D6">
                <a:alpha val="80784"/>
              </a:srgbClr>
            </a:solidFill>
          </p:spPr>
          <p:txBody>
            <a:bodyPr/>
            <a:lstStyle/>
            <a:p>
              <a:endParaRPr lang="en-US"/>
            </a:p>
          </p:txBody>
        </p:sp>
      </p:grpSp>
      <p:sp>
        <p:nvSpPr>
          <p:cNvPr id="50" name="TextBox 50"/>
          <p:cNvSpPr txBox="1"/>
          <p:nvPr/>
        </p:nvSpPr>
        <p:spPr>
          <a:xfrm>
            <a:off x="9863086" y="150877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7" y="615715"/>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More Exam Info...</a:t>
            </a:r>
          </a:p>
        </p:txBody>
      </p:sp>
      <p:grpSp>
        <p:nvGrpSpPr>
          <p:cNvPr id="3" name="Group 3"/>
          <p:cNvGrpSpPr/>
          <p:nvPr/>
        </p:nvGrpSpPr>
        <p:grpSpPr>
          <a:xfrm>
            <a:off x="970440" y="1944318"/>
            <a:ext cx="16347112" cy="38100"/>
            <a:chOff x="0" y="0"/>
            <a:chExt cx="21796150" cy="50800"/>
          </a:xfrm>
        </p:grpSpPr>
        <p:sp>
          <p:nvSpPr>
            <p:cNvPr id="4" name="Freeform 4"/>
            <p:cNvSpPr/>
            <p:nvPr/>
          </p:nvSpPr>
          <p:spPr>
            <a:xfrm>
              <a:off x="25400" y="25400"/>
              <a:ext cx="21745321" cy="0"/>
            </a:xfrm>
            <a:custGeom>
              <a:avLst/>
              <a:gdLst/>
              <a:ahLst/>
              <a:cxnLst/>
              <a:rect l="l" t="t" r="r" b="b"/>
              <a:pathLst>
                <a:path w="21745321">
                  <a:moveTo>
                    <a:pt x="0" y="0"/>
                  </a:moveTo>
                  <a:lnTo>
                    <a:pt x="21745321" y="0"/>
                  </a:lnTo>
                </a:path>
              </a:pathLst>
            </a:custGeom>
            <a:solidFill>
              <a:srgbClr val="C0504D"/>
            </a:solidFill>
          </p:spPr>
          <p:txBody>
            <a:bodyPr/>
            <a:lstStyle/>
            <a:p>
              <a:endParaRPr lang="en-US"/>
            </a:p>
          </p:txBody>
        </p:sp>
        <p:sp>
          <p:nvSpPr>
            <p:cNvPr id="5" name="Freeform 5"/>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C0504D"/>
            </a:solidFill>
          </p:spPr>
          <p:txBody>
            <a:bodyPr/>
            <a:lstStyle/>
            <a:p>
              <a:endParaRPr lang="en-US"/>
            </a:p>
          </p:txBody>
        </p:sp>
      </p:grpSp>
      <p:sp>
        <p:nvSpPr>
          <p:cNvPr id="6" name="TextBox 6"/>
          <p:cNvSpPr txBox="1"/>
          <p:nvPr/>
        </p:nvSpPr>
        <p:spPr>
          <a:xfrm>
            <a:off x="1028700" y="2414212"/>
            <a:ext cx="16186140" cy="1832991"/>
          </a:xfrm>
          <a:prstGeom prst="rect">
            <a:avLst/>
          </a:prstGeom>
        </p:spPr>
        <p:txBody>
          <a:bodyPr lIns="0" tIns="0" rIns="0" bIns="0" rtlCol="0" anchor="t">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questions will cover any material we have previously learned in lab.</a:t>
            </a:r>
          </a:p>
          <a:p>
            <a:pPr algn="l">
              <a:lnSpc>
                <a:spcPts val="3671"/>
              </a:lnSpc>
            </a:pPr>
            <a:endParaRPr lang="en-US" sz="3399" spc="-20">
              <a:solidFill>
                <a:srgbClr val="262523"/>
              </a:solidFill>
              <a:latin typeface="Source Sans Pro"/>
              <a:ea typeface="Source Sans Pro"/>
              <a:cs typeface="Source Sans Pro"/>
              <a:sym typeface="Source Sans Pro"/>
            </a:endParaR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id="7" name="Group 7"/>
          <p:cNvGrpSpPr/>
          <p:nvPr/>
        </p:nvGrpSpPr>
        <p:grpSpPr>
          <a:xfrm>
            <a:off x="970440" y="4631373"/>
            <a:ext cx="16347112" cy="38100"/>
            <a:chOff x="0" y="0"/>
            <a:chExt cx="21796150" cy="50800"/>
          </a:xfrm>
        </p:grpSpPr>
        <p:sp>
          <p:nvSpPr>
            <p:cNvPr id="8" name="Freeform 8"/>
            <p:cNvSpPr/>
            <p:nvPr/>
          </p:nvSpPr>
          <p:spPr>
            <a:xfrm>
              <a:off x="25400" y="25400"/>
              <a:ext cx="21745321" cy="0"/>
            </a:xfrm>
            <a:custGeom>
              <a:avLst/>
              <a:gdLst/>
              <a:ahLst/>
              <a:cxnLst/>
              <a:rect l="l" t="t" r="r" b="b"/>
              <a:pathLst>
                <a:path w="21745321">
                  <a:moveTo>
                    <a:pt x="0" y="0"/>
                  </a:moveTo>
                  <a:lnTo>
                    <a:pt x="21745321" y="0"/>
                  </a:lnTo>
                </a:path>
              </a:pathLst>
            </a:custGeom>
            <a:solidFill>
              <a:srgbClr val="53B9BD"/>
            </a:solidFill>
          </p:spPr>
          <p:txBody>
            <a:bodyPr/>
            <a:lstStyle/>
            <a:p>
              <a:endParaRPr lang="en-US"/>
            </a:p>
          </p:txBody>
        </p:sp>
        <p:sp>
          <p:nvSpPr>
            <p:cNvPr id="9" name="Freeform 9"/>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53B9BD"/>
            </a:solidFill>
          </p:spPr>
          <p:txBody>
            <a:bodyPr/>
            <a:lstStyle/>
            <a:p>
              <a:endParaRPr lang="en-US"/>
            </a:p>
          </p:txBody>
        </p:sp>
      </p:grpSp>
      <p:sp>
        <p:nvSpPr>
          <p:cNvPr id="10" name="TextBox 10"/>
          <p:cNvSpPr txBox="1"/>
          <p:nvPr/>
        </p:nvSpPr>
        <p:spPr>
          <a:xfrm>
            <a:off x="1028700" y="5547875"/>
            <a:ext cx="16288853" cy="826770"/>
          </a:xfrm>
          <a:prstGeom prst="rect">
            <a:avLst/>
          </a:prstGeom>
        </p:spPr>
        <p:txBody>
          <a:bodyPr lIns="0" tIns="0" rIns="0" bIns="0" rtlCol="0" anchor="t">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 are finished, that is all for lab that week and you may leave. </a:t>
            </a:r>
          </a:p>
        </p:txBody>
      </p:sp>
      <p:grpSp>
        <p:nvGrpSpPr>
          <p:cNvPr id="11" name="Group 11"/>
          <p:cNvGrpSpPr/>
          <p:nvPr/>
        </p:nvGrpSpPr>
        <p:grpSpPr>
          <a:xfrm>
            <a:off x="970440" y="7318426"/>
            <a:ext cx="16347112" cy="38100"/>
            <a:chOff x="0" y="0"/>
            <a:chExt cx="21796150" cy="50800"/>
          </a:xfrm>
        </p:grpSpPr>
        <p:sp>
          <p:nvSpPr>
            <p:cNvPr id="12" name="Freeform 12"/>
            <p:cNvSpPr/>
            <p:nvPr/>
          </p:nvSpPr>
          <p:spPr>
            <a:xfrm>
              <a:off x="25400" y="25400"/>
              <a:ext cx="21745321" cy="0"/>
            </a:xfrm>
            <a:custGeom>
              <a:avLst/>
              <a:gdLst/>
              <a:ahLst/>
              <a:cxnLst/>
              <a:rect l="l" t="t" r="r" b="b"/>
              <a:pathLst>
                <a:path w="21745321">
                  <a:moveTo>
                    <a:pt x="0" y="0"/>
                  </a:moveTo>
                  <a:lnTo>
                    <a:pt x="21745321" y="0"/>
                  </a:lnTo>
                </a:path>
              </a:pathLst>
            </a:custGeom>
            <a:solidFill>
              <a:srgbClr val="BB5E59"/>
            </a:solidFill>
          </p:spPr>
          <p:txBody>
            <a:bodyPr/>
            <a:lstStyle/>
            <a:p>
              <a:endParaRPr lang="en-US"/>
            </a:p>
          </p:txBody>
        </p:sp>
        <p:sp>
          <p:nvSpPr>
            <p:cNvPr id="13" name="Freeform 13"/>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BB5E59"/>
            </a:solidFill>
          </p:spPr>
          <p:txBody>
            <a:bodyPr/>
            <a:lstStyle/>
            <a:p>
              <a:endParaRPr lang="en-US"/>
            </a:p>
          </p:txBody>
        </p:sp>
      </p:grpSp>
      <p:sp>
        <p:nvSpPr>
          <p:cNvPr id="14" name="TextBox 14"/>
          <p:cNvSpPr txBox="1"/>
          <p:nvPr/>
        </p:nvSpPr>
        <p:spPr>
          <a:xfrm>
            <a:off x="553402" y="8013751"/>
            <a:ext cx="16347112" cy="898017"/>
          </a:xfrm>
          <a:prstGeom prst="rect">
            <a:avLst/>
          </a:prstGeom>
        </p:spPr>
        <p:txBody>
          <a:bodyPr lIns="0" tIns="0" rIns="0" bIns="0" rtlCol="0" anchor="t">
            <a:spAutoFit/>
          </a:bodyPr>
          <a:lstStyle/>
          <a:p>
            <a:pPr algn="r">
              <a:lnSpc>
                <a:spcPts val="3563"/>
              </a:lnSpc>
            </a:pPr>
            <a:r>
              <a:rPr lang="en-US" sz="3299" b="1" spc="-20">
                <a:solidFill>
                  <a:srgbClr val="262523"/>
                </a:solidFill>
                <a:latin typeface="Source Sans Pro Bold"/>
                <a:ea typeface="Source Sans Pro Bold"/>
                <a:cs typeface="Source Sans Pro Bold"/>
                <a:sym typeface="Source Sans Pro Bold"/>
              </a:rPr>
              <a:t>***IMPORTANT: If you miss an exam, the exam </a:t>
            </a:r>
            <a:r>
              <a:rPr lang="en-US" sz="3299" b="1" u="sng" spc="-20">
                <a:solidFill>
                  <a:srgbClr val="262523"/>
                </a:solidFill>
                <a:latin typeface="Source Sans Pro Bold"/>
                <a:ea typeface="Source Sans Pro Bold"/>
                <a:cs typeface="Source Sans Pro Bold"/>
                <a:sym typeface="Source Sans Pro Bold"/>
              </a:rPr>
              <a:t>must</a:t>
            </a:r>
            <a:r>
              <a:rPr lang="en-US" sz="3299" b="1" spc="-20">
                <a:solidFill>
                  <a:srgbClr val="262523"/>
                </a:solidFill>
                <a:latin typeface="Source Sans Pro Bold"/>
                <a:ea typeface="Source Sans Pro Bold"/>
                <a:cs typeface="Source Sans Pro Bold"/>
                <a:sym typeface="Source Sans Pro Bold"/>
              </a:rPr>
              <a:t>  be made up during the </a:t>
            </a:r>
            <a:r>
              <a:rPr lang="en-US" sz="3299" b="1" u="sng" spc="-20">
                <a:solidFill>
                  <a:srgbClr val="262523"/>
                </a:solidFill>
                <a:latin typeface="Source Sans Pro Bold"/>
                <a:ea typeface="Source Sans Pro Bold"/>
                <a:cs typeface="Source Sans Pro Bold"/>
                <a:sym typeface="Source Sans Pro Bold"/>
              </a:rPr>
              <a:t>same </a:t>
            </a:r>
            <a:r>
              <a:rPr lang="en-US" sz="3299" b="1" spc="-20">
                <a:solidFill>
                  <a:srgbClr val="262523"/>
                </a:solidFill>
                <a:latin typeface="Source Sans Pro Bold"/>
                <a:ea typeface="Source Sans Pro Bold"/>
                <a:cs typeface="Source Sans Pro Bold"/>
                <a:sym typeface="Source Sans Pro Bold"/>
              </a:rPr>
              <a:t>week. If you must miss an exam: email your TA as soon as you are aware of the expected absence.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3179541" y="2526984"/>
            <a:ext cx="4842767" cy="3767269"/>
          </a:xfrm>
          <a:custGeom>
            <a:avLst/>
            <a:gdLst/>
            <a:ahLst/>
            <a:cxnLst/>
            <a:rect l="l" t="t" r="r" b="b"/>
            <a:pathLst>
              <a:path w="4842767" h="3767269">
                <a:moveTo>
                  <a:pt x="0" y="0"/>
                </a:moveTo>
                <a:lnTo>
                  <a:pt x="4842767" y="0"/>
                </a:lnTo>
                <a:lnTo>
                  <a:pt x="4842767" y="3767269"/>
                </a:lnTo>
                <a:lnTo>
                  <a:pt x="0" y="3767269"/>
                </a:lnTo>
                <a:lnTo>
                  <a:pt x="0" y="0"/>
                </a:lnTo>
                <a:close/>
              </a:path>
            </a:pathLst>
          </a:custGeom>
          <a:blipFill>
            <a:blip r:embed="rId2"/>
            <a:stretch>
              <a:fillRect/>
            </a:stretch>
          </a:blipFill>
          <a:ln w="38100" cap="sq">
            <a:solidFill>
              <a:srgbClr val="545A40"/>
            </a:solidFill>
            <a:prstDash val="solid"/>
            <a:miter/>
          </a:ln>
        </p:spPr>
        <p:txBody>
          <a:bodyPr/>
          <a:lstStyle/>
          <a:p>
            <a:endParaRPr lang="en-US"/>
          </a:p>
        </p:txBody>
      </p:sp>
      <p:sp>
        <p:nvSpPr>
          <p:cNvPr id="3" name="TextBox 3"/>
          <p:cNvSpPr txBox="1"/>
          <p:nvPr/>
        </p:nvSpPr>
        <p:spPr>
          <a:xfrm>
            <a:off x="537845" y="212334"/>
            <a:ext cx="13133261" cy="762000"/>
          </a:xfrm>
          <a:prstGeom prst="rect">
            <a:avLst/>
          </a:prstGeom>
        </p:spPr>
        <p:txBody>
          <a:bodyPr lIns="0" tIns="0" rIns="0" bIns="0" rtlCol="0" anchor="t">
            <a:spAutoFit/>
          </a:bodyPr>
          <a:lstStyle/>
          <a:p>
            <a:pPr algn="r">
              <a:lnSpc>
                <a:spcPts val="6000"/>
              </a:lnSpc>
            </a:pPr>
            <a:r>
              <a:rPr lang="en-US" sz="5000" b="1" spc="-30">
                <a:solidFill>
                  <a:srgbClr val="262523"/>
                </a:solidFill>
                <a:latin typeface="Roboto Slab Bold"/>
                <a:ea typeface="Roboto Slab Bold"/>
                <a:cs typeface="Roboto Slab Bold"/>
                <a:sym typeface="Roboto Slab Bold"/>
              </a:rPr>
              <a:t>Are there attendance grades?</a:t>
            </a:r>
          </a:p>
        </p:txBody>
      </p:sp>
      <p:sp>
        <p:nvSpPr>
          <p:cNvPr id="4" name="TextBox 4"/>
          <p:cNvSpPr txBox="1"/>
          <p:nvPr/>
        </p:nvSpPr>
        <p:spPr>
          <a:xfrm>
            <a:off x="425894" y="1133475"/>
            <a:ext cx="12491822" cy="82296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a:ea typeface="Source Sans Pro"/>
                <a:cs typeface="Source Sans Pro"/>
                <a:sym typeface="Source Sans Pro"/>
              </a:rPr>
              <a:t>No, participation grades are “essentially” attendance grades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b="1" spc="-18">
                <a:solidFill>
                  <a:srgbClr val="000000"/>
                </a:solidFill>
                <a:latin typeface="Source Sans Pro Bold"/>
                <a:ea typeface="Source Sans Pro Bold"/>
                <a:cs typeface="Source Sans Pro Bold"/>
                <a:sym typeface="Source Sans Pro Bold"/>
              </a:rPr>
              <a:t>In the event you miss a lab, you can either:</a:t>
            </a:r>
          </a:p>
          <a:p>
            <a:pPr algn="l">
              <a:lnSpc>
                <a:spcPts val="3600"/>
              </a:lnSpc>
            </a:pPr>
            <a:r>
              <a:rPr lang="en-US" sz="3000" spc="-18">
                <a:solidFill>
                  <a:srgbClr val="000000"/>
                </a:solidFill>
                <a:latin typeface="Source Sans Pro"/>
                <a:ea typeface="Source Sans Pro"/>
                <a:cs typeface="Source Sans Pro"/>
                <a:sym typeface="Source Sans Pro"/>
              </a:rPr>
              <a:t>a.  drop the lowest participation grade (can use only 1 time!)</a:t>
            </a:r>
          </a:p>
          <a:p>
            <a:pPr algn="l">
              <a:lnSpc>
                <a:spcPts val="3600"/>
              </a:lnSpc>
            </a:pPr>
            <a:r>
              <a:rPr lang="en-US" sz="3000" spc="-18">
                <a:solidFill>
                  <a:srgbClr val="000000"/>
                </a:solidFill>
                <a:latin typeface="Source Sans Pro"/>
                <a:ea typeface="Source Sans Pro"/>
                <a:cs typeface="Source Sans Pro"/>
                <a:sym typeface="Source Sans Pro"/>
              </a:rPr>
              <a:t>b. make up the lab by attending another ENV 1132 lab that week</a:t>
            </a:r>
          </a:p>
          <a:p>
            <a:pPr algn="l">
              <a:lnSpc>
                <a:spcPts val="3600"/>
              </a:lnSpc>
            </a:pPr>
            <a:r>
              <a:rPr lang="en-US" sz="3000" spc="-18">
                <a:solidFill>
                  <a:srgbClr val="000000"/>
                </a:solidFill>
                <a:latin typeface="Source Sans Pro"/>
                <a:ea typeface="Source Sans Pro"/>
                <a:cs typeface="Source Sans Pro"/>
                <a:sym typeface="Source Sans Pro"/>
              </a:rPr>
              <a:t>c. make up the lab with your TA during their office hours within 7 days.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If you miss more than one lab, we will send an “Early Alert” and document your absences. </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Contact your TA if you:</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Have a </a:t>
            </a:r>
            <a:r>
              <a:rPr lang="en-US" sz="3000" u="sng" spc="-18">
                <a:solidFill>
                  <a:srgbClr val="000000"/>
                </a:solidFill>
                <a:latin typeface="Source Sans Pro"/>
                <a:ea typeface="Source Sans Pro"/>
                <a:cs typeface="Source Sans Pro"/>
                <a:sym typeface="Source Sans Pro"/>
              </a:rPr>
              <a:t>university excused</a:t>
            </a:r>
            <a:r>
              <a:rPr lang="en-US" sz="3000" spc="-18">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3000" u="sng" spc="-18">
                <a:solidFill>
                  <a:srgbClr val="0000FF"/>
                </a:solidFill>
                <a:latin typeface="Source Sans Pro"/>
                <a:ea typeface="Source Sans Pro"/>
                <a:cs typeface="Source Sans Pro"/>
                <a:sym typeface="Source Sans Pro"/>
                <a:hlinkClick r:id="rId3" tooltip="https://policy.unt.edu/policy/06-039"/>
              </a:rPr>
              <a:t>https://policy.unt.edu/policy/06-039</a:t>
            </a:r>
            <a:r>
              <a:rPr lang="en-US" sz="3000" spc="-18">
                <a:solidFill>
                  <a:srgbClr val="000000"/>
                </a:solidFill>
                <a:latin typeface="Source Sans Pro"/>
                <a:ea typeface="Source Sans Pro"/>
                <a:cs typeface="Source Sans Pro"/>
                <a:sym typeface="Source Sans Pro"/>
              </a:rPr>
              <a:t>). </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Cannot attend a class due to an </a:t>
            </a:r>
            <a:r>
              <a:rPr lang="en-US" sz="3000" u="sng" spc="-18">
                <a:solidFill>
                  <a:srgbClr val="000000"/>
                </a:solidFill>
                <a:latin typeface="Source Sans Pro"/>
                <a:ea typeface="Source Sans Pro"/>
                <a:cs typeface="Source Sans Pro"/>
                <a:sym typeface="Source Sans Pro"/>
              </a:rPr>
              <a:t>emergency or major illness</a:t>
            </a:r>
            <a:r>
              <a:rPr lang="en-US" sz="3000" spc="-18">
                <a:solidFill>
                  <a:srgbClr val="000000"/>
                </a:solidFill>
                <a:latin typeface="Source Sans Pro"/>
                <a:ea typeface="Source Sans Pro"/>
                <a:cs typeface="Source Sans Pro"/>
                <a:sym typeface="Source Sans Pro"/>
              </a:rPr>
              <a:t>. Your safety and well-being are important to us. </a:t>
            </a:r>
          </a:p>
        </p:txBody>
      </p:sp>
      <p:sp>
        <p:nvSpPr>
          <p:cNvPr id="5" name="TextBox 5"/>
          <p:cNvSpPr txBox="1"/>
          <p:nvPr/>
        </p:nvSpPr>
        <p:spPr>
          <a:xfrm>
            <a:off x="11323624" y="6322116"/>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6065492" y="5918475"/>
            <a:ext cx="6157015" cy="3368400"/>
          </a:xfrm>
          <a:custGeom>
            <a:avLst/>
            <a:gdLst/>
            <a:ahLst/>
            <a:cxnLst/>
            <a:rect l="l" t="t" r="r" b="b"/>
            <a:pathLst>
              <a:path w="6157015" h="3368400">
                <a:moveTo>
                  <a:pt x="0" y="0"/>
                </a:moveTo>
                <a:lnTo>
                  <a:pt x="6157016" y="0"/>
                </a:lnTo>
                <a:lnTo>
                  <a:pt x="6157016" y="3368400"/>
                </a:lnTo>
                <a:lnTo>
                  <a:pt x="0" y="3368400"/>
                </a:lnTo>
                <a:lnTo>
                  <a:pt x="0" y="0"/>
                </a:lnTo>
                <a:close/>
              </a:path>
            </a:pathLst>
          </a:custGeom>
          <a:blipFill>
            <a:blip r:embed="rId2"/>
            <a:stretch>
              <a:fillRect/>
            </a:stretch>
          </a:blipFill>
          <a:ln w="38100" cap="sq">
            <a:solidFill>
              <a:srgbClr val="262523"/>
            </a:solidFill>
            <a:prstDash val="solid"/>
            <a:miter/>
          </a:ln>
        </p:spPr>
        <p:txBody>
          <a:bodyPr/>
          <a:lstStyle/>
          <a:p>
            <a:endParaRPr lang="en-US"/>
          </a:p>
        </p:txBody>
      </p:sp>
      <p:sp>
        <p:nvSpPr>
          <p:cNvPr id="3" name="TextBox 3"/>
          <p:cNvSpPr txBox="1"/>
          <p:nvPr/>
        </p:nvSpPr>
        <p:spPr>
          <a:xfrm>
            <a:off x="505846" y="490036"/>
            <a:ext cx="17276308"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How can I discuss my grades with my TA?</a:t>
            </a:r>
          </a:p>
        </p:txBody>
      </p:sp>
      <p:sp>
        <p:nvSpPr>
          <p:cNvPr id="4" name="TextBox 4"/>
          <p:cNvSpPr txBox="1"/>
          <p:nvPr/>
        </p:nvSpPr>
        <p:spPr>
          <a:xfrm>
            <a:off x="391274" y="1479825"/>
            <a:ext cx="16868026" cy="41148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id="5" name="TextBox 5"/>
          <p:cNvSpPr txBox="1"/>
          <p:nvPr/>
        </p:nvSpPr>
        <p:spPr>
          <a:xfrm>
            <a:off x="5234526" y="9317925"/>
            <a:ext cx="4714836"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443603" y="3485990"/>
            <a:ext cx="5330744" cy="4257591"/>
          </a:xfrm>
          <a:custGeom>
            <a:avLst/>
            <a:gdLst/>
            <a:ahLst/>
            <a:cxnLst/>
            <a:rect l="l" t="t" r="r" b="b"/>
            <a:pathLst>
              <a:path w="5330744" h="4257591">
                <a:moveTo>
                  <a:pt x="0" y="0"/>
                </a:moveTo>
                <a:lnTo>
                  <a:pt x="5330744" y="0"/>
                </a:lnTo>
                <a:lnTo>
                  <a:pt x="5330744" y="4257591"/>
                </a:lnTo>
                <a:lnTo>
                  <a:pt x="0" y="4257591"/>
                </a:lnTo>
                <a:lnTo>
                  <a:pt x="0" y="0"/>
                </a:lnTo>
                <a:close/>
              </a:path>
            </a:pathLst>
          </a:custGeom>
          <a:blipFill>
            <a:blip r:embed="rId2"/>
            <a:stretch>
              <a:fillRect/>
            </a:stretch>
          </a:blipFill>
          <a:ln w="38100" cap="sq">
            <a:solidFill>
              <a:srgbClr val="4E3A22"/>
            </a:solidFill>
            <a:prstDash val="solid"/>
            <a:miter/>
          </a:ln>
        </p:spPr>
        <p:txBody>
          <a:bodyPr/>
          <a:lstStyle/>
          <a:p>
            <a:endParaRPr lang="en-US"/>
          </a:p>
        </p:txBody>
      </p:sp>
      <p:sp>
        <p:nvSpPr>
          <p:cNvPr id="3" name="TextBox 3"/>
          <p:cNvSpPr txBox="1"/>
          <p:nvPr/>
        </p:nvSpPr>
        <p:spPr>
          <a:xfrm>
            <a:off x="12375720" y="829627"/>
            <a:ext cx="5016930"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ODA Information</a:t>
            </a:r>
          </a:p>
        </p:txBody>
      </p:sp>
      <p:sp>
        <p:nvSpPr>
          <p:cNvPr id="4" name="TextBox 4"/>
          <p:cNvSpPr txBox="1"/>
          <p:nvPr/>
        </p:nvSpPr>
        <p:spPr>
          <a:xfrm>
            <a:off x="731322" y="858202"/>
            <a:ext cx="10908080" cy="8608695"/>
          </a:xfrm>
          <a:prstGeom prst="rect">
            <a:avLst/>
          </a:prstGeom>
        </p:spPr>
        <p:txBody>
          <a:bodyPr lIns="0" tIns="0" rIns="0" bIns="0" rtlCol="0" anchor="t">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u="sng" spc="-18">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id="5" name="TextBox 5"/>
          <p:cNvSpPr txBox="1"/>
          <p:nvPr/>
        </p:nvSpPr>
        <p:spPr>
          <a:xfrm>
            <a:off x="11047399" y="7823288"/>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3850" y="1093424"/>
            <a:ext cx="12159814" cy="8345043"/>
          </a:xfrm>
          <a:prstGeom prst="rect">
            <a:avLst/>
          </a:prstGeom>
        </p:spPr>
        <p:txBody>
          <a:bodyPr lIns="0" tIns="0" rIns="0" bIns="0" rtlCol="0" anchor="t">
            <a:spAutoFit/>
          </a:bodyPr>
          <a:lstStyle/>
          <a:p>
            <a:pPr algn="l">
              <a:lnSpc>
                <a:spcPts val="2916"/>
              </a:lnSpc>
            </a:pPr>
            <a:r>
              <a:rPr lang="en-US" sz="3000" b="1"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sz="3000" b="1" spc="-18">
                <a:solidFill>
                  <a:srgbClr val="0D0D0D"/>
                </a:solidFill>
                <a:latin typeface="Source Sans Pro Bold"/>
                <a:ea typeface="Source Sans Pro Bold"/>
                <a:cs typeface="Source Sans Pro Bold"/>
                <a:sym typeface="Source Sans Pro Bold"/>
              </a:rPr>
              <a:t>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marL="542925" lvl="1" indent="-271462" algn="l">
              <a:lnSpc>
                <a:spcPts val="2916"/>
              </a:lnSpc>
              <a:buFont typeface="Arial"/>
              <a:buChar char="•"/>
            </a:pPr>
            <a:r>
              <a:rPr lang="en-US" sz="3000" b="1" spc="-18">
                <a:solidFill>
                  <a:srgbClr val="A8304D"/>
                </a:solidFill>
                <a:latin typeface="Source Sans Pro Bold"/>
                <a:ea typeface="Source Sans Pro Bold"/>
                <a:cs typeface="Source Sans Pro Bold"/>
                <a:sym typeface="Source Sans Pro Bold"/>
              </a:rPr>
              <a:t>Using a device while taking an exam.</a:t>
            </a:r>
          </a:p>
          <a:p>
            <a:pPr marL="542925" lvl="1" indent="-271462" algn="l">
              <a:lnSpc>
                <a:spcPts val="2916"/>
              </a:lnSpc>
            </a:pPr>
            <a:endParaRPr lang="en-US" sz="3000" b="1" spc="-18">
              <a:solidFill>
                <a:srgbClr val="A8304D"/>
              </a:solidFill>
              <a:latin typeface="Source Sans Pro Bold"/>
              <a:ea typeface="Source Sans Pro Bold"/>
              <a:cs typeface="Source Sans Pro Bold"/>
              <a:sym typeface="Source Sans Pro Bold"/>
            </a:endParaRPr>
          </a:p>
          <a:p>
            <a:pPr algn="l">
              <a:lnSpc>
                <a:spcPts val="2916"/>
              </a:lnSpc>
            </a:pPr>
            <a:r>
              <a:rPr lang="en-US" sz="3000" b="1" spc="-18">
                <a:solidFill>
                  <a:srgbClr val="0D0D0D"/>
                </a:solidFill>
                <a:latin typeface="Source Sans Pro Bold"/>
                <a:ea typeface="Source Sans Pro Bold"/>
                <a:cs typeface="Source Sans Pro Bold"/>
                <a:sym typeface="Source Sans Pro Bold"/>
              </a:rPr>
              <a:t>The term ‘plagiarism’ includes, but is not limited to: </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marL="542925" lvl="1" indent="-271462"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marL="542925" lvl="1" indent="-271462" algn="l">
              <a:lnSpc>
                <a:spcPts val="2916"/>
              </a:lnSpc>
            </a:pPr>
            <a:endParaRPr lang="en-US" sz="3000" spc="-18">
              <a:solidFill>
                <a:srgbClr val="0D0D0D"/>
              </a:solidFill>
              <a:latin typeface="Source Sans Pro Light"/>
              <a:ea typeface="Source Sans Pro Light"/>
              <a:cs typeface="Source Sans Pro Light"/>
              <a:sym typeface="Source Sans Pro Light"/>
            </a:endParaRPr>
          </a:p>
          <a:p>
            <a:pPr algn="just">
              <a:lnSpc>
                <a:spcPts val="2916"/>
              </a:lnSpc>
            </a:pPr>
            <a:r>
              <a:rPr lang="en-US" sz="3000" b="1" spc="-18">
                <a:solidFill>
                  <a:srgbClr val="37472C"/>
                </a:solidFill>
                <a:latin typeface="Source Sans Pro Bold"/>
                <a:ea typeface="Source Sans Pro Bold"/>
                <a:cs typeface="Source Sans Pro Bold"/>
                <a:sym typeface="Source Sans Pro Bold"/>
              </a:rPr>
              <a:t>If we suspect you of cheating: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An email will be sent to you and you will receive a 0 for the assignment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id="3" name="Freeform 3"/>
          <p:cNvSpPr/>
          <p:nvPr/>
        </p:nvSpPr>
        <p:spPr>
          <a:xfrm>
            <a:off x="12814245" y="3792094"/>
            <a:ext cx="4928597" cy="4725293"/>
          </a:xfrm>
          <a:custGeom>
            <a:avLst/>
            <a:gdLst/>
            <a:ahLst/>
            <a:cxnLst/>
            <a:rect l="l" t="t" r="r" b="b"/>
            <a:pathLst>
              <a:path w="4928597" h="4725293">
                <a:moveTo>
                  <a:pt x="0" y="0"/>
                </a:moveTo>
                <a:lnTo>
                  <a:pt x="4928597" y="0"/>
                </a:lnTo>
                <a:lnTo>
                  <a:pt x="4928597" y="4725293"/>
                </a:lnTo>
                <a:lnTo>
                  <a:pt x="0" y="4725293"/>
                </a:lnTo>
                <a:lnTo>
                  <a:pt x="0" y="0"/>
                </a:lnTo>
                <a:close/>
              </a:path>
            </a:pathLst>
          </a:custGeom>
          <a:blipFill>
            <a:blip r:embed="rId2"/>
            <a:stretch>
              <a:fillRect/>
            </a:stretch>
          </a:blipFill>
          <a:ln w="38100" cap="sq">
            <a:solidFill>
              <a:srgbClr val="1D1D1E"/>
            </a:solidFill>
            <a:prstDash val="solid"/>
            <a:miter/>
          </a:ln>
        </p:spPr>
        <p:txBody>
          <a:bodyPr/>
          <a:lstStyle/>
          <a:p>
            <a:endParaRPr lang="en-US"/>
          </a:p>
        </p:txBody>
      </p:sp>
      <p:sp>
        <p:nvSpPr>
          <p:cNvPr id="4" name="TextBox 4"/>
          <p:cNvSpPr txBox="1"/>
          <p:nvPr/>
        </p:nvSpPr>
        <p:spPr>
          <a:xfrm>
            <a:off x="12584157" y="1038225"/>
            <a:ext cx="5016930" cy="1343025"/>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Scholastic Dishonesty</a:t>
            </a:r>
          </a:p>
        </p:txBody>
      </p:sp>
      <p:sp>
        <p:nvSpPr>
          <p:cNvPr id="5" name="TextBox 5"/>
          <p:cNvSpPr txBox="1"/>
          <p:nvPr/>
        </p:nvSpPr>
        <p:spPr>
          <a:xfrm>
            <a:off x="12380899" y="8517387"/>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624039" y="390525"/>
            <a:ext cx="11039921" cy="790575"/>
          </a:xfrm>
          <a:prstGeom prst="rect">
            <a:avLst/>
          </a:prstGeom>
        </p:spPr>
        <p:txBody>
          <a:bodyPr lIns="0" tIns="0" rIns="0" bIns="0" rtlCol="0" anchor="t">
            <a:spAutoFit/>
          </a:bodyPr>
          <a:lstStyle/>
          <a:p>
            <a:pPr algn="ctr">
              <a:lnSpc>
                <a:spcPts val="6239"/>
              </a:lnSpc>
              <a:spcBef>
                <a:spcPct val="0"/>
              </a:spcBef>
            </a:pPr>
            <a:r>
              <a:rPr lang="en-US" sz="5199" b="1" spc="-31">
                <a:solidFill>
                  <a:srgbClr val="3C5419"/>
                </a:solidFill>
                <a:latin typeface="Roboto Slab Bold"/>
                <a:ea typeface="Roboto Slab Bold"/>
                <a:cs typeface="Roboto Slab Bold"/>
                <a:sym typeface="Roboto Slab Bold"/>
              </a:rPr>
              <a:t>UNT Fall 2025 Semester Key Dates: </a:t>
            </a:r>
          </a:p>
        </p:txBody>
      </p:sp>
      <p:sp>
        <p:nvSpPr>
          <p:cNvPr id="3" name="TextBox 3"/>
          <p:cNvSpPr txBox="1"/>
          <p:nvPr/>
        </p:nvSpPr>
        <p:spPr>
          <a:xfrm>
            <a:off x="2819946" y="2343150"/>
            <a:ext cx="12002095" cy="6538342"/>
          </a:xfrm>
          <a:prstGeom prst="rect">
            <a:avLst/>
          </a:prstGeom>
        </p:spPr>
        <p:txBody>
          <a:bodyPr lIns="0" tIns="0" rIns="0" bIns="0" rtlCol="0" anchor="t">
            <a:spAutoFit/>
          </a:bodyPr>
          <a:lstStyle/>
          <a:p>
            <a:pPr algn="l">
              <a:lnSpc>
                <a:spcPts val="7496"/>
              </a:lnSpc>
            </a:pPr>
            <a:r>
              <a:rPr lang="en-US" sz="4899" b="1" spc="-29">
                <a:solidFill>
                  <a:srgbClr val="29160F"/>
                </a:solidFill>
                <a:latin typeface="Roboto Slab Bold"/>
                <a:ea typeface="Roboto Slab Bold"/>
                <a:cs typeface="Roboto Slab Bold"/>
                <a:sym typeface="Roboto Slab Bold"/>
              </a:rPr>
              <a:t>MLK Day Holiday (no class) :  January 19</a:t>
            </a:r>
          </a:p>
          <a:p>
            <a:pPr algn="l">
              <a:lnSpc>
                <a:spcPts val="7496"/>
              </a:lnSpc>
            </a:pPr>
            <a:endParaRPr lang="en-US" sz="4899" b="1" spc="-29">
              <a:solidFill>
                <a:srgbClr val="29160F"/>
              </a:solidFill>
              <a:latin typeface="Roboto Slab Bold"/>
              <a:ea typeface="Roboto Slab Bold"/>
              <a:cs typeface="Roboto Slab Bold"/>
              <a:sym typeface="Roboto Slab Bold"/>
            </a:endParaRPr>
          </a:p>
          <a:p>
            <a:pPr algn="l">
              <a:lnSpc>
                <a:spcPts val="7496"/>
              </a:lnSpc>
            </a:pPr>
            <a:r>
              <a:rPr lang="en-US" sz="4899" b="1" spc="-29">
                <a:solidFill>
                  <a:srgbClr val="29160F"/>
                </a:solidFill>
                <a:latin typeface="Roboto Slab Bold"/>
                <a:ea typeface="Roboto Slab Bold"/>
                <a:cs typeface="Roboto Slab Bold"/>
                <a:sym typeface="Roboto Slab Bold"/>
              </a:rPr>
              <a:t>Spring Break : March 9-15</a:t>
            </a:r>
          </a:p>
          <a:p>
            <a:pPr algn="l">
              <a:lnSpc>
                <a:spcPts val="7496"/>
              </a:lnSpc>
            </a:pPr>
            <a:endParaRPr lang="en-US" sz="4899" b="1" spc="-29">
              <a:solidFill>
                <a:srgbClr val="29160F"/>
              </a:solidFill>
              <a:latin typeface="Roboto Slab Bold"/>
              <a:ea typeface="Roboto Slab Bold"/>
              <a:cs typeface="Roboto Slab Bold"/>
              <a:sym typeface="Roboto Slab Bold"/>
            </a:endParaRPr>
          </a:p>
          <a:p>
            <a:pPr algn="l">
              <a:lnSpc>
                <a:spcPts val="7496"/>
              </a:lnSpc>
            </a:pPr>
            <a:r>
              <a:rPr lang="en-US" sz="4899" b="1" spc="-29">
                <a:solidFill>
                  <a:srgbClr val="29160F"/>
                </a:solidFill>
                <a:latin typeface="Roboto Slab Bold"/>
                <a:ea typeface="Roboto Slab Bold"/>
                <a:cs typeface="Roboto Slab Bold"/>
                <a:sym typeface="Roboto Slab Bold"/>
              </a:rPr>
              <a:t>Last day to drop course a “W” :  April 10</a:t>
            </a:r>
          </a:p>
          <a:p>
            <a:pPr algn="l">
              <a:lnSpc>
                <a:spcPts val="7496"/>
              </a:lnSpc>
            </a:pPr>
            <a:endParaRPr lang="en-US" sz="4899" b="1" spc="-29">
              <a:solidFill>
                <a:srgbClr val="29160F"/>
              </a:solidFill>
              <a:latin typeface="Roboto Slab Bold"/>
              <a:ea typeface="Roboto Slab Bold"/>
              <a:cs typeface="Roboto Slab Bold"/>
              <a:sym typeface="Roboto Slab Bold"/>
            </a:endParaRPr>
          </a:p>
          <a:p>
            <a:pPr algn="l">
              <a:lnSpc>
                <a:spcPts val="7496"/>
              </a:lnSpc>
            </a:pPr>
            <a:r>
              <a:rPr lang="en-US" sz="4899" b="1" spc="-29">
                <a:solidFill>
                  <a:srgbClr val="29160F"/>
                </a:solidFill>
                <a:latin typeface="Roboto Slab Bold"/>
                <a:ea typeface="Roboto Slab Bold"/>
                <a:cs typeface="Roboto Slab Bold"/>
                <a:sym typeface="Roboto Slab Bold"/>
              </a:rPr>
              <a:t>UNT Final Exam Week :  May 4-8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685516" y="357844"/>
          <a:ext cx="16886432" cy="8900456"/>
        </p:xfrm>
        <a:graphic>
          <a:graphicData uri="http://schemas.openxmlformats.org/drawingml/2006/table">
            <a:tbl>
              <a:tblPr/>
              <a:tblGrid>
                <a:gridCol w="2451773">
                  <a:extLst>
                    <a:ext uri="{9D8B030D-6E8A-4147-A177-3AD203B41FA5}">
                      <a16:colId xmlns:a16="http://schemas.microsoft.com/office/drawing/2014/main" val="20000"/>
                    </a:ext>
                  </a:extLst>
                </a:gridCol>
                <a:gridCol w="10035267">
                  <a:extLst>
                    <a:ext uri="{9D8B030D-6E8A-4147-A177-3AD203B41FA5}">
                      <a16:colId xmlns:a16="http://schemas.microsoft.com/office/drawing/2014/main" val="20001"/>
                    </a:ext>
                  </a:extLst>
                </a:gridCol>
                <a:gridCol w="4399392">
                  <a:extLst>
                    <a:ext uri="{9D8B030D-6E8A-4147-A177-3AD203B41FA5}">
                      <a16:colId xmlns:a16="http://schemas.microsoft.com/office/drawing/2014/main" val="20002"/>
                    </a:ext>
                  </a:extLst>
                </a:gridCol>
              </a:tblGrid>
              <a:tr h="667107">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7147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1/12 - 1/16</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1, pt.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8203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1/19 - 1/23</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1, pt. 2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Pre-lab Quiz over Lab 1 reading (due @11:59pm before lab day)</a:t>
                      </a:r>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77983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1/26 - 1/30</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2: 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2">
                          <a:solidFill>
                            <a:srgbClr val="262523"/>
                          </a:solidFill>
                          <a:latin typeface="Source Sans Pro"/>
                          <a:ea typeface="Source Sans Pro"/>
                          <a:cs typeface="Source Sans Pro"/>
                          <a:sym typeface="Source Sans Pro"/>
                        </a:rPr>
                        <a:t>Fishing game</a:t>
                      </a:r>
                    </a:p>
                    <a:p>
                      <a:pPr algn="ctr">
                        <a:lnSpc>
                          <a:spcPts val="2999"/>
                        </a:lnSpc>
                      </a:pPr>
                      <a:r>
                        <a:rPr lang="en-US" sz="2499" spc="23">
                          <a:solidFill>
                            <a:srgbClr val="262523"/>
                          </a:solidFill>
                          <a:latin typeface="Source Sans Pro"/>
                          <a:ea typeface="Source Sans Pro"/>
                          <a:cs typeface="Source Sans Pro"/>
                          <a:sym typeface="Source Sans Pro"/>
                        </a:rPr>
                        <a:t>Groups meet to discuss presentation outline</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7669" y="338175"/>
          <a:ext cx="16810786" cy="8920125"/>
        </p:xfrm>
        <a:graphic>
          <a:graphicData uri="http://schemas.openxmlformats.org/drawingml/2006/table">
            <a:tbl>
              <a:tblPr/>
              <a:tblGrid>
                <a:gridCol w="2228437">
                  <a:extLst>
                    <a:ext uri="{9D8B030D-6E8A-4147-A177-3AD203B41FA5}">
                      <a16:colId xmlns:a16="http://schemas.microsoft.com/office/drawing/2014/main" val="20000"/>
                    </a:ext>
                  </a:extLst>
                </a:gridCol>
                <a:gridCol w="10204540">
                  <a:extLst>
                    <a:ext uri="{9D8B030D-6E8A-4147-A177-3AD203B41FA5}">
                      <a16:colId xmlns:a16="http://schemas.microsoft.com/office/drawing/2014/main" val="20001"/>
                    </a:ext>
                  </a:extLst>
                </a:gridCol>
                <a:gridCol w="4377809">
                  <a:extLst>
                    <a:ext uri="{9D8B030D-6E8A-4147-A177-3AD203B41FA5}">
                      <a16:colId xmlns:a16="http://schemas.microsoft.com/office/drawing/2014/main" val="20002"/>
                    </a:ext>
                  </a:extLst>
                </a:gridCol>
              </a:tblGrid>
              <a:tr h="997299">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3131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2/2 - 2/6</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3: Trophic Transfer of Energy Part 1: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0644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2/9 - 2/13</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4: Trophic Transfer of Energy Part 2: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Outline due (turn in on Canvas)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3">
                          <a:solidFill>
                            <a:srgbClr val="262523"/>
                          </a:solidFill>
                          <a:latin typeface="Source Sans Pro"/>
                          <a:ea typeface="Source Sans Pro"/>
                          <a:cs typeface="Source Sans Pro"/>
                          <a:sym typeface="Source Sans Pro"/>
                        </a:rPr>
                        <a:t>Group outline=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8506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2/16 - 2/20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2343" y="484366"/>
          <a:ext cx="16823314" cy="9645918"/>
        </p:xfrm>
        <a:graphic>
          <a:graphicData uri="http://schemas.openxmlformats.org/drawingml/2006/table">
            <a:tbl>
              <a:tblPr/>
              <a:tblGrid>
                <a:gridCol w="2563736">
                  <a:extLst>
                    <a:ext uri="{9D8B030D-6E8A-4147-A177-3AD203B41FA5}">
                      <a16:colId xmlns:a16="http://schemas.microsoft.com/office/drawing/2014/main" val="20000"/>
                    </a:ext>
                  </a:extLst>
                </a:gridCol>
                <a:gridCol w="10024638">
                  <a:extLst>
                    <a:ext uri="{9D8B030D-6E8A-4147-A177-3AD203B41FA5}">
                      <a16:colId xmlns:a16="http://schemas.microsoft.com/office/drawing/2014/main" val="20001"/>
                    </a:ext>
                  </a:extLst>
                </a:gridCol>
                <a:gridCol w="4234941">
                  <a:extLst>
                    <a:ext uri="{9D8B030D-6E8A-4147-A177-3AD203B41FA5}">
                      <a16:colId xmlns:a16="http://schemas.microsoft.com/office/drawing/2014/main" val="20002"/>
                    </a:ext>
                  </a:extLst>
                </a:gridCol>
              </a:tblGrid>
              <a:tr h="921403">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130347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2/23 - 2/27</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165030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3/2 - 3/6</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04869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3/9 - 3/13</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Spring Break- No Classes! </a:t>
                      </a:r>
                      <a:endParaRPr lang="en-US" sz="1100"/>
                    </a:p>
                    <a:p>
                      <a:pPr algn="ctr">
                        <a:lnSpc>
                          <a:spcPts val="2999"/>
                        </a:lnSpc>
                      </a:pPr>
                      <a:r>
                        <a:rPr lang="en-US" sz="2499" b="1" spc="23">
                          <a:solidFill>
                            <a:srgbClr val="262523"/>
                          </a:solidFill>
                          <a:latin typeface="Source Sans Pro Bold"/>
                          <a:ea typeface="Source Sans Pro Bold"/>
                          <a:cs typeface="Source Sans Pro Bold"/>
                          <a:sym typeface="Source Sans Pro Bold"/>
                        </a:rPr>
                        <a:t>(different dates for dual credit at Frisco Inspire Park)</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4868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3/16 - 3/20</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r h="247335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3/23 - 3/27</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sz="2499" b="1"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54449" y="338175"/>
          <a:ext cx="15702516" cy="9173122"/>
        </p:xfrm>
        <a:graphic>
          <a:graphicData uri="http://schemas.openxmlformats.org/drawingml/2006/table">
            <a:tbl>
              <a:tblPr/>
              <a:tblGrid>
                <a:gridCol w="2411858">
                  <a:extLst>
                    <a:ext uri="{9D8B030D-6E8A-4147-A177-3AD203B41FA5}">
                      <a16:colId xmlns:a16="http://schemas.microsoft.com/office/drawing/2014/main" val="20000"/>
                    </a:ext>
                  </a:extLst>
                </a:gridCol>
                <a:gridCol w="8729342">
                  <a:extLst>
                    <a:ext uri="{9D8B030D-6E8A-4147-A177-3AD203B41FA5}">
                      <a16:colId xmlns:a16="http://schemas.microsoft.com/office/drawing/2014/main" val="20001"/>
                    </a:ext>
                  </a:extLst>
                </a:gridCol>
                <a:gridCol w="4561316">
                  <a:extLst>
                    <a:ext uri="{9D8B030D-6E8A-4147-A177-3AD203B41FA5}">
                      <a16:colId xmlns:a16="http://schemas.microsoft.com/office/drawing/2014/main" val="20002"/>
                    </a:ext>
                  </a:extLst>
                </a:gridCol>
              </a:tblGrid>
              <a:tr h="997269">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82566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3/30 - 4/3</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42222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4/6 - 4/10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50726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4/13 - 4/17</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Group Presentations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**Discuss final review and post on Canvas in the Final module</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142070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4/20 - 4/24</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Final Exam</a:t>
                      </a:r>
                      <a:endParaRPr lang="en-US" sz="1100"/>
                    </a:p>
                    <a:p>
                      <a:pPr algn="ctr">
                        <a:lnSpc>
                          <a:spcPts val="2999"/>
                        </a:lnSpc>
                      </a:pPr>
                      <a:r>
                        <a:rPr lang="en-US" sz="2499" b="1" spc="23">
                          <a:solidFill>
                            <a:srgbClr val="262523"/>
                          </a:solidFill>
                          <a:latin typeface="Source Sans Pro Bold"/>
                          <a:ea typeface="Source Sans Pro Bold"/>
                          <a:cs typeface="Source Sans Pro Bold"/>
                          <a:sym typeface="Source Sans Pro Bold"/>
                        </a:rPr>
                        <a:t>(</a:t>
                      </a:r>
                      <a:r>
                        <a:rPr lang="en-US" sz="2499" spc="23">
                          <a:solidFill>
                            <a:srgbClr val="262523"/>
                          </a:solidFill>
                          <a:latin typeface="Source Sans Pro"/>
                          <a:ea typeface="Source Sans Pro"/>
                          <a:cs typeface="Source Sans Pro"/>
                          <a:sym typeface="Source Sans Pro"/>
                        </a:rPr>
                        <a:t>combination of short answer, multiple choice, fill-in the blank)</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647697" y="1217186"/>
            <a:ext cx="16992600" cy="7978378"/>
          </a:xfrm>
          <a:prstGeom prst="rect">
            <a:avLst/>
          </a:prstGeom>
        </p:spPr>
        <p:txBody>
          <a:bodyPr lIns="0" tIns="0" rIns="0" bIns="0" rtlCol="0" anchor="t">
            <a:spAutoFit/>
          </a:bodyPr>
          <a:lstStyle/>
          <a:p>
            <a:pPr algn="ctr">
              <a:lnSpc>
                <a:spcPts val="2520"/>
              </a:lnSpc>
            </a:pPr>
            <a:r>
              <a:rPr lang="en-US" sz="2100" b="1"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u="sng" spc="-10">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u="sng" spc="-10">
                <a:solidFill>
                  <a:srgbClr val="0000FF"/>
                </a:solidFill>
                <a:latin typeface="Source Sans Pro Light"/>
                <a:ea typeface="Source Sans Pro Light"/>
                <a:cs typeface="Source Sans Pro Light"/>
                <a:sym typeface="Source Sans Pro Light"/>
                <a:hlinkClick r:id="rId2"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p:txBody>
      </p:sp>
      <p:sp>
        <p:nvSpPr>
          <p:cNvPr id="3" name="TextBox 3"/>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
        <p:nvSpPr>
          <p:cNvPr id="3" name="TextBox 3"/>
          <p:cNvSpPr txBox="1"/>
          <p:nvPr/>
        </p:nvSpPr>
        <p:spPr>
          <a:xfrm>
            <a:off x="313006" y="1467258"/>
            <a:ext cx="17661987" cy="8332515"/>
          </a:xfrm>
          <a:prstGeom prst="rect">
            <a:avLst/>
          </a:prstGeom>
        </p:spPr>
        <p:txBody>
          <a:bodyPr lIns="0" tIns="0" rIns="0" bIns="0" rtlCol="0" anchor="t">
            <a:spAutoFit/>
          </a:bodyPr>
          <a:lstStyle/>
          <a:p>
            <a:pPr algn="ctr">
              <a:lnSpc>
                <a:spcPts val="2640"/>
              </a:lnSpc>
            </a:pPr>
            <a:r>
              <a:rPr lang="en-US" sz="2200" b="1"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u="sng" spc="-13">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u="sng" spc="-13">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u="sng" spc="-13">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u="sng" spc="-13">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u="sng" spc="-13">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u="sng" spc="-13">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u="sng" spc="-13">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8" y="172549"/>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Services</a:t>
            </a:r>
          </a:p>
        </p:txBody>
      </p:sp>
      <p:sp>
        <p:nvSpPr>
          <p:cNvPr id="3" name="TextBox 3"/>
          <p:cNvSpPr txBox="1"/>
          <p:nvPr/>
        </p:nvSpPr>
        <p:spPr>
          <a:xfrm>
            <a:off x="631287" y="1573412"/>
            <a:ext cx="17025423" cy="8361313"/>
          </a:xfrm>
          <a:prstGeom prst="rect">
            <a:avLst/>
          </a:prstGeom>
        </p:spPr>
        <p:txBody>
          <a:bodyPr lIns="0" tIns="0" rIns="0" bIns="0" rtlCol="0" anchor="t">
            <a:spAutoFit/>
          </a:bodyPr>
          <a:lstStyle/>
          <a:p>
            <a:pPr algn="l">
              <a:lnSpc>
                <a:spcPts val="5030"/>
              </a:lnSpc>
            </a:pPr>
            <a:r>
              <a:rPr lang="en-US" sz="4192" b="1"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sz="3607" b="1" spc="-21">
                <a:solidFill>
                  <a:srgbClr val="000000"/>
                </a:solidFill>
                <a:latin typeface="Source Sans Pro Bold"/>
                <a:ea typeface="Source Sans Pro Bold"/>
                <a:cs typeface="Source Sans Pro Bold"/>
                <a:sym typeface="Source Sans Pro Bold"/>
              </a:rPr>
              <a:t>Student Support Services</a:t>
            </a:r>
          </a:p>
          <a:p>
            <a:pPr algn="l">
              <a:lnSpc>
                <a:spcPts val="2632"/>
              </a:lnSpc>
            </a:pPr>
            <a:endParaRPr lang="en-US" sz="3607" b="1" spc="-21">
              <a:solidFill>
                <a:srgbClr val="000000"/>
              </a:solidFill>
              <a:latin typeface="Source Sans Pro Bold"/>
              <a:ea typeface="Source Sans Pro Bold"/>
              <a:cs typeface="Source Sans Pro Bold"/>
              <a:sym typeface="Source Sans Pro Bold"/>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endParaRPr lang="en-US" sz="2193" spc="-13">
              <a:solidFill>
                <a:srgbClr val="000000"/>
              </a:solidFill>
              <a:latin typeface="Source Sans Pro Light"/>
              <a:ea typeface="Source Sans Pro Light"/>
              <a:cs typeface="Source Sans Pro Light"/>
              <a:sym typeface="Source Sans Pro Light"/>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7" tooltip="https://registrar.unt.edu/transcripts-and-records/update-your-personal-information"/>
              </a:rPr>
              <a:t>UNT Records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8" tooltip="https://sfs.unt.edu/idcards"/>
              </a:rPr>
              <a:t>UNT ID Card</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9" tooltip="https://sso.unt.edu/idp/profile/SAML2/Redirect/SSO;jsessionid=E4DCA43DF85E3B74B3E496CAB99D8FC6?execution=e1s1"/>
              </a:rPr>
              <a:t>UNT Email Address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10" tooltip="https://studentaffairs.unt.edu/student-legal-services"/>
              </a:rPr>
              <a:t>Legal Name</a:t>
            </a:r>
          </a:p>
          <a:p>
            <a:pPr algn="l">
              <a:lnSpc>
                <a:spcPts val="2632"/>
              </a:lnSpc>
            </a:pPr>
            <a:r>
              <a:rPr lang="en-US" sz="2193" i="1"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877844" y="2366896"/>
            <a:ext cx="16276320" cy="6286500"/>
          </a:xfrm>
          <a:prstGeom prst="rect">
            <a:avLst/>
          </a:prstGeom>
        </p:spPr>
        <p:txBody>
          <a:bodyPr lIns="0" tIns="0" rIns="0" bIns="0" rtlCol="0" anchor="t">
            <a:spAutoFit/>
          </a:bodyPr>
          <a:lstStyle/>
          <a:p>
            <a:pPr algn="l">
              <a:lnSpc>
                <a:spcPts val="4275"/>
              </a:lnSpc>
            </a:pPr>
            <a:r>
              <a:rPr lang="en-US" sz="3562" b="1" i="1"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endParaRPr lang="en-US" sz="2625" spc="-15">
              <a:solidFill>
                <a:srgbClr val="000000"/>
              </a:solidFill>
              <a:latin typeface="Source Sans Pro Light"/>
              <a:ea typeface="Source Sans Pro Light"/>
              <a:cs typeface="Source Sans Pro Light"/>
              <a:sym typeface="Source Sans Pro Light"/>
            </a:endParaRPr>
          </a:p>
          <a:p>
            <a:pPr algn="l">
              <a:lnSpc>
                <a:spcPts val="4275"/>
              </a:lnSpc>
            </a:pPr>
            <a:r>
              <a:rPr lang="en-US" sz="3562" b="1"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9"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0"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1"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2"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12"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id="3" name="TextBox 3"/>
          <p:cNvSpPr txBox="1"/>
          <p:nvPr/>
        </p:nvSpPr>
        <p:spPr>
          <a:xfrm>
            <a:off x="1005840" y="769144"/>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5</TotalTime>
  <Words>3786</Words>
  <Application>Microsoft Office PowerPoint</Application>
  <PresentationFormat>Custom</PresentationFormat>
  <Paragraphs>366</Paragraphs>
  <Slides>23</Slides>
  <Notes>5</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23</vt:i4>
      </vt:variant>
    </vt:vector>
  </HeadingPairs>
  <TitlesOfParts>
    <vt:vector size="38" baseType="lpstr">
      <vt:lpstr>Source Sans Pro Italics</vt:lpstr>
      <vt:lpstr>Times New Roman</vt:lpstr>
      <vt:lpstr>Source Sans Pro</vt:lpstr>
      <vt:lpstr>Source Sans Pro Bold</vt:lpstr>
      <vt:lpstr>Source Sans Pro Light Italics</vt:lpstr>
      <vt:lpstr>Source Sans Pro Light</vt:lpstr>
      <vt:lpstr>Roboto Slab Bold</vt:lpstr>
      <vt:lpstr>Source Sans Pro Bold Italics</vt:lpstr>
      <vt:lpstr>Canva Sans Bold</vt:lpstr>
      <vt:lpstr>Calibri</vt:lpstr>
      <vt:lpstr>Poppins Light</vt:lpstr>
      <vt:lpstr>Arial</vt:lpstr>
      <vt:lpstr>Roboto Slab Light</vt:lpstr>
      <vt:lpstr>Roboto Slab</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2026 ENV 1132 Lab Syllabus</dc:title>
  <cp:lastModifiedBy>Magrati, Thakur</cp:lastModifiedBy>
  <cp:revision>3</cp:revision>
  <dcterms:created xsi:type="dcterms:W3CDTF">2006-08-16T00:00:00Z</dcterms:created>
  <dcterms:modified xsi:type="dcterms:W3CDTF">2026-01-09T21:41:40Z</dcterms:modified>
  <dc:identifier>DAGbiw4i5V4</dc:identifier>
</cp:coreProperties>
</file>