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png" ContentType="image/pn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Default Extension="jpg" ContentType="image/jpg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</p:sldIdLst>
  <p:sldSz cx="9753600" cy="7302500"/>
  <p:notesSz cx="9753600" cy="73025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89800" y="516960"/>
            <a:ext cx="8773998" cy="17335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250" b="0" i="0">
                <a:solidFill>
                  <a:srgbClr val="F76941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463040" y="4089400"/>
            <a:ext cx="6827520" cy="18256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250" b="1" i="0">
                <a:solidFill>
                  <a:srgbClr val="F7694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FFCC00"/>
                </a:solidFill>
                <a:latin typeface="Palatino Linotype"/>
                <a:cs typeface="Palatino Linotype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250" b="1" i="0">
                <a:solidFill>
                  <a:srgbClr val="F7694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87680" y="1679575"/>
            <a:ext cx="4242816" cy="4819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023104" y="1679575"/>
            <a:ext cx="4242816" cy="4819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250" b="1" i="0">
                <a:solidFill>
                  <a:srgbClr val="F7694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753600" cy="7302500"/>
          </a:xfrm>
          <a:custGeom>
            <a:avLst/>
            <a:gdLst/>
            <a:ahLst/>
            <a:cxnLst/>
            <a:rect l="l" t="t" r="r" b="b"/>
            <a:pathLst>
              <a:path w="9753600" h="7302500">
                <a:moveTo>
                  <a:pt x="0" y="0"/>
                </a:moveTo>
                <a:lnTo>
                  <a:pt x="9753600" y="0"/>
                </a:lnTo>
                <a:lnTo>
                  <a:pt x="9753600" y="7302500"/>
                </a:lnTo>
                <a:lnTo>
                  <a:pt x="0" y="7302500"/>
                </a:lnTo>
                <a:lnTo>
                  <a:pt x="0" y="0"/>
                </a:lnTo>
                <a:close/>
              </a:path>
            </a:pathLst>
          </a:custGeom>
          <a:solidFill>
            <a:srgbClr val="34214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00022" y="525951"/>
            <a:ext cx="8953555" cy="11169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250" b="1" i="0">
                <a:solidFill>
                  <a:srgbClr val="F7694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778005" y="2553273"/>
            <a:ext cx="6197589" cy="16948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FFCC00"/>
                </a:solidFill>
                <a:latin typeface="Palatino Linotype"/>
                <a:cs typeface="Palatino Linotype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316224" y="6791325"/>
            <a:ext cx="3121152" cy="3651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87680" y="6791325"/>
            <a:ext cx="2243328" cy="3651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7022592" y="6791325"/>
            <a:ext cx="2243328" cy="3651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g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jpg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06899" y="2098103"/>
            <a:ext cx="6901180" cy="173355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 marR="5080" indent="188595">
              <a:lnSpc>
                <a:spcPct val="78400"/>
              </a:lnSpc>
            </a:pPr>
            <a:r>
              <a:rPr dirty="0" spc="-45">
                <a:solidFill>
                  <a:srgbClr val="FFFFFF"/>
                </a:solidFill>
              </a:rPr>
              <a:t>DATA-DRIVEN  </a:t>
            </a:r>
            <a:r>
              <a:rPr dirty="0" spc="-375"/>
              <a:t>S</a:t>
            </a:r>
            <a:r>
              <a:rPr dirty="0" spc="85"/>
              <a:t>T</a:t>
            </a:r>
            <a:r>
              <a:rPr dirty="0" spc="-380"/>
              <a:t>O</a:t>
            </a:r>
            <a:r>
              <a:rPr dirty="0" spc="-275"/>
              <a:t>R</a:t>
            </a:r>
            <a:r>
              <a:rPr dirty="0" spc="-120"/>
              <a:t>Y</a:t>
            </a:r>
            <a:r>
              <a:rPr dirty="0" spc="85"/>
              <a:t>T</a:t>
            </a:r>
            <a:r>
              <a:rPr dirty="0" spc="-520"/>
              <a:t>E</a:t>
            </a:r>
            <a:r>
              <a:rPr dirty="0" spc="-175"/>
              <a:t>LL</a:t>
            </a:r>
            <a:r>
              <a:rPr dirty="0" spc="280"/>
              <a:t>I</a:t>
            </a:r>
            <a:r>
              <a:rPr dirty="0" spc="220"/>
              <a:t>N</a:t>
            </a:r>
            <a:r>
              <a:rPr dirty="0" spc="-575"/>
              <a:t>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509531" y="1117474"/>
            <a:ext cx="2755900" cy="2292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-40">
                <a:solidFill>
                  <a:srgbClr val="FFFFFF"/>
                </a:solidFill>
                <a:latin typeface="Lucida Sans Unicode"/>
                <a:cs typeface="Lucida Sans Unicode"/>
              </a:rPr>
              <a:t>TEACH </a:t>
            </a:r>
            <a:r>
              <a:rPr dirty="0" sz="1400" spc="-15">
                <a:solidFill>
                  <a:srgbClr val="FFFFFF"/>
                </a:solidFill>
                <a:latin typeface="Lucida Sans Unicode"/>
                <a:cs typeface="Lucida Sans Unicode"/>
              </a:rPr>
              <a:t>YOUTH RADIO</a:t>
            </a:r>
            <a:r>
              <a:rPr dirty="0" sz="1400" spc="-16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15">
                <a:solidFill>
                  <a:srgbClr val="FFFFFF"/>
                </a:solidFill>
                <a:latin typeface="Lucida Sans Unicode"/>
                <a:cs typeface="Lucida Sans Unicode"/>
              </a:rPr>
              <a:t>PRESENTS</a:t>
            </a:r>
            <a:endParaRPr sz="1400">
              <a:latin typeface="Lucida Sans Unicode"/>
              <a:cs typeface="Lucida Sans Unicode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042196" y="4555363"/>
            <a:ext cx="1650364" cy="2133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-20">
                <a:solidFill>
                  <a:srgbClr val="FFFFFF"/>
                </a:solidFill>
                <a:latin typeface="Lucida Sans Unicode"/>
                <a:cs typeface="Lucida Sans Unicode"/>
              </a:rPr>
              <a:t>SHOW</a:t>
            </a:r>
            <a:r>
              <a:rPr dirty="0" sz="1400" spc="-25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5">
                <a:solidFill>
                  <a:srgbClr val="FFFFFF"/>
                </a:solidFill>
                <a:latin typeface="Lucida Sans Unicode"/>
                <a:cs typeface="Lucida Sans Unicode"/>
              </a:rPr>
              <a:t>ME</a:t>
            </a:r>
            <a:r>
              <a:rPr dirty="0" sz="1400" spc="-25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75">
                <a:solidFill>
                  <a:srgbClr val="FFFFFF"/>
                </a:solidFill>
                <a:latin typeface="Lucida Sans Unicode"/>
                <a:cs typeface="Lucida Sans Unicode"/>
              </a:rPr>
              <a:t>THE</a:t>
            </a:r>
            <a:r>
              <a:rPr dirty="0" sz="1400" spc="-25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130">
                <a:solidFill>
                  <a:srgbClr val="FFFFFF"/>
                </a:solidFill>
                <a:latin typeface="Lucida Sans Unicode"/>
                <a:cs typeface="Lucida Sans Unicode"/>
              </a:rPr>
              <a:t>DATA!</a:t>
            </a:r>
            <a:endParaRPr sz="1400">
              <a:latin typeface="Lucida Sans Unicode"/>
              <a:cs typeface="Lucida Sans Unicode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829050" y="5464175"/>
            <a:ext cx="2133600" cy="10191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1600"/>
            <a:ext cx="9753600" cy="7200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753600" cy="7302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753600" cy="7302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050" y="511175"/>
            <a:ext cx="9734550" cy="6515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50228" y="107950"/>
            <a:ext cx="3023870" cy="2552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5">
                <a:solidFill>
                  <a:srgbClr val="212121"/>
                </a:solidFill>
                <a:latin typeface="Arial"/>
                <a:cs typeface="Arial"/>
              </a:rPr>
              <a:t>https://youthradio.org/trickortreat/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753600" cy="7302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56210">
              <a:lnSpc>
                <a:spcPct val="100000"/>
              </a:lnSpc>
            </a:pPr>
            <a:r>
              <a:rPr dirty="0" spc="-50">
                <a:solidFill>
                  <a:srgbClr val="FFFFFF"/>
                </a:solidFill>
              </a:rPr>
              <a:t>D</a:t>
            </a:r>
            <a:r>
              <a:rPr dirty="0" spc="-380">
                <a:solidFill>
                  <a:srgbClr val="FFFFFF"/>
                </a:solidFill>
              </a:rPr>
              <a:t>A</a:t>
            </a:r>
            <a:r>
              <a:rPr dirty="0" spc="85">
                <a:solidFill>
                  <a:srgbClr val="FFFFFF"/>
                </a:solidFill>
              </a:rPr>
              <a:t>T</a:t>
            </a:r>
            <a:r>
              <a:rPr dirty="0" spc="-375">
                <a:solidFill>
                  <a:srgbClr val="FFFFFF"/>
                </a:solidFill>
              </a:rPr>
              <a:t>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248372" y="525951"/>
            <a:ext cx="3067685" cy="11169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250" spc="-375" b="1">
                <a:solidFill>
                  <a:srgbClr val="F76941"/>
                </a:solidFill>
                <a:latin typeface="Arial"/>
                <a:cs typeface="Arial"/>
              </a:rPr>
              <a:t>S</a:t>
            </a:r>
            <a:r>
              <a:rPr dirty="0" sz="7250" spc="85" b="1">
                <a:solidFill>
                  <a:srgbClr val="F76941"/>
                </a:solidFill>
                <a:latin typeface="Arial"/>
                <a:cs typeface="Arial"/>
              </a:rPr>
              <a:t>T</a:t>
            </a:r>
            <a:r>
              <a:rPr dirty="0" sz="7250" spc="-380" b="1">
                <a:solidFill>
                  <a:srgbClr val="F76941"/>
                </a:solidFill>
                <a:latin typeface="Arial"/>
                <a:cs typeface="Arial"/>
              </a:rPr>
              <a:t>O</a:t>
            </a:r>
            <a:r>
              <a:rPr dirty="0" sz="7250" spc="-275" b="1">
                <a:solidFill>
                  <a:srgbClr val="F76941"/>
                </a:solidFill>
                <a:latin typeface="Arial"/>
                <a:cs typeface="Arial"/>
              </a:rPr>
              <a:t>R</a:t>
            </a:r>
            <a:r>
              <a:rPr dirty="0" sz="7250" spc="-114" b="1">
                <a:solidFill>
                  <a:srgbClr val="F76941"/>
                </a:solidFill>
                <a:latin typeface="Arial"/>
                <a:cs typeface="Arial"/>
              </a:rPr>
              <a:t>Y</a:t>
            </a:r>
            <a:endParaRPr sz="725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564614" y="859520"/>
            <a:ext cx="356870" cy="518795"/>
          </a:xfrm>
          <a:custGeom>
            <a:avLst/>
            <a:gdLst/>
            <a:ahLst/>
            <a:cxnLst/>
            <a:rect l="l" t="t" r="r" b="b"/>
            <a:pathLst>
              <a:path w="356870" h="518794">
                <a:moveTo>
                  <a:pt x="43035" y="518429"/>
                </a:moveTo>
                <a:lnTo>
                  <a:pt x="12798" y="518429"/>
                </a:lnTo>
                <a:lnTo>
                  <a:pt x="10477" y="517263"/>
                </a:lnTo>
                <a:lnTo>
                  <a:pt x="2770" y="504467"/>
                </a:lnTo>
                <a:lnTo>
                  <a:pt x="0" y="485221"/>
                </a:lnTo>
                <a:lnTo>
                  <a:pt x="0" y="37885"/>
                </a:lnTo>
                <a:lnTo>
                  <a:pt x="2769" y="18656"/>
                </a:lnTo>
                <a:lnTo>
                  <a:pt x="10474" y="5875"/>
                </a:lnTo>
                <a:lnTo>
                  <a:pt x="22206" y="0"/>
                </a:lnTo>
                <a:lnTo>
                  <a:pt x="37058" y="1488"/>
                </a:lnTo>
                <a:lnTo>
                  <a:pt x="54124" y="10797"/>
                </a:lnTo>
                <a:lnTo>
                  <a:pt x="335233" y="221084"/>
                </a:lnTo>
                <a:lnTo>
                  <a:pt x="349523" y="235915"/>
                </a:lnTo>
                <a:lnTo>
                  <a:pt x="356667" y="252790"/>
                </a:lnTo>
                <a:lnTo>
                  <a:pt x="356665" y="270346"/>
                </a:lnTo>
                <a:lnTo>
                  <a:pt x="349520" y="287219"/>
                </a:lnTo>
                <a:lnTo>
                  <a:pt x="335233" y="302047"/>
                </a:lnTo>
                <a:lnTo>
                  <a:pt x="54124" y="512391"/>
                </a:lnTo>
                <a:lnTo>
                  <a:pt x="43035" y="518429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756232" y="1070988"/>
            <a:ext cx="1813560" cy="100330"/>
          </a:xfrm>
          <a:custGeom>
            <a:avLst/>
            <a:gdLst/>
            <a:ahLst/>
            <a:cxnLst/>
            <a:rect l="l" t="t" r="r" b="b"/>
            <a:pathLst>
              <a:path w="1813560" h="100330">
                <a:moveTo>
                  <a:pt x="0" y="0"/>
                </a:moveTo>
                <a:lnTo>
                  <a:pt x="1813443" y="0"/>
                </a:lnTo>
                <a:lnTo>
                  <a:pt x="1813443" y="100233"/>
                </a:lnTo>
                <a:lnTo>
                  <a:pt x="0" y="100233"/>
                </a:lnTo>
                <a:lnTo>
                  <a:pt x="0" y="0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383635" y="950415"/>
            <a:ext cx="341630" cy="341630"/>
          </a:xfrm>
          <a:custGeom>
            <a:avLst/>
            <a:gdLst/>
            <a:ahLst/>
            <a:cxnLst/>
            <a:rect l="l" t="t" r="r" b="b"/>
            <a:pathLst>
              <a:path w="341629" h="341630">
                <a:moveTo>
                  <a:pt x="170687" y="341394"/>
                </a:moveTo>
                <a:lnTo>
                  <a:pt x="116736" y="332689"/>
                </a:lnTo>
                <a:lnTo>
                  <a:pt x="69880" y="308454"/>
                </a:lnTo>
                <a:lnTo>
                  <a:pt x="32932" y="271501"/>
                </a:lnTo>
                <a:lnTo>
                  <a:pt x="8701" y="224642"/>
                </a:lnTo>
                <a:lnTo>
                  <a:pt x="0" y="170687"/>
                </a:lnTo>
                <a:lnTo>
                  <a:pt x="1001" y="152089"/>
                </a:lnTo>
                <a:lnTo>
                  <a:pt x="15191" y="100192"/>
                </a:lnTo>
                <a:lnTo>
                  <a:pt x="43973" y="56326"/>
                </a:lnTo>
                <a:lnTo>
                  <a:pt x="84535" y="23304"/>
                </a:lnTo>
                <a:lnTo>
                  <a:pt x="134066" y="3936"/>
                </a:lnTo>
                <a:lnTo>
                  <a:pt x="170682" y="0"/>
                </a:lnTo>
                <a:lnTo>
                  <a:pt x="189279" y="1001"/>
                </a:lnTo>
                <a:lnTo>
                  <a:pt x="241177" y="15192"/>
                </a:lnTo>
                <a:lnTo>
                  <a:pt x="285044" y="43975"/>
                </a:lnTo>
                <a:lnTo>
                  <a:pt x="318068" y="84539"/>
                </a:lnTo>
                <a:lnTo>
                  <a:pt x="337437" y="134071"/>
                </a:lnTo>
                <a:lnTo>
                  <a:pt x="341374" y="170687"/>
                </a:lnTo>
                <a:lnTo>
                  <a:pt x="340372" y="189287"/>
                </a:lnTo>
                <a:lnTo>
                  <a:pt x="326181" y="241189"/>
                </a:lnTo>
                <a:lnTo>
                  <a:pt x="297398" y="285060"/>
                </a:lnTo>
                <a:lnTo>
                  <a:pt x="256835" y="318087"/>
                </a:lnTo>
                <a:lnTo>
                  <a:pt x="207302" y="337457"/>
                </a:lnTo>
                <a:lnTo>
                  <a:pt x="170687" y="341394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684497" y="1070988"/>
            <a:ext cx="76835" cy="100330"/>
          </a:xfrm>
          <a:custGeom>
            <a:avLst/>
            <a:gdLst/>
            <a:ahLst/>
            <a:cxnLst/>
            <a:rect l="l" t="t" r="r" b="b"/>
            <a:pathLst>
              <a:path w="76835" h="100330">
                <a:moveTo>
                  <a:pt x="0" y="0"/>
                </a:moveTo>
                <a:lnTo>
                  <a:pt x="76834" y="0"/>
                </a:lnTo>
                <a:lnTo>
                  <a:pt x="76834" y="100233"/>
                </a:lnTo>
                <a:lnTo>
                  <a:pt x="0" y="100233"/>
                </a:lnTo>
                <a:lnTo>
                  <a:pt x="0" y="0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1486021" y="3044825"/>
            <a:ext cx="6762750" cy="12223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sz="2400" spc="145">
                <a:solidFill>
                  <a:srgbClr val="FFFFFF"/>
                </a:solidFill>
                <a:latin typeface="Palatino Linotype"/>
                <a:cs typeface="Palatino Linotype"/>
              </a:rPr>
              <a:t>TRICK</a:t>
            </a:r>
            <a:r>
              <a:rPr dirty="0" sz="2400" spc="-4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dirty="0" sz="2400" spc="120">
                <a:solidFill>
                  <a:srgbClr val="FFFFFF"/>
                </a:solidFill>
                <a:latin typeface="Palatino Linotype"/>
                <a:cs typeface="Palatino Linotype"/>
              </a:rPr>
              <a:t>OR</a:t>
            </a:r>
            <a:r>
              <a:rPr dirty="0" sz="2400" spc="-4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dirty="0" sz="2400" spc="210">
                <a:solidFill>
                  <a:srgbClr val="FFFFFF"/>
                </a:solidFill>
                <a:latin typeface="Palatino Linotype"/>
                <a:cs typeface="Palatino Linotype"/>
              </a:rPr>
              <a:t>TREAT</a:t>
            </a:r>
            <a:r>
              <a:rPr dirty="0" sz="2400" spc="-4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dirty="0" sz="2400" spc="245">
                <a:solidFill>
                  <a:srgbClr val="FFFFFF"/>
                </a:solidFill>
                <a:latin typeface="Palatino Linotype"/>
                <a:cs typeface="Palatino Linotype"/>
              </a:rPr>
              <a:t>-</a:t>
            </a:r>
            <a:r>
              <a:rPr dirty="0" sz="2400" spc="-4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dirty="0" sz="2400" spc="100">
                <a:solidFill>
                  <a:srgbClr val="FFFFFF"/>
                </a:solidFill>
                <a:latin typeface="Palatino Linotype"/>
                <a:cs typeface="Palatino Linotype"/>
              </a:rPr>
              <a:t>LEAD</a:t>
            </a:r>
            <a:r>
              <a:rPr dirty="0" sz="2400" spc="-4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dirty="0" sz="2400" spc="60">
                <a:solidFill>
                  <a:srgbClr val="FFFFFF"/>
                </a:solidFill>
                <a:latin typeface="Palatino Linotype"/>
                <a:cs typeface="Palatino Linotype"/>
              </a:rPr>
              <a:t>IN</a:t>
            </a:r>
            <a:r>
              <a:rPr dirty="0" sz="2400" spc="-4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dirty="0" sz="2400" spc="65">
                <a:solidFill>
                  <a:srgbClr val="FFFFFF"/>
                </a:solidFill>
                <a:latin typeface="Palatino Linotype"/>
                <a:cs typeface="Palatino Linotype"/>
              </a:rPr>
              <a:t>CANDY</a:t>
            </a:r>
            <a:r>
              <a:rPr dirty="0" sz="2400" spc="-4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dirty="0" sz="2400" spc="105">
                <a:solidFill>
                  <a:srgbClr val="FFFFFF"/>
                </a:solidFill>
                <a:latin typeface="Palatino Linotype"/>
                <a:cs typeface="Palatino Linotype"/>
              </a:rPr>
              <a:t>GAME</a:t>
            </a:r>
            <a:endParaRPr sz="2400">
              <a:latin typeface="Palatino Linotype"/>
              <a:cs typeface="Palatino Linotype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32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dirty="0" sz="2400" spc="75">
                <a:solidFill>
                  <a:srgbClr val="FFCC00"/>
                </a:solidFill>
                <a:latin typeface="Palatino Linotype"/>
                <a:cs typeface="Palatino Linotype"/>
              </a:rPr>
              <a:t>YOUTH </a:t>
            </a:r>
            <a:r>
              <a:rPr dirty="0" sz="2400" spc="80">
                <a:solidFill>
                  <a:srgbClr val="FFCC00"/>
                </a:solidFill>
                <a:latin typeface="Palatino Linotype"/>
                <a:cs typeface="Palatino Linotype"/>
              </a:rPr>
              <a:t>RADIO </a:t>
            </a:r>
            <a:r>
              <a:rPr dirty="0" sz="2400" spc="150">
                <a:solidFill>
                  <a:srgbClr val="FFCC00"/>
                </a:solidFill>
                <a:latin typeface="Palatino Linotype"/>
                <a:cs typeface="Palatino Linotype"/>
              </a:rPr>
              <a:t>NARCISSISM</a:t>
            </a:r>
            <a:r>
              <a:rPr dirty="0" sz="2400" spc="-310">
                <a:solidFill>
                  <a:srgbClr val="FFCC00"/>
                </a:solidFill>
                <a:latin typeface="Palatino Linotype"/>
                <a:cs typeface="Palatino Linotype"/>
              </a:rPr>
              <a:t> </a:t>
            </a:r>
            <a:r>
              <a:rPr dirty="0" sz="2400" spc="100">
                <a:solidFill>
                  <a:srgbClr val="FFCC00"/>
                </a:solidFill>
                <a:latin typeface="Palatino Linotype"/>
                <a:cs typeface="Palatino Linotype"/>
              </a:rPr>
              <a:t>PODCAST</a:t>
            </a:r>
            <a:endParaRPr sz="2400">
              <a:latin typeface="Palatino Linotype"/>
              <a:cs typeface="Palatino Linotype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753600" cy="7302500"/>
          </a:xfrm>
          <a:custGeom>
            <a:avLst/>
            <a:gdLst/>
            <a:ahLst/>
            <a:cxnLst/>
            <a:rect l="l" t="t" r="r" b="b"/>
            <a:pathLst>
              <a:path w="9753600" h="7302500">
                <a:moveTo>
                  <a:pt x="0" y="0"/>
                </a:moveTo>
                <a:lnTo>
                  <a:pt x="9753600" y="0"/>
                </a:lnTo>
                <a:lnTo>
                  <a:pt x="9753600" y="7302500"/>
                </a:lnTo>
                <a:lnTo>
                  <a:pt x="0" y="7302500"/>
                </a:lnTo>
                <a:lnTo>
                  <a:pt x="0" y="0"/>
                </a:lnTo>
                <a:close/>
              </a:path>
            </a:pathLst>
          </a:custGeom>
          <a:solidFill>
            <a:srgbClr val="34214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673475" y="1087694"/>
            <a:ext cx="5599430" cy="45853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17200"/>
              </a:lnSpc>
            </a:pPr>
            <a:r>
              <a:rPr dirty="0" sz="3200" spc="-30">
                <a:solidFill>
                  <a:srgbClr val="FFFFFF"/>
                </a:solidFill>
                <a:latin typeface="Arial"/>
                <a:cs typeface="Arial"/>
              </a:rPr>
              <a:t>"By </a:t>
            </a:r>
            <a:r>
              <a:rPr dirty="0" sz="3200" spc="114">
                <a:solidFill>
                  <a:srgbClr val="FFFFFF"/>
                </a:solidFill>
                <a:latin typeface="Arial"/>
                <a:cs typeface="Arial"/>
              </a:rPr>
              <a:t>comparing </a:t>
            </a:r>
            <a:r>
              <a:rPr dirty="0" sz="3200" spc="105">
                <a:solidFill>
                  <a:srgbClr val="FFFFFF"/>
                </a:solidFill>
                <a:latin typeface="Arial"/>
                <a:cs typeface="Arial"/>
              </a:rPr>
              <a:t>decades </a:t>
            </a:r>
            <a:r>
              <a:rPr dirty="0" sz="3200" spc="175">
                <a:solidFill>
                  <a:srgbClr val="FFFFFF"/>
                </a:solidFill>
                <a:latin typeface="Arial"/>
                <a:cs typeface="Arial"/>
              </a:rPr>
              <a:t>of  </a:t>
            </a:r>
            <a:r>
              <a:rPr dirty="0" sz="3200" spc="85">
                <a:solidFill>
                  <a:srgbClr val="FFFFFF"/>
                </a:solidFill>
                <a:latin typeface="Arial"/>
                <a:cs typeface="Arial"/>
              </a:rPr>
              <a:t>personality </a:t>
            </a:r>
            <a:r>
              <a:rPr dirty="0" sz="3200" spc="105">
                <a:solidFill>
                  <a:srgbClr val="FFFFFF"/>
                </a:solidFill>
                <a:latin typeface="Arial"/>
                <a:cs typeface="Arial"/>
              </a:rPr>
              <a:t>test </a:t>
            </a:r>
            <a:r>
              <a:rPr dirty="0" sz="3200" spc="35">
                <a:solidFill>
                  <a:srgbClr val="FFFFFF"/>
                </a:solidFill>
                <a:latin typeface="Arial"/>
                <a:cs typeface="Arial"/>
              </a:rPr>
              <a:t>results, </a:t>
            </a:r>
            <a:r>
              <a:rPr dirty="0" sz="3200" spc="-75">
                <a:solidFill>
                  <a:srgbClr val="FFFFFF"/>
                </a:solidFill>
                <a:latin typeface="Arial"/>
                <a:cs typeface="Arial"/>
              </a:rPr>
              <a:t>Dr.  </a:t>
            </a:r>
            <a:r>
              <a:rPr dirty="0" sz="3200" spc="135">
                <a:solidFill>
                  <a:srgbClr val="FFFFFF"/>
                </a:solidFill>
                <a:latin typeface="Arial"/>
                <a:cs typeface="Arial"/>
              </a:rPr>
              <a:t>Twenge </a:t>
            </a:r>
            <a:r>
              <a:rPr dirty="0" sz="3200" spc="5">
                <a:solidFill>
                  <a:srgbClr val="FFFFFF"/>
                </a:solidFill>
                <a:latin typeface="Arial"/>
                <a:cs typeface="Arial"/>
              </a:rPr>
              <a:t>has </a:t>
            </a:r>
            <a:r>
              <a:rPr dirty="0" sz="3200" spc="110">
                <a:solidFill>
                  <a:srgbClr val="FFFFFF"/>
                </a:solidFill>
                <a:latin typeface="Arial"/>
                <a:cs typeface="Arial"/>
              </a:rPr>
              <a:t>concluded, </a:t>
            </a:r>
            <a:r>
              <a:rPr dirty="0" sz="3200" spc="100">
                <a:solidFill>
                  <a:srgbClr val="FFFFFF"/>
                </a:solidFill>
                <a:latin typeface="Arial"/>
                <a:cs typeface="Arial"/>
              </a:rPr>
              <a:t>over  </a:t>
            </a:r>
            <a:r>
              <a:rPr dirty="0" sz="3200" spc="95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dirty="0" sz="3200" spc="100">
                <a:solidFill>
                  <a:srgbClr val="FFFFFF"/>
                </a:solidFill>
                <a:latin typeface="Arial"/>
                <a:cs typeface="Arial"/>
              </a:rPr>
              <a:t>over </a:t>
            </a:r>
            <a:r>
              <a:rPr dirty="0" sz="3200" spc="-5">
                <a:solidFill>
                  <a:srgbClr val="FFFFFF"/>
                </a:solidFill>
                <a:latin typeface="Arial"/>
                <a:cs typeface="Arial"/>
              </a:rPr>
              <a:t>again, </a:t>
            </a:r>
            <a:r>
              <a:rPr dirty="0" sz="3200" spc="100">
                <a:solidFill>
                  <a:srgbClr val="FFFFFF"/>
                </a:solidFill>
                <a:latin typeface="Arial"/>
                <a:cs typeface="Arial"/>
              </a:rPr>
              <a:t>that </a:t>
            </a:r>
            <a:r>
              <a:rPr dirty="0" sz="3200" spc="25" b="1">
                <a:solidFill>
                  <a:srgbClr val="FFFFFF"/>
                </a:solidFill>
                <a:latin typeface="Arial"/>
                <a:cs typeface="Arial"/>
              </a:rPr>
              <a:t>younger  generations </a:t>
            </a:r>
            <a:r>
              <a:rPr dirty="0" sz="3200" spc="70" b="1">
                <a:solidFill>
                  <a:srgbClr val="FFFFFF"/>
                </a:solidFill>
                <a:latin typeface="Arial"/>
                <a:cs typeface="Arial"/>
              </a:rPr>
              <a:t>are</a:t>
            </a:r>
            <a:r>
              <a:rPr dirty="0" sz="3200" spc="-28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spc="5" b="1">
                <a:solidFill>
                  <a:srgbClr val="FFFFFF"/>
                </a:solidFill>
                <a:latin typeface="Arial"/>
                <a:cs typeface="Arial"/>
              </a:rPr>
              <a:t>increasingly  </a:t>
            </a:r>
            <a:r>
              <a:rPr dirty="0" sz="3200" spc="70" b="1">
                <a:solidFill>
                  <a:srgbClr val="FFFFFF"/>
                </a:solidFill>
                <a:latin typeface="Arial"/>
                <a:cs typeface="Arial"/>
              </a:rPr>
              <a:t>entitled, </a:t>
            </a:r>
            <a:r>
              <a:rPr dirty="0" sz="3200" spc="45" b="1">
                <a:solidFill>
                  <a:srgbClr val="FFFFFF"/>
                </a:solidFill>
                <a:latin typeface="Arial"/>
                <a:cs typeface="Arial"/>
              </a:rPr>
              <a:t>self-obsessed </a:t>
            </a:r>
            <a:r>
              <a:rPr dirty="0" sz="3200" spc="60" b="1">
                <a:solidFill>
                  <a:srgbClr val="FFFFFF"/>
                </a:solidFill>
                <a:latin typeface="Arial"/>
                <a:cs typeface="Arial"/>
              </a:rPr>
              <a:t>and  </a:t>
            </a:r>
            <a:r>
              <a:rPr dirty="0" sz="3200" spc="65" b="1">
                <a:solidFill>
                  <a:srgbClr val="FFFFFF"/>
                </a:solidFill>
                <a:latin typeface="Arial"/>
                <a:cs typeface="Arial"/>
              </a:rPr>
              <a:t>unprepared </a:t>
            </a:r>
            <a:r>
              <a:rPr dirty="0" sz="3200" spc="45" b="1">
                <a:solidFill>
                  <a:srgbClr val="FFFFFF"/>
                </a:solidFill>
                <a:latin typeface="Arial"/>
                <a:cs typeface="Arial"/>
              </a:rPr>
              <a:t>for </a:t>
            </a:r>
            <a:r>
              <a:rPr dirty="0" sz="3200" spc="95" b="1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dirty="0" sz="3200" spc="35" b="1">
                <a:solidFill>
                  <a:srgbClr val="FFFFFF"/>
                </a:solidFill>
                <a:latin typeface="Arial"/>
                <a:cs typeface="Arial"/>
              </a:rPr>
              <a:t>realities  </a:t>
            </a:r>
            <a:r>
              <a:rPr dirty="0" sz="3200" spc="70" b="1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dirty="0" sz="3200" spc="105" b="1">
                <a:solidFill>
                  <a:srgbClr val="FFFFFF"/>
                </a:solidFill>
                <a:latin typeface="Arial"/>
                <a:cs typeface="Arial"/>
              </a:rPr>
              <a:t>adult</a:t>
            </a:r>
            <a:r>
              <a:rPr dirty="0" sz="3200" spc="-36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spc="-20" b="1">
                <a:solidFill>
                  <a:srgbClr val="FFFFFF"/>
                </a:solidFill>
                <a:latin typeface="Arial"/>
                <a:cs typeface="Arial"/>
              </a:rPr>
              <a:t>life."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28625" y="1149350"/>
            <a:ext cx="2990850" cy="45243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3350" y="415925"/>
            <a:ext cx="9305925" cy="64579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961377" y="836781"/>
            <a:ext cx="925830" cy="1065530"/>
          </a:xfrm>
          <a:custGeom>
            <a:avLst/>
            <a:gdLst/>
            <a:ahLst/>
            <a:cxnLst/>
            <a:rect l="l" t="t" r="r" b="b"/>
            <a:pathLst>
              <a:path w="925829" h="1065530">
                <a:moveTo>
                  <a:pt x="415928" y="1065043"/>
                </a:moveTo>
                <a:lnTo>
                  <a:pt x="4247" y="1065043"/>
                </a:lnTo>
                <a:lnTo>
                  <a:pt x="513690" y="534742"/>
                </a:lnTo>
                <a:lnTo>
                  <a:pt x="0" y="0"/>
                </a:lnTo>
                <a:lnTo>
                  <a:pt x="411661" y="0"/>
                </a:lnTo>
                <a:lnTo>
                  <a:pt x="925399" y="534742"/>
                </a:lnTo>
                <a:lnTo>
                  <a:pt x="415928" y="1065043"/>
                </a:lnTo>
                <a:close/>
              </a:path>
            </a:pathLst>
          </a:custGeom>
          <a:solidFill>
            <a:srgbClr val="8BCCB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828919" y="836781"/>
            <a:ext cx="925830" cy="1065530"/>
          </a:xfrm>
          <a:custGeom>
            <a:avLst/>
            <a:gdLst/>
            <a:ahLst/>
            <a:cxnLst/>
            <a:rect l="l" t="t" r="r" b="b"/>
            <a:pathLst>
              <a:path w="925829" h="1065530">
                <a:moveTo>
                  <a:pt x="921189" y="1065043"/>
                </a:moveTo>
                <a:lnTo>
                  <a:pt x="509470" y="1065043"/>
                </a:lnTo>
                <a:lnTo>
                  <a:pt x="0" y="534742"/>
                </a:lnTo>
                <a:lnTo>
                  <a:pt x="513728" y="0"/>
                </a:lnTo>
                <a:lnTo>
                  <a:pt x="925427" y="0"/>
                </a:lnTo>
                <a:lnTo>
                  <a:pt x="411699" y="534742"/>
                </a:lnTo>
                <a:lnTo>
                  <a:pt x="921189" y="1065043"/>
                </a:lnTo>
                <a:close/>
              </a:path>
            </a:pathLst>
          </a:custGeom>
          <a:solidFill>
            <a:srgbClr val="F3BB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883166" y="841489"/>
            <a:ext cx="1938020" cy="110490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439420" marR="5080" indent="-427355">
              <a:lnSpc>
                <a:spcPct val="76300"/>
              </a:lnSpc>
            </a:pPr>
            <a:r>
              <a:rPr dirty="0" sz="4750" spc="175" b="0">
                <a:solidFill>
                  <a:srgbClr val="FFFFFF"/>
                </a:solidFill>
                <a:latin typeface="Palatino Linotype"/>
                <a:cs typeface="Palatino Linotype"/>
              </a:rPr>
              <a:t>H</a:t>
            </a:r>
            <a:r>
              <a:rPr dirty="0" sz="4750" spc="60" b="0">
                <a:solidFill>
                  <a:srgbClr val="FFFFFF"/>
                </a:solidFill>
                <a:latin typeface="Palatino Linotype"/>
                <a:cs typeface="Palatino Linotype"/>
              </a:rPr>
              <a:t>O</a:t>
            </a:r>
            <a:r>
              <a:rPr dirty="0" sz="4750" spc="285" b="0">
                <a:solidFill>
                  <a:srgbClr val="FFFFFF"/>
                </a:solidFill>
                <a:latin typeface="Palatino Linotype"/>
                <a:cs typeface="Palatino Linotype"/>
              </a:rPr>
              <a:t>L</a:t>
            </a:r>
            <a:r>
              <a:rPr dirty="0" sz="4750" spc="165" b="0">
                <a:solidFill>
                  <a:srgbClr val="FFFFFF"/>
                </a:solidFill>
                <a:latin typeface="Palatino Linotype"/>
                <a:cs typeface="Palatino Linotype"/>
              </a:rPr>
              <a:t>D </a:t>
            </a:r>
            <a:r>
              <a:rPr dirty="0" sz="4750" spc="80" b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dirty="0" sz="4750" spc="320" b="0">
                <a:solidFill>
                  <a:srgbClr val="FFFFFF"/>
                </a:solidFill>
                <a:latin typeface="Palatino Linotype"/>
                <a:cs typeface="Palatino Linotype"/>
              </a:rPr>
              <a:t>ON</a:t>
            </a:r>
            <a:endParaRPr sz="4750">
              <a:latin typeface="Palatino Linotype"/>
              <a:cs typeface="Palatino Linotype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57798" y="2276475"/>
            <a:ext cx="8001000" cy="3365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sz="3200" spc="50">
                <a:solidFill>
                  <a:srgbClr val="F76941"/>
                </a:solidFill>
                <a:latin typeface="Palatino Linotype"/>
                <a:cs typeface="Palatino Linotype"/>
              </a:rPr>
              <a:t>Do</a:t>
            </a:r>
            <a:r>
              <a:rPr dirty="0" sz="3200" spc="-65">
                <a:solidFill>
                  <a:srgbClr val="F76941"/>
                </a:solidFill>
                <a:latin typeface="Palatino Linotype"/>
                <a:cs typeface="Palatino Linotype"/>
              </a:rPr>
              <a:t> </a:t>
            </a:r>
            <a:r>
              <a:rPr dirty="0" sz="3200" spc="125">
                <a:solidFill>
                  <a:srgbClr val="F76941"/>
                </a:solidFill>
                <a:latin typeface="Palatino Linotype"/>
                <a:cs typeface="Palatino Linotype"/>
              </a:rPr>
              <a:t>we</a:t>
            </a:r>
            <a:r>
              <a:rPr dirty="0" sz="3200" spc="-65">
                <a:solidFill>
                  <a:srgbClr val="F76941"/>
                </a:solidFill>
                <a:latin typeface="Palatino Linotype"/>
                <a:cs typeface="Palatino Linotype"/>
              </a:rPr>
              <a:t> </a:t>
            </a:r>
            <a:r>
              <a:rPr dirty="0" sz="3200" spc="190">
                <a:solidFill>
                  <a:srgbClr val="F76941"/>
                </a:solidFill>
                <a:latin typeface="Palatino Linotype"/>
                <a:cs typeface="Palatino Linotype"/>
              </a:rPr>
              <a:t>believe</a:t>
            </a:r>
            <a:r>
              <a:rPr dirty="0" sz="3200" spc="-65">
                <a:solidFill>
                  <a:srgbClr val="F76941"/>
                </a:solidFill>
                <a:latin typeface="Palatino Linotype"/>
                <a:cs typeface="Palatino Linotype"/>
              </a:rPr>
              <a:t> </a:t>
            </a:r>
            <a:r>
              <a:rPr dirty="0" sz="3200" spc="220">
                <a:solidFill>
                  <a:srgbClr val="F76941"/>
                </a:solidFill>
                <a:latin typeface="Palatino Linotype"/>
                <a:cs typeface="Palatino Linotype"/>
              </a:rPr>
              <a:t>millennials</a:t>
            </a:r>
            <a:r>
              <a:rPr dirty="0" sz="3200" spc="-65">
                <a:solidFill>
                  <a:srgbClr val="F76941"/>
                </a:solidFill>
                <a:latin typeface="Palatino Linotype"/>
                <a:cs typeface="Palatino Linotype"/>
              </a:rPr>
              <a:t> </a:t>
            </a:r>
            <a:r>
              <a:rPr dirty="0" sz="3200" spc="245">
                <a:solidFill>
                  <a:srgbClr val="F76941"/>
                </a:solidFill>
                <a:latin typeface="Palatino Linotype"/>
                <a:cs typeface="Palatino Linotype"/>
              </a:rPr>
              <a:t>score</a:t>
            </a:r>
            <a:r>
              <a:rPr dirty="0" sz="3200" spc="-65">
                <a:solidFill>
                  <a:srgbClr val="F76941"/>
                </a:solidFill>
                <a:latin typeface="Palatino Linotype"/>
                <a:cs typeface="Palatino Linotype"/>
              </a:rPr>
              <a:t> </a:t>
            </a:r>
            <a:r>
              <a:rPr dirty="0" sz="3200" spc="200">
                <a:solidFill>
                  <a:srgbClr val="F76941"/>
                </a:solidFill>
                <a:latin typeface="Palatino Linotype"/>
                <a:cs typeface="Palatino Linotype"/>
              </a:rPr>
              <a:t>higher?</a:t>
            </a:r>
            <a:endParaRPr sz="3200">
              <a:latin typeface="Palatino Linotype"/>
              <a:cs typeface="Palatino Linotype"/>
            </a:endParaRPr>
          </a:p>
          <a:p>
            <a:pPr algn="ctr">
              <a:lnSpc>
                <a:spcPct val="100000"/>
              </a:lnSpc>
              <a:spcBef>
                <a:spcPts val="660"/>
              </a:spcBef>
            </a:pPr>
            <a:r>
              <a:rPr dirty="0" sz="3200" spc="125">
                <a:solidFill>
                  <a:srgbClr val="F76941"/>
                </a:solidFill>
                <a:latin typeface="Palatino Linotype"/>
                <a:cs typeface="Palatino Linotype"/>
              </a:rPr>
              <a:t>And</a:t>
            </a:r>
            <a:r>
              <a:rPr dirty="0" sz="3200" spc="-55">
                <a:solidFill>
                  <a:srgbClr val="F76941"/>
                </a:solidFill>
                <a:latin typeface="Palatino Linotype"/>
                <a:cs typeface="Palatino Linotype"/>
              </a:rPr>
              <a:t> </a:t>
            </a:r>
            <a:r>
              <a:rPr dirty="0" sz="3200" spc="135">
                <a:solidFill>
                  <a:srgbClr val="F76941"/>
                </a:solidFill>
                <a:latin typeface="Palatino Linotype"/>
                <a:cs typeface="Palatino Linotype"/>
              </a:rPr>
              <a:t>if</a:t>
            </a:r>
            <a:r>
              <a:rPr dirty="0" sz="3200" spc="-55">
                <a:solidFill>
                  <a:srgbClr val="F76941"/>
                </a:solidFill>
                <a:latin typeface="Palatino Linotype"/>
                <a:cs typeface="Palatino Linotype"/>
              </a:rPr>
              <a:t> </a:t>
            </a:r>
            <a:r>
              <a:rPr dirty="0" sz="3200" spc="229">
                <a:solidFill>
                  <a:srgbClr val="F76941"/>
                </a:solidFill>
                <a:latin typeface="Palatino Linotype"/>
                <a:cs typeface="Palatino Linotype"/>
              </a:rPr>
              <a:t>it</a:t>
            </a:r>
            <a:r>
              <a:rPr dirty="0" sz="3200" spc="-55">
                <a:solidFill>
                  <a:srgbClr val="F76941"/>
                </a:solidFill>
                <a:latin typeface="Palatino Linotype"/>
                <a:cs typeface="Palatino Linotype"/>
              </a:rPr>
              <a:t> </a:t>
            </a:r>
            <a:r>
              <a:rPr dirty="0" sz="3200" spc="270">
                <a:solidFill>
                  <a:srgbClr val="F76941"/>
                </a:solidFill>
                <a:latin typeface="Palatino Linotype"/>
                <a:cs typeface="Palatino Linotype"/>
              </a:rPr>
              <a:t>IS</a:t>
            </a:r>
            <a:r>
              <a:rPr dirty="0" sz="3200" spc="-55">
                <a:solidFill>
                  <a:srgbClr val="F76941"/>
                </a:solidFill>
                <a:latin typeface="Palatino Linotype"/>
                <a:cs typeface="Palatino Linotype"/>
              </a:rPr>
              <a:t> </a:t>
            </a:r>
            <a:r>
              <a:rPr dirty="0" sz="3200" spc="220">
                <a:solidFill>
                  <a:srgbClr val="F76941"/>
                </a:solidFill>
                <a:latin typeface="Palatino Linotype"/>
                <a:cs typeface="Palatino Linotype"/>
              </a:rPr>
              <a:t>true,</a:t>
            </a:r>
            <a:r>
              <a:rPr dirty="0" sz="3200" spc="-55">
                <a:solidFill>
                  <a:srgbClr val="F76941"/>
                </a:solidFill>
                <a:latin typeface="Palatino Linotype"/>
                <a:cs typeface="Palatino Linotype"/>
              </a:rPr>
              <a:t> </a:t>
            </a:r>
            <a:r>
              <a:rPr dirty="0" sz="3200" spc="245">
                <a:solidFill>
                  <a:srgbClr val="F76941"/>
                </a:solidFill>
                <a:latin typeface="Palatino Linotype"/>
                <a:cs typeface="Palatino Linotype"/>
              </a:rPr>
              <a:t>what</a:t>
            </a:r>
            <a:r>
              <a:rPr dirty="0" sz="3200" spc="-55">
                <a:solidFill>
                  <a:srgbClr val="F76941"/>
                </a:solidFill>
                <a:latin typeface="Palatino Linotype"/>
                <a:cs typeface="Palatino Linotype"/>
              </a:rPr>
              <a:t> </a:t>
            </a:r>
            <a:r>
              <a:rPr dirty="0" sz="3200" spc="160">
                <a:solidFill>
                  <a:srgbClr val="F76941"/>
                </a:solidFill>
                <a:latin typeface="Palatino Linotype"/>
                <a:cs typeface="Palatino Linotype"/>
              </a:rPr>
              <a:t>does</a:t>
            </a:r>
            <a:r>
              <a:rPr dirty="0" sz="3200" spc="-55">
                <a:solidFill>
                  <a:srgbClr val="F76941"/>
                </a:solidFill>
                <a:latin typeface="Palatino Linotype"/>
                <a:cs typeface="Palatino Linotype"/>
              </a:rPr>
              <a:t> </a:t>
            </a:r>
            <a:r>
              <a:rPr dirty="0" sz="3200" spc="229">
                <a:solidFill>
                  <a:srgbClr val="F76941"/>
                </a:solidFill>
                <a:latin typeface="Palatino Linotype"/>
                <a:cs typeface="Palatino Linotype"/>
              </a:rPr>
              <a:t>it</a:t>
            </a:r>
            <a:r>
              <a:rPr dirty="0" sz="3200" spc="-55">
                <a:solidFill>
                  <a:srgbClr val="F76941"/>
                </a:solidFill>
                <a:latin typeface="Palatino Linotype"/>
                <a:cs typeface="Palatino Linotype"/>
              </a:rPr>
              <a:t> </a:t>
            </a:r>
            <a:r>
              <a:rPr dirty="0" sz="3200" spc="254">
                <a:solidFill>
                  <a:srgbClr val="F76941"/>
                </a:solidFill>
                <a:latin typeface="Palatino Linotype"/>
                <a:cs typeface="Palatino Linotype"/>
              </a:rPr>
              <a:t>mean?</a:t>
            </a:r>
            <a:endParaRPr sz="3200">
              <a:latin typeface="Palatino Linotype"/>
              <a:cs typeface="Palatino Linotype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3900">
              <a:latin typeface="Times New Roman"/>
              <a:cs typeface="Times New Roman"/>
            </a:endParaRPr>
          </a:p>
          <a:p>
            <a:pPr algn="ctr" marL="125730" marR="118110">
              <a:lnSpc>
                <a:spcPct val="117200"/>
              </a:lnSpc>
            </a:pPr>
            <a:r>
              <a:rPr dirty="0" sz="3200" spc="265">
                <a:solidFill>
                  <a:srgbClr val="FFFFFF"/>
                </a:solidFill>
                <a:latin typeface="Palatino Linotype"/>
                <a:cs typeface="Palatino Linotype"/>
              </a:rPr>
              <a:t>Why</a:t>
            </a:r>
            <a:r>
              <a:rPr dirty="0" sz="3200" spc="-55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dirty="0" sz="3200" spc="245">
                <a:solidFill>
                  <a:srgbClr val="FFFFFF"/>
                </a:solidFill>
                <a:latin typeface="Palatino Linotype"/>
                <a:cs typeface="Palatino Linotype"/>
              </a:rPr>
              <a:t>not</a:t>
            </a:r>
            <a:r>
              <a:rPr dirty="0" sz="3200" spc="-55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dirty="0" sz="3200" spc="270">
                <a:solidFill>
                  <a:srgbClr val="FFFFFF"/>
                </a:solidFill>
                <a:latin typeface="Palatino Linotype"/>
                <a:cs typeface="Palatino Linotype"/>
              </a:rPr>
              <a:t>have</a:t>
            </a:r>
            <a:r>
              <a:rPr dirty="0" sz="3200" spc="-55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dirty="0" sz="3200" spc="225">
                <a:solidFill>
                  <a:srgbClr val="FFFFFF"/>
                </a:solidFill>
                <a:latin typeface="Palatino Linotype"/>
                <a:cs typeface="Palatino Linotype"/>
              </a:rPr>
              <a:t>Youth</a:t>
            </a:r>
            <a:r>
              <a:rPr dirty="0" sz="3200" spc="-55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dirty="0" sz="3200" spc="185">
                <a:solidFill>
                  <a:srgbClr val="FFFFFF"/>
                </a:solidFill>
                <a:latin typeface="Palatino Linotype"/>
                <a:cs typeface="Palatino Linotype"/>
              </a:rPr>
              <a:t>Radio</a:t>
            </a:r>
            <a:r>
              <a:rPr dirty="0" sz="3200" spc="-55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dirty="0" sz="3200" spc="150">
                <a:solidFill>
                  <a:srgbClr val="FFFFFF"/>
                </a:solidFill>
                <a:latin typeface="Palatino Linotype"/>
                <a:cs typeface="Palatino Linotype"/>
              </a:rPr>
              <a:t>Newsroom  </a:t>
            </a:r>
            <a:r>
              <a:rPr dirty="0" sz="3200" spc="254">
                <a:solidFill>
                  <a:srgbClr val="FFFFFF"/>
                </a:solidFill>
                <a:latin typeface="Palatino Linotype"/>
                <a:cs typeface="Palatino Linotype"/>
              </a:rPr>
              <a:t>Interns</a:t>
            </a:r>
            <a:r>
              <a:rPr dirty="0" sz="3200" spc="-55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dirty="0" sz="3200" spc="315">
                <a:solidFill>
                  <a:srgbClr val="FFFFFF"/>
                </a:solidFill>
                <a:latin typeface="Palatino Linotype"/>
                <a:cs typeface="Palatino Linotype"/>
              </a:rPr>
              <a:t>take</a:t>
            </a:r>
            <a:r>
              <a:rPr dirty="0" sz="3200" spc="-55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dirty="0" sz="3200" spc="295">
                <a:solidFill>
                  <a:srgbClr val="FFFFFF"/>
                </a:solidFill>
                <a:latin typeface="Palatino Linotype"/>
                <a:cs typeface="Palatino Linotype"/>
              </a:rPr>
              <a:t>the</a:t>
            </a:r>
            <a:r>
              <a:rPr dirty="0" sz="3200" spc="-55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dirty="0" sz="3200" spc="220">
                <a:solidFill>
                  <a:srgbClr val="FFFFFF"/>
                </a:solidFill>
                <a:latin typeface="Palatino Linotype"/>
                <a:cs typeface="Palatino Linotype"/>
              </a:rPr>
              <a:t>Narcissism</a:t>
            </a:r>
            <a:r>
              <a:rPr dirty="0" sz="3200" spc="-55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dirty="0" sz="3200" spc="295">
                <a:solidFill>
                  <a:srgbClr val="FFFFFF"/>
                </a:solidFill>
                <a:latin typeface="Palatino Linotype"/>
                <a:cs typeface="Palatino Linotype"/>
              </a:rPr>
              <a:t>Test</a:t>
            </a:r>
            <a:endParaRPr sz="3200">
              <a:latin typeface="Palatino Linotype"/>
              <a:cs typeface="Palatino Linotype"/>
            </a:endParaRPr>
          </a:p>
          <a:p>
            <a:pPr algn="ctr">
              <a:lnSpc>
                <a:spcPct val="100000"/>
              </a:lnSpc>
              <a:spcBef>
                <a:spcPts val="660"/>
              </a:spcBef>
            </a:pPr>
            <a:r>
              <a:rPr dirty="0" sz="3200" spc="210">
                <a:solidFill>
                  <a:srgbClr val="FFFFFF"/>
                </a:solidFill>
                <a:latin typeface="Palatino Linotype"/>
                <a:cs typeface="Palatino Linotype"/>
              </a:rPr>
              <a:t>and</a:t>
            </a:r>
            <a:r>
              <a:rPr dirty="0" sz="3200" spc="-65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dirty="0" sz="3200" spc="270">
                <a:solidFill>
                  <a:srgbClr val="FFFFFF"/>
                </a:solidFill>
                <a:latin typeface="Palatino Linotype"/>
                <a:cs typeface="Palatino Linotype"/>
              </a:rPr>
              <a:t>see</a:t>
            </a:r>
            <a:r>
              <a:rPr dirty="0" sz="3200" spc="-65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dirty="0" sz="3200" spc="245">
                <a:solidFill>
                  <a:srgbClr val="FFFFFF"/>
                </a:solidFill>
                <a:latin typeface="Palatino Linotype"/>
                <a:cs typeface="Palatino Linotype"/>
              </a:rPr>
              <a:t>what</a:t>
            </a:r>
            <a:r>
              <a:rPr dirty="0" sz="3200" spc="-65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dirty="0" sz="3200" spc="275">
                <a:solidFill>
                  <a:srgbClr val="FFFFFF"/>
                </a:solidFill>
                <a:latin typeface="Palatino Linotype"/>
                <a:cs typeface="Palatino Linotype"/>
              </a:rPr>
              <a:t>they</a:t>
            </a:r>
            <a:r>
              <a:rPr dirty="0" sz="3200" spc="-65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dirty="0" sz="3200" spc="285">
                <a:solidFill>
                  <a:srgbClr val="FFFFFF"/>
                </a:solidFill>
                <a:latin typeface="Palatino Linotype"/>
                <a:cs typeface="Palatino Linotype"/>
              </a:rPr>
              <a:t>think!</a:t>
            </a:r>
            <a:endParaRPr sz="3200">
              <a:latin typeface="Palatino Linotype"/>
              <a:cs typeface="Palatino Linotype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49275"/>
            <a:ext cx="9753600" cy="67532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96472" y="190500"/>
            <a:ext cx="6560820" cy="2247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-5" b="1">
                <a:solidFill>
                  <a:srgbClr val="212121"/>
                </a:solidFill>
                <a:latin typeface="Arial"/>
                <a:cs typeface="Arial"/>
              </a:rPr>
              <a:t>https://youthradio.org/news/article/youth-radio-podcast-millennial-narcissist/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221355" marR="5080" indent="1496695">
              <a:lnSpc>
                <a:spcPct val="78400"/>
              </a:lnSpc>
            </a:pPr>
            <a:r>
              <a:rPr dirty="0" spc="-1475">
                <a:solidFill>
                  <a:srgbClr val="FFFFFF"/>
                </a:solidFill>
              </a:rPr>
              <a:t>TOO </a:t>
            </a:r>
            <a:r>
              <a:rPr dirty="0" spc="-1280">
                <a:solidFill>
                  <a:srgbClr val="FFFFFF"/>
                </a:solidFill>
              </a:rPr>
              <a:t>OLD </a:t>
            </a:r>
            <a:r>
              <a:rPr dirty="0" spc="-1420">
                <a:solidFill>
                  <a:srgbClr val="FFFFFF"/>
                </a:solidFill>
              </a:rPr>
              <a:t>TO  </a:t>
            </a:r>
            <a:r>
              <a:rPr dirty="0" spc="-755"/>
              <a:t>TRICK </a:t>
            </a:r>
            <a:r>
              <a:rPr dirty="0" spc="-1230"/>
              <a:t>OR  </a:t>
            </a:r>
            <a:r>
              <a:rPr dirty="0" spc="-860"/>
              <a:t>TREAT?</a:t>
            </a:r>
          </a:p>
        </p:txBody>
      </p:sp>
      <p:sp>
        <p:nvSpPr>
          <p:cNvPr id="3" name="object 3"/>
          <p:cNvSpPr/>
          <p:nvPr/>
        </p:nvSpPr>
        <p:spPr>
          <a:xfrm>
            <a:off x="-1780" y="0"/>
            <a:ext cx="2017502" cy="16820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983097" y="2768600"/>
            <a:ext cx="2788332" cy="42311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1481983" y="3022071"/>
            <a:ext cx="3923029" cy="19697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28575" marR="5080" indent="-16510">
              <a:lnSpc>
                <a:spcPct val="116300"/>
              </a:lnSpc>
            </a:pPr>
            <a:r>
              <a:rPr dirty="0" sz="3600" spc="50">
                <a:solidFill>
                  <a:srgbClr val="FFFFFF"/>
                </a:solidFill>
                <a:latin typeface="Times New Roman"/>
                <a:cs typeface="Times New Roman"/>
              </a:rPr>
              <a:t>How </a:t>
            </a:r>
            <a:r>
              <a:rPr dirty="0" sz="3600" spc="-50">
                <a:solidFill>
                  <a:srgbClr val="FFFFFF"/>
                </a:solidFill>
                <a:latin typeface="Times New Roman"/>
                <a:cs typeface="Times New Roman"/>
              </a:rPr>
              <a:t>old </a:t>
            </a:r>
            <a:r>
              <a:rPr dirty="0" sz="3600" spc="455">
                <a:solidFill>
                  <a:srgbClr val="FFFFFF"/>
                </a:solidFill>
                <a:latin typeface="Times New Roman"/>
                <a:cs typeface="Times New Roman"/>
              </a:rPr>
              <a:t>were </a:t>
            </a:r>
            <a:r>
              <a:rPr dirty="0" sz="3600" spc="150">
                <a:solidFill>
                  <a:srgbClr val="FFFFFF"/>
                </a:solidFill>
                <a:latin typeface="Times New Roman"/>
                <a:cs typeface="Times New Roman"/>
              </a:rPr>
              <a:t>you  </a:t>
            </a:r>
            <a:r>
              <a:rPr dirty="0" sz="3600" spc="170">
                <a:solidFill>
                  <a:srgbClr val="FFFFFF"/>
                </a:solidFill>
                <a:latin typeface="Times New Roman"/>
                <a:cs typeface="Times New Roman"/>
              </a:rPr>
              <a:t>when </a:t>
            </a:r>
            <a:r>
              <a:rPr dirty="0" sz="3600" spc="150">
                <a:solidFill>
                  <a:srgbClr val="FFFFFF"/>
                </a:solidFill>
                <a:latin typeface="Times New Roman"/>
                <a:cs typeface="Times New Roman"/>
              </a:rPr>
              <a:t>you </a:t>
            </a:r>
            <a:r>
              <a:rPr dirty="0" sz="3600" spc="275">
                <a:solidFill>
                  <a:srgbClr val="FFFFFF"/>
                </a:solidFill>
                <a:latin typeface="Times New Roman"/>
                <a:cs typeface="Times New Roman"/>
              </a:rPr>
              <a:t>stopped  </a:t>
            </a:r>
            <a:r>
              <a:rPr dirty="0" sz="3600" spc="275">
                <a:solidFill>
                  <a:srgbClr val="FFFFFF"/>
                </a:solidFill>
                <a:latin typeface="Times New Roman"/>
                <a:cs typeface="Times New Roman"/>
              </a:rPr>
              <a:t>trick-or-treating?</a:t>
            </a:r>
            <a:endParaRPr sz="3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630218" y="516426"/>
            <a:ext cx="2494280" cy="11169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250" spc="-50" b="1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dirty="0" sz="7250" spc="-380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7250" spc="85" b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7250" spc="-375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725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75"/>
              <a:t>S</a:t>
            </a:r>
            <a:r>
              <a:rPr dirty="0" spc="85"/>
              <a:t>T</a:t>
            </a:r>
            <a:r>
              <a:rPr dirty="0" spc="-380"/>
              <a:t>O</a:t>
            </a:r>
            <a:r>
              <a:rPr dirty="0" spc="-275"/>
              <a:t>R</a:t>
            </a:r>
            <a:r>
              <a:rPr dirty="0" spc="-114"/>
              <a:t>Y</a:t>
            </a:r>
          </a:p>
        </p:txBody>
      </p:sp>
      <p:sp>
        <p:nvSpPr>
          <p:cNvPr id="4" name="object 4"/>
          <p:cNvSpPr/>
          <p:nvPr/>
        </p:nvSpPr>
        <p:spPr>
          <a:xfrm>
            <a:off x="5831314" y="859520"/>
            <a:ext cx="356870" cy="518795"/>
          </a:xfrm>
          <a:custGeom>
            <a:avLst/>
            <a:gdLst/>
            <a:ahLst/>
            <a:cxnLst/>
            <a:rect l="l" t="t" r="r" b="b"/>
            <a:pathLst>
              <a:path w="356870" h="518794">
                <a:moveTo>
                  <a:pt x="43035" y="518429"/>
                </a:moveTo>
                <a:lnTo>
                  <a:pt x="12798" y="518429"/>
                </a:lnTo>
                <a:lnTo>
                  <a:pt x="10477" y="517263"/>
                </a:lnTo>
                <a:lnTo>
                  <a:pt x="2770" y="504467"/>
                </a:lnTo>
                <a:lnTo>
                  <a:pt x="0" y="485221"/>
                </a:lnTo>
                <a:lnTo>
                  <a:pt x="0" y="37885"/>
                </a:lnTo>
                <a:lnTo>
                  <a:pt x="2769" y="18656"/>
                </a:lnTo>
                <a:lnTo>
                  <a:pt x="10474" y="5875"/>
                </a:lnTo>
                <a:lnTo>
                  <a:pt x="22206" y="0"/>
                </a:lnTo>
                <a:lnTo>
                  <a:pt x="37058" y="1488"/>
                </a:lnTo>
                <a:lnTo>
                  <a:pt x="54124" y="10797"/>
                </a:lnTo>
                <a:lnTo>
                  <a:pt x="335233" y="221084"/>
                </a:lnTo>
                <a:lnTo>
                  <a:pt x="349523" y="235915"/>
                </a:lnTo>
                <a:lnTo>
                  <a:pt x="356667" y="252790"/>
                </a:lnTo>
                <a:lnTo>
                  <a:pt x="356665" y="270346"/>
                </a:lnTo>
                <a:lnTo>
                  <a:pt x="349520" y="287219"/>
                </a:lnTo>
                <a:lnTo>
                  <a:pt x="335233" y="302047"/>
                </a:lnTo>
                <a:lnTo>
                  <a:pt x="54124" y="512391"/>
                </a:lnTo>
                <a:lnTo>
                  <a:pt x="43035" y="518429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022932" y="1070988"/>
            <a:ext cx="1813560" cy="100330"/>
          </a:xfrm>
          <a:custGeom>
            <a:avLst/>
            <a:gdLst/>
            <a:ahLst/>
            <a:cxnLst/>
            <a:rect l="l" t="t" r="r" b="b"/>
            <a:pathLst>
              <a:path w="1813560" h="100330">
                <a:moveTo>
                  <a:pt x="0" y="0"/>
                </a:moveTo>
                <a:lnTo>
                  <a:pt x="1813443" y="0"/>
                </a:lnTo>
                <a:lnTo>
                  <a:pt x="1813443" y="100233"/>
                </a:lnTo>
                <a:lnTo>
                  <a:pt x="0" y="100233"/>
                </a:lnTo>
                <a:lnTo>
                  <a:pt x="0" y="0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650335" y="950415"/>
            <a:ext cx="341630" cy="341630"/>
          </a:xfrm>
          <a:custGeom>
            <a:avLst/>
            <a:gdLst/>
            <a:ahLst/>
            <a:cxnLst/>
            <a:rect l="l" t="t" r="r" b="b"/>
            <a:pathLst>
              <a:path w="341629" h="341630">
                <a:moveTo>
                  <a:pt x="170687" y="341394"/>
                </a:moveTo>
                <a:lnTo>
                  <a:pt x="116736" y="332689"/>
                </a:lnTo>
                <a:lnTo>
                  <a:pt x="69880" y="308454"/>
                </a:lnTo>
                <a:lnTo>
                  <a:pt x="32932" y="271501"/>
                </a:lnTo>
                <a:lnTo>
                  <a:pt x="8701" y="224642"/>
                </a:lnTo>
                <a:lnTo>
                  <a:pt x="0" y="170687"/>
                </a:lnTo>
                <a:lnTo>
                  <a:pt x="1001" y="152089"/>
                </a:lnTo>
                <a:lnTo>
                  <a:pt x="15191" y="100192"/>
                </a:lnTo>
                <a:lnTo>
                  <a:pt x="43973" y="56326"/>
                </a:lnTo>
                <a:lnTo>
                  <a:pt x="84535" y="23304"/>
                </a:lnTo>
                <a:lnTo>
                  <a:pt x="134066" y="3936"/>
                </a:lnTo>
                <a:lnTo>
                  <a:pt x="170682" y="0"/>
                </a:lnTo>
                <a:lnTo>
                  <a:pt x="189279" y="1001"/>
                </a:lnTo>
                <a:lnTo>
                  <a:pt x="241177" y="15192"/>
                </a:lnTo>
                <a:lnTo>
                  <a:pt x="285044" y="43975"/>
                </a:lnTo>
                <a:lnTo>
                  <a:pt x="318068" y="84539"/>
                </a:lnTo>
                <a:lnTo>
                  <a:pt x="337437" y="134071"/>
                </a:lnTo>
                <a:lnTo>
                  <a:pt x="341374" y="170687"/>
                </a:lnTo>
                <a:lnTo>
                  <a:pt x="340372" y="189287"/>
                </a:lnTo>
                <a:lnTo>
                  <a:pt x="326181" y="241189"/>
                </a:lnTo>
                <a:lnTo>
                  <a:pt x="297398" y="285060"/>
                </a:lnTo>
                <a:lnTo>
                  <a:pt x="256835" y="318087"/>
                </a:lnTo>
                <a:lnTo>
                  <a:pt x="207302" y="337457"/>
                </a:lnTo>
                <a:lnTo>
                  <a:pt x="170687" y="341394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951197" y="1070988"/>
            <a:ext cx="76835" cy="100330"/>
          </a:xfrm>
          <a:custGeom>
            <a:avLst/>
            <a:gdLst/>
            <a:ahLst/>
            <a:cxnLst/>
            <a:rect l="l" t="t" r="r" b="b"/>
            <a:pathLst>
              <a:path w="76835" h="100330">
                <a:moveTo>
                  <a:pt x="0" y="0"/>
                </a:moveTo>
                <a:lnTo>
                  <a:pt x="76834" y="0"/>
                </a:lnTo>
                <a:lnTo>
                  <a:pt x="76834" y="100233"/>
                </a:lnTo>
                <a:lnTo>
                  <a:pt x="0" y="100233"/>
                </a:lnTo>
                <a:lnTo>
                  <a:pt x="0" y="0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algn="ctr" marL="13335" marR="5080">
              <a:lnSpc>
                <a:spcPct val="114599"/>
              </a:lnSpc>
            </a:pPr>
            <a:r>
              <a:rPr dirty="0" spc="65"/>
              <a:t>UNLOCKED: </a:t>
            </a:r>
            <a:r>
              <a:rPr dirty="0" spc="145"/>
              <a:t>THE </a:t>
            </a:r>
            <a:r>
              <a:rPr dirty="0" spc="150"/>
              <a:t>UNDERSTAFFING</a:t>
            </a:r>
            <a:r>
              <a:rPr dirty="0" spc="-315"/>
              <a:t> </a:t>
            </a:r>
            <a:r>
              <a:rPr dirty="0" spc="150"/>
              <a:t>OF  </a:t>
            </a:r>
            <a:r>
              <a:rPr dirty="0" spc="185"/>
              <a:t>JUVENILE</a:t>
            </a:r>
            <a:r>
              <a:rPr dirty="0" spc="-100"/>
              <a:t> </a:t>
            </a:r>
            <a:r>
              <a:rPr dirty="0" spc="35"/>
              <a:t>HALL</a:t>
            </a:r>
          </a:p>
          <a:p>
            <a:pPr marL="635">
              <a:lnSpc>
                <a:spcPct val="100000"/>
              </a:lnSpc>
              <a:spcBef>
                <a:spcPts val="40"/>
              </a:spcBef>
            </a:pPr>
            <a:endParaRPr sz="3200">
              <a:latin typeface="Times New Roman"/>
              <a:cs typeface="Times New Roman"/>
            </a:endParaRPr>
          </a:p>
          <a:p>
            <a:pPr algn="ctr" marL="635">
              <a:lnSpc>
                <a:spcPct val="100000"/>
              </a:lnSpc>
            </a:pPr>
            <a:r>
              <a:rPr dirty="0" spc="60">
                <a:solidFill>
                  <a:srgbClr val="FFFFFF"/>
                </a:solidFill>
              </a:rPr>
              <a:t>TOO </a:t>
            </a:r>
            <a:r>
              <a:rPr dirty="0" spc="5">
                <a:solidFill>
                  <a:srgbClr val="FFFFFF"/>
                </a:solidFill>
              </a:rPr>
              <a:t>OLD </a:t>
            </a:r>
            <a:r>
              <a:rPr dirty="0" spc="100">
                <a:solidFill>
                  <a:srgbClr val="FFFFFF"/>
                </a:solidFill>
              </a:rPr>
              <a:t>TO </a:t>
            </a:r>
            <a:r>
              <a:rPr dirty="0" spc="150">
                <a:solidFill>
                  <a:srgbClr val="FFFFFF"/>
                </a:solidFill>
              </a:rPr>
              <a:t>TRICK-OR</a:t>
            </a:r>
            <a:r>
              <a:rPr dirty="0" spc="-350">
                <a:solidFill>
                  <a:srgbClr val="FFFFFF"/>
                </a:solidFill>
              </a:rPr>
              <a:t> </a:t>
            </a:r>
            <a:r>
              <a:rPr dirty="0" spc="195">
                <a:solidFill>
                  <a:srgbClr val="FFFFFF"/>
                </a:solidFill>
              </a:rPr>
              <a:t>TREAT?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20725"/>
            <a:ext cx="9753600" cy="65817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85713" y="222250"/>
            <a:ext cx="2877185" cy="2552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5">
                <a:solidFill>
                  <a:srgbClr val="212121"/>
                </a:solidFill>
                <a:latin typeface="Arial"/>
                <a:cs typeface="Arial"/>
              </a:rPr>
              <a:t>https://youthradio.org/unlocked/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753600" cy="7302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753600" cy="7302500"/>
          </a:xfrm>
          <a:custGeom>
            <a:avLst/>
            <a:gdLst/>
            <a:ahLst/>
            <a:cxnLst/>
            <a:rect l="l" t="t" r="r" b="b"/>
            <a:pathLst>
              <a:path w="9753600" h="7302500">
                <a:moveTo>
                  <a:pt x="0" y="0"/>
                </a:moveTo>
                <a:lnTo>
                  <a:pt x="9753600" y="0"/>
                </a:lnTo>
                <a:lnTo>
                  <a:pt x="9753600" y="7302500"/>
                </a:lnTo>
                <a:lnTo>
                  <a:pt x="0" y="7302500"/>
                </a:lnTo>
                <a:lnTo>
                  <a:pt x="0" y="0"/>
                </a:lnTo>
                <a:close/>
              </a:path>
            </a:pathLst>
          </a:custGeom>
          <a:solidFill>
            <a:srgbClr val="34214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123950" y="0"/>
            <a:ext cx="7496175" cy="7302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096010">
              <a:lnSpc>
                <a:spcPct val="100000"/>
              </a:lnSpc>
            </a:pPr>
            <a:r>
              <a:rPr dirty="0" spc="90"/>
              <a:t>WHAT'S</a:t>
            </a:r>
            <a:r>
              <a:rPr dirty="0" spc="-459"/>
              <a:t> </a:t>
            </a:r>
            <a:r>
              <a:rPr dirty="0" spc="-225"/>
              <a:t>NEXT?</a:t>
            </a:r>
          </a:p>
        </p:txBody>
      </p:sp>
      <p:sp>
        <p:nvSpPr>
          <p:cNvPr id="3" name="object 3"/>
          <p:cNvSpPr/>
          <p:nvPr/>
        </p:nvSpPr>
        <p:spPr>
          <a:xfrm>
            <a:off x="1162050" y="1758950"/>
            <a:ext cx="7562850" cy="52768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46262" y="389072"/>
            <a:ext cx="8251825" cy="2242185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algn="ctr" marL="12065" marR="5080">
              <a:lnSpc>
                <a:spcPct val="116100"/>
              </a:lnSpc>
              <a:tabLst>
                <a:tab pos="6723380" algn="l"/>
              </a:tabLst>
            </a:pPr>
            <a:r>
              <a:rPr dirty="0" sz="4200" spc="195">
                <a:solidFill>
                  <a:srgbClr val="FFFFFF"/>
                </a:solidFill>
              </a:rPr>
              <a:t>What's </a:t>
            </a:r>
            <a:r>
              <a:rPr dirty="0" sz="4200" spc="215">
                <a:solidFill>
                  <a:srgbClr val="FFFFFF"/>
                </a:solidFill>
              </a:rPr>
              <a:t>it </a:t>
            </a:r>
            <a:r>
              <a:rPr dirty="0" sz="4200" spc="190">
                <a:solidFill>
                  <a:srgbClr val="FFFFFF"/>
                </a:solidFill>
              </a:rPr>
              <a:t>like </a:t>
            </a:r>
            <a:r>
              <a:rPr dirty="0" sz="4200" spc="204">
                <a:solidFill>
                  <a:srgbClr val="FFFFFF"/>
                </a:solidFill>
              </a:rPr>
              <a:t>to</a:t>
            </a:r>
            <a:r>
              <a:rPr dirty="0" sz="4200" spc="110">
                <a:solidFill>
                  <a:srgbClr val="FFFFFF"/>
                </a:solidFill>
              </a:rPr>
              <a:t> </a:t>
            </a:r>
            <a:r>
              <a:rPr dirty="0" sz="4200" spc="180">
                <a:solidFill>
                  <a:srgbClr val="FFFFFF"/>
                </a:solidFill>
              </a:rPr>
              <a:t>grow</a:t>
            </a:r>
            <a:r>
              <a:rPr dirty="0" sz="4200" spc="175">
                <a:solidFill>
                  <a:srgbClr val="FFFFFF"/>
                </a:solidFill>
              </a:rPr>
              <a:t> </a:t>
            </a:r>
            <a:r>
              <a:rPr dirty="0" sz="4200" spc="160">
                <a:solidFill>
                  <a:srgbClr val="FFFFFF"/>
                </a:solidFill>
              </a:rPr>
              <a:t>up	</a:t>
            </a:r>
            <a:r>
              <a:rPr dirty="0" sz="4200" spc="220">
                <a:solidFill>
                  <a:srgbClr val="FFFFFF"/>
                </a:solidFill>
              </a:rPr>
              <a:t>with  </a:t>
            </a:r>
            <a:r>
              <a:rPr dirty="0" sz="4200" spc="125">
                <a:solidFill>
                  <a:srgbClr val="FFFFFF"/>
                </a:solidFill>
              </a:rPr>
              <a:t>increased</a:t>
            </a:r>
            <a:r>
              <a:rPr dirty="0" sz="4200" spc="-229">
                <a:solidFill>
                  <a:srgbClr val="FFFFFF"/>
                </a:solidFill>
              </a:rPr>
              <a:t> </a:t>
            </a:r>
            <a:r>
              <a:rPr dirty="0" sz="4200" spc="135">
                <a:solidFill>
                  <a:srgbClr val="FFFFFF"/>
                </a:solidFill>
              </a:rPr>
              <a:t>awareness</a:t>
            </a:r>
            <a:r>
              <a:rPr dirty="0" sz="4200" spc="-229">
                <a:solidFill>
                  <a:srgbClr val="FFFFFF"/>
                </a:solidFill>
              </a:rPr>
              <a:t> </a:t>
            </a:r>
            <a:r>
              <a:rPr dirty="0" sz="4200" spc="180">
                <a:solidFill>
                  <a:srgbClr val="FFFFFF"/>
                </a:solidFill>
              </a:rPr>
              <a:t>of</a:t>
            </a:r>
            <a:r>
              <a:rPr dirty="0" sz="4200" spc="-229">
                <a:solidFill>
                  <a:srgbClr val="FFFFFF"/>
                </a:solidFill>
              </a:rPr>
              <a:t> </a:t>
            </a:r>
            <a:r>
              <a:rPr dirty="0" sz="4200" spc="75">
                <a:solidFill>
                  <a:srgbClr val="FFFFFF"/>
                </a:solidFill>
              </a:rPr>
              <a:t>school  </a:t>
            </a:r>
            <a:r>
              <a:rPr dirty="0" sz="4200" spc="5">
                <a:solidFill>
                  <a:srgbClr val="FFFFFF"/>
                </a:solidFill>
              </a:rPr>
              <a:t>shootings?</a:t>
            </a:r>
            <a:endParaRPr sz="4200"/>
          </a:p>
        </p:txBody>
      </p:sp>
      <p:sp>
        <p:nvSpPr>
          <p:cNvPr id="3" name="object 3"/>
          <p:cNvSpPr txBox="1"/>
          <p:nvPr/>
        </p:nvSpPr>
        <p:spPr>
          <a:xfrm>
            <a:off x="292100" y="3620073"/>
            <a:ext cx="9159875" cy="8566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14599"/>
              </a:lnSpc>
            </a:pPr>
            <a:r>
              <a:rPr dirty="0" sz="2400" spc="160">
                <a:solidFill>
                  <a:srgbClr val="F76941"/>
                </a:solidFill>
                <a:latin typeface="Palatino Linotype"/>
                <a:cs typeface="Palatino Linotype"/>
              </a:rPr>
              <a:t>Qualitative </a:t>
            </a:r>
            <a:r>
              <a:rPr dirty="0" sz="2400" spc="204">
                <a:solidFill>
                  <a:srgbClr val="F76941"/>
                </a:solidFill>
                <a:latin typeface="Palatino Linotype"/>
                <a:cs typeface="Palatino Linotype"/>
              </a:rPr>
              <a:t>data </a:t>
            </a:r>
            <a:r>
              <a:rPr dirty="0" sz="2400" spc="245">
                <a:solidFill>
                  <a:srgbClr val="FFFFFF"/>
                </a:solidFill>
                <a:latin typeface="Palatino Linotype"/>
                <a:cs typeface="Palatino Linotype"/>
              </a:rPr>
              <a:t>- </a:t>
            </a:r>
            <a:r>
              <a:rPr dirty="0" sz="2400" spc="150">
                <a:solidFill>
                  <a:srgbClr val="FFFFFF"/>
                </a:solidFill>
                <a:latin typeface="Palatino Linotype"/>
                <a:cs typeface="Palatino Linotype"/>
              </a:rPr>
              <a:t>interviews </a:t>
            </a:r>
            <a:r>
              <a:rPr dirty="0" sz="2400" spc="130">
                <a:solidFill>
                  <a:srgbClr val="FFFFFF"/>
                </a:solidFill>
                <a:latin typeface="Palatino Linotype"/>
                <a:cs typeface="Palatino Linotype"/>
              </a:rPr>
              <a:t>from </a:t>
            </a:r>
            <a:r>
              <a:rPr dirty="0" sz="2400" spc="200">
                <a:solidFill>
                  <a:srgbClr val="FFFFFF"/>
                </a:solidFill>
                <a:latin typeface="Palatino Linotype"/>
                <a:cs typeface="Palatino Linotype"/>
              </a:rPr>
              <a:t>across </a:t>
            </a:r>
            <a:r>
              <a:rPr dirty="0" sz="2400" spc="220">
                <a:solidFill>
                  <a:srgbClr val="FFFFFF"/>
                </a:solidFill>
                <a:latin typeface="Palatino Linotype"/>
                <a:cs typeface="Palatino Linotype"/>
              </a:rPr>
              <a:t>the </a:t>
            </a:r>
            <a:r>
              <a:rPr dirty="0" sz="2400" spc="170">
                <a:solidFill>
                  <a:srgbClr val="FFFFFF"/>
                </a:solidFill>
                <a:latin typeface="Palatino Linotype"/>
                <a:cs typeface="Palatino Linotype"/>
              </a:rPr>
              <a:t>country  </a:t>
            </a:r>
            <a:r>
              <a:rPr dirty="0" sz="2400" spc="105">
                <a:solidFill>
                  <a:srgbClr val="F76941"/>
                </a:solidFill>
                <a:latin typeface="Palatino Linotype"/>
                <a:cs typeface="Palatino Linotype"/>
              </a:rPr>
              <a:t>Mixed</a:t>
            </a:r>
            <a:r>
              <a:rPr dirty="0" sz="2400" spc="-30">
                <a:solidFill>
                  <a:srgbClr val="F76941"/>
                </a:solidFill>
                <a:latin typeface="Palatino Linotype"/>
                <a:cs typeface="Palatino Linotype"/>
              </a:rPr>
              <a:t> </a:t>
            </a:r>
            <a:r>
              <a:rPr dirty="0" sz="2400" spc="204">
                <a:solidFill>
                  <a:srgbClr val="F76941"/>
                </a:solidFill>
                <a:latin typeface="Palatino Linotype"/>
                <a:cs typeface="Palatino Linotype"/>
              </a:rPr>
              <a:t>data</a:t>
            </a:r>
            <a:r>
              <a:rPr dirty="0" sz="2400" spc="-30">
                <a:solidFill>
                  <a:srgbClr val="F76941"/>
                </a:solidFill>
                <a:latin typeface="Palatino Linotype"/>
                <a:cs typeface="Palatino Linotype"/>
              </a:rPr>
              <a:t> </a:t>
            </a:r>
            <a:r>
              <a:rPr dirty="0" sz="2400" spc="245">
                <a:solidFill>
                  <a:srgbClr val="FFFFFF"/>
                </a:solidFill>
                <a:latin typeface="Palatino Linotype"/>
                <a:cs typeface="Palatino Linotype"/>
              </a:rPr>
              <a:t>-</a:t>
            </a:r>
            <a:r>
              <a:rPr dirty="0" sz="2400" spc="-3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dirty="0" sz="2400" spc="160">
                <a:solidFill>
                  <a:srgbClr val="FFFFFF"/>
                </a:solidFill>
                <a:latin typeface="Palatino Linotype"/>
                <a:cs typeface="Palatino Linotype"/>
              </a:rPr>
              <a:t>timeline</a:t>
            </a:r>
            <a:r>
              <a:rPr dirty="0" sz="2400" spc="-3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dirty="0" sz="2400" spc="105">
                <a:solidFill>
                  <a:srgbClr val="FFFFFF"/>
                </a:solidFill>
                <a:latin typeface="Palatino Linotype"/>
                <a:cs typeface="Palatino Linotype"/>
              </a:rPr>
              <a:t>of</a:t>
            </a:r>
            <a:r>
              <a:rPr dirty="0" sz="2400" spc="-3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dirty="0" sz="2400" spc="110">
                <a:solidFill>
                  <a:srgbClr val="FFFFFF"/>
                </a:solidFill>
                <a:latin typeface="Palatino Linotype"/>
                <a:cs typeface="Palatino Linotype"/>
              </a:rPr>
              <a:t>childhood</a:t>
            </a:r>
            <a:r>
              <a:rPr dirty="0" sz="2400" spc="-3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dirty="0" sz="2400" spc="170">
                <a:solidFill>
                  <a:srgbClr val="FFFFFF"/>
                </a:solidFill>
                <a:latin typeface="Palatino Linotype"/>
                <a:cs typeface="Palatino Linotype"/>
              </a:rPr>
              <a:t>milestones</a:t>
            </a:r>
            <a:r>
              <a:rPr dirty="0" sz="2400" spc="-3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dirty="0" sz="2400" spc="130">
                <a:solidFill>
                  <a:srgbClr val="FFFFFF"/>
                </a:solidFill>
                <a:latin typeface="Palatino Linotype"/>
                <a:cs typeface="Palatino Linotype"/>
              </a:rPr>
              <a:t>+</a:t>
            </a:r>
            <a:r>
              <a:rPr dirty="0" sz="2400" spc="-3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dirty="0" sz="2400" spc="145">
                <a:solidFill>
                  <a:srgbClr val="FFFFFF"/>
                </a:solidFill>
                <a:latin typeface="Palatino Linotype"/>
                <a:cs typeface="Palatino Linotype"/>
              </a:rPr>
              <a:t>news</a:t>
            </a:r>
            <a:r>
              <a:rPr dirty="0" sz="2400" spc="-3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dirty="0" sz="2400" spc="195">
                <a:solidFill>
                  <a:srgbClr val="FFFFFF"/>
                </a:solidFill>
                <a:latin typeface="Palatino Linotype"/>
                <a:cs typeface="Palatino Linotype"/>
              </a:rPr>
              <a:t>events</a:t>
            </a:r>
            <a:endParaRPr sz="2400">
              <a:latin typeface="Palatino Linotype"/>
              <a:cs typeface="Palatino Linotype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92100" y="5349875"/>
            <a:ext cx="1939925" cy="3841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spc="160">
                <a:solidFill>
                  <a:srgbClr val="FFFFFF"/>
                </a:solidFill>
                <a:latin typeface="Palatino Linotype"/>
                <a:cs typeface="Palatino Linotype"/>
              </a:rPr>
              <a:t>Other</a:t>
            </a:r>
            <a:r>
              <a:rPr dirty="0" sz="2400" spc="-10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dirty="0" sz="2400" spc="145">
                <a:solidFill>
                  <a:srgbClr val="FFFFFF"/>
                </a:solidFill>
                <a:latin typeface="Palatino Linotype"/>
                <a:cs typeface="Palatino Linotype"/>
              </a:rPr>
              <a:t>ideas?</a:t>
            </a:r>
            <a:endParaRPr sz="2400">
              <a:latin typeface="Palatino Linotype"/>
              <a:cs typeface="Palatino Linotyp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221355" marR="5080" indent="1496695">
              <a:lnSpc>
                <a:spcPct val="78400"/>
              </a:lnSpc>
            </a:pPr>
            <a:r>
              <a:rPr dirty="0" spc="-1475">
                <a:solidFill>
                  <a:srgbClr val="FFFFFF"/>
                </a:solidFill>
              </a:rPr>
              <a:t>TOO </a:t>
            </a:r>
            <a:r>
              <a:rPr dirty="0" spc="-1280">
                <a:solidFill>
                  <a:srgbClr val="FFFFFF"/>
                </a:solidFill>
              </a:rPr>
              <a:t>OLD </a:t>
            </a:r>
            <a:r>
              <a:rPr dirty="0" spc="-1420">
                <a:solidFill>
                  <a:srgbClr val="FFFFFF"/>
                </a:solidFill>
              </a:rPr>
              <a:t>TO  </a:t>
            </a:r>
            <a:r>
              <a:rPr dirty="0" spc="-755"/>
              <a:t>TRICK </a:t>
            </a:r>
            <a:r>
              <a:rPr dirty="0" spc="-1230"/>
              <a:t>OR  </a:t>
            </a:r>
            <a:r>
              <a:rPr dirty="0" spc="-860"/>
              <a:t>TREAT?</a:t>
            </a:r>
          </a:p>
        </p:txBody>
      </p:sp>
      <p:sp>
        <p:nvSpPr>
          <p:cNvPr id="3" name="object 3"/>
          <p:cNvSpPr/>
          <p:nvPr/>
        </p:nvSpPr>
        <p:spPr>
          <a:xfrm>
            <a:off x="-1780" y="0"/>
            <a:ext cx="2017502" cy="16820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884501" y="2755371"/>
            <a:ext cx="3870325" cy="19145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139700" marR="5080" indent="-127635">
              <a:lnSpc>
                <a:spcPct val="116300"/>
              </a:lnSpc>
            </a:pPr>
            <a:r>
              <a:rPr dirty="0" sz="3600" spc="50">
                <a:solidFill>
                  <a:srgbClr val="FFFFFF"/>
                </a:solidFill>
                <a:latin typeface="Times New Roman"/>
                <a:cs typeface="Times New Roman"/>
              </a:rPr>
              <a:t>How </a:t>
            </a:r>
            <a:r>
              <a:rPr dirty="0" sz="3600" spc="145">
                <a:solidFill>
                  <a:srgbClr val="FFFFFF"/>
                </a:solidFill>
                <a:latin typeface="Times New Roman"/>
                <a:cs typeface="Times New Roman"/>
              </a:rPr>
              <a:t>do </a:t>
            </a:r>
            <a:r>
              <a:rPr dirty="0" sz="3600" spc="150">
                <a:solidFill>
                  <a:srgbClr val="FFFFFF"/>
                </a:solidFill>
                <a:latin typeface="Times New Roman"/>
                <a:cs typeface="Times New Roman"/>
              </a:rPr>
              <a:t>you </a:t>
            </a:r>
            <a:r>
              <a:rPr dirty="0" sz="3600" spc="245">
                <a:solidFill>
                  <a:srgbClr val="FFFFFF"/>
                </a:solidFill>
                <a:latin typeface="Times New Roman"/>
                <a:cs typeface="Times New Roman"/>
              </a:rPr>
              <a:t>know  </a:t>
            </a:r>
            <a:r>
              <a:rPr dirty="0" sz="3600" spc="254">
                <a:solidFill>
                  <a:srgbClr val="FFFFFF"/>
                </a:solidFill>
                <a:latin typeface="Times New Roman"/>
                <a:cs typeface="Times New Roman"/>
              </a:rPr>
              <a:t>you're </a:t>
            </a:r>
            <a:r>
              <a:rPr dirty="0" sz="3600" spc="310">
                <a:solidFill>
                  <a:srgbClr val="FFFFFF"/>
                </a:solidFill>
                <a:latin typeface="Times New Roman"/>
                <a:cs typeface="Times New Roman"/>
              </a:rPr>
              <a:t>too </a:t>
            </a:r>
            <a:r>
              <a:rPr dirty="0" sz="3600" spc="-50">
                <a:solidFill>
                  <a:srgbClr val="FFFFFF"/>
                </a:solidFill>
                <a:latin typeface="Times New Roman"/>
                <a:cs typeface="Times New Roman"/>
              </a:rPr>
              <a:t>old </a:t>
            </a:r>
            <a:r>
              <a:rPr dirty="0" sz="3600" spc="345">
                <a:solidFill>
                  <a:srgbClr val="FFFFFF"/>
                </a:solidFill>
                <a:latin typeface="Times New Roman"/>
                <a:cs typeface="Times New Roman"/>
              </a:rPr>
              <a:t>to  </a:t>
            </a:r>
            <a:r>
              <a:rPr dirty="0" sz="3600" spc="380">
                <a:solidFill>
                  <a:srgbClr val="FFFFFF"/>
                </a:solidFill>
                <a:latin typeface="Times New Roman"/>
                <a:cs typeface="Times New Roman"/>
              </a:rPr>
              <a:t>trick </a:t>
            </a:r>
            <a:r>
              <a:rPr dirty="0" sz="3600" spc="515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dirty="0" sz="3600" spc="6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600" spc="425">
                <a:solidFill>
                  <a:srgbClr val="FFFFFF"/>
                </a:solidFill>
                <a:latin typeface="Times New Roman"/>
                <a:cs typeface="Times New Roman"/>
              </a:rPr>
              <a:t>treat?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92078" y="5035550"/>
            <a:ext cx="1569358" cy="21014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531433" y="2860098"/>
            <a:ext cx="2272665" cy="3681729"/>
          </a:xfrm>
          <a:custGeom>
            <a:avLst/>
            <a:gdLst/>
            <a:ahLst/>
            <a:cxnLst/>
            <a:rect l="l" t="t" r="r" b="b"/>
            <a:pathLst>
              <a:path w="2272665" h="3681729">
                <a:moveTo>
                  <a:pt x="1764641" y="916641"/>
                </a:moveTo>
                <a:lnTo>
                  <a:pt x="451526" y="916641"/>
                </a:lnTo>
                <a:lnTo>
                  <a:pt x="473876" y="901490"/>
                </a:lnTo>
                <a:lnTo>
                  <a:pt x="495653" y="886339"/>
                </a:lnTo>
                <a:lnTo>
                  <a:pt x="516828" y="863612"/>
                </a:lnTo>
                <a:lnTo>
                  <a:pt x="532685" y="833310"/>
                </a:lnTo>
                <a:lnTo>
                  <a:pt x="547119" y="810583"/>
                </a:lnTo>
                <a:lnTo>
                  <a:pt x="560143" y="787857"/>
                </a:lnTo>
                <a:lnTo>
                  <a:pt x="571769" y="757554"/>
                </a:lnTo>
                <a:lnTo>
                  <a:pt x="582008" y="734828"/>
                </a:lnTo>
                <a:lnTo>
                  <a:pt x="592042" y="704526"/>
                </a:lnTo>
                <a:lnTo>
                  <a:pt x="602114" y="674223"/>
                </a:lnTo>
                <a:lnTo>
                  <a:pt x="612263" y="651497"/>
                </a:lnTo>
                <a:lnTo>
                  <a:pt x="622534" y="621195"/>
                </a:lnTo>
                <a:lnTo>
                  <a:pt x="632968" y="590892"/>
                </a:lnTo>
                <a:lnTo>
                  <a:pt x="643606" y="568166"/>
                </a:lnTo>
                <a:lnTo>
                  <a:pt x="654491" y="537864"/>
                </a:lnTo>
                <a:lnTo>
                  <a:pt x="665665" y="507561"/>
                </a:lnTo>
                <a:lnTo>
                  <a:pt x="677169" y="484835"/>
                </a:lnTo>
                <a:lnTo>
                  <a:pt x="689047" y="454532"/>
                </a:lnTo>
                <a:lnTo>
                  <a:pt x="701339" y="424230"/>
                </a:lnTo>
                <a:lnTo>
                  <a:pt x="714088" y="401504"/>
                </a:lnTo>
                <a:lnTo>
                  <a:pt x="727336" y="371201"/>
                </a:lnTo>
                <a:lnTo>
                  <a:pt x="741124" y="348475"/>
                </a:lnTo>
                <a:lnTo>
                  <a:pt x="755496" y="318173"/>
                </a:lnTo>
                <a:lnTo>
                  <a:pt x="770339" y="295446"/>
                </a:lnTo>
                <a:lnTo>
                  <a:pt x="785882" y="272719"/>
                </a:lnTo>
                <a:lnTo>
                  <a:pt x="802173" y="242417"/>
                </a:lnTo>
                <a:lnTo>
                  <a:pt x="819262" y="219690"/>
                </a:lnTo>
                <a:lnTo>
                  <a:pt x="837197" y="196964"/>
                </a:lnTo>
                <a:lnTo>
                  <a:pt x="856026" y="174237"/>
                </a:lnTo>
                <a:lnTo>
                  <a:pt x="875798" y="159086"/>
                </a:lnTo>
                <a:lnTo>
                  <a:pt x="896562" y="136359"/>
                </a:lnTo>
                <a:lnTo>
                  <a:pt x="941258" y="98482"/>
                </a:lnTo>
                <a:lnTo>
                  <a:pt x="990504" y="68179"/>
                </a:lnTo>
                <a:lnTo>
                  <a:pt x="1073217" y="22726"/>
                </a:lnTo>
                <a:lnTo>
                  <a:pt x="1155926" y="0"/>
                </a:lnTo>
                <a:lnTo>
                  <a:pt x="1293196" y="0"/>
                </a:lnTo>
                <a:lnTo>
                  <a:pt x="1401935" y="30302"/>
                </a:lnTo>
                <a:lnTo>
                  <a:pt x="1482536" y="75755"/>
                </a:lnTo>
                <a:lnTo>
                  <a:pt x="1532960" y="106057"/>
                </a:lnTo>
                <a:lnTo>
                  <a:pt x="1556403" y="128784"/>
                </a:lnTo>
                <a:lnTo>
                  <a:pt x="1578688" y="143935"/>
                </a:lnTo>
                <a:lnTo>
                  <a:pt x="1619848" y="189388"/>
                </a:lnTo>
                <a:lnTo>
                  <a:pt x="1656569" y="234842"/>
                </a:lnTo>
                <a:lnTo>
                  <a:pt x="1688979" y="280295"/>
                </a:lnTo>
                <a:lnTo>
                  <a:pt x="1717205" y="325748"/>
                </a:lnTo>
                <a:lnTo>
                  <a:pt x="1729789" y="356050"/>
                </a:lnTo>
                <a:lnTo>
                  <a:pt x="1741375" y="378777"/>
                </a:lnTo>
                <a:lnTo>
                  <a:pt x="1751980" y="409079"/>
                </a:lnTo>
                <a:lnTo>
                  <a:pt x="1761619" y="431806"/>
                </a:lnTo>
                <a:lnTo>
                  <a:pt x="1770309" y="462108"/>
                </a:lnTo>
                <a:lnTo>
                  <a:pt x="1778064" y="492410"/>
                </a:lnTo>
                <a:lnTo>
                  <a:pt x="993405" y="492410"/>
                </a:lnTo>
                <a:lnTo>
                  <a:pt x="971544" y="507561"/>
                </a:lnTo>
                <a:lnTo>
                  <a:pt x="954378" y="522712"/>
                </a:lnTo>
                <a:lnTo>
                  <a:pt x="943199" y="545439"/>
                </a:lnTo>
                <a:lnTo>
                  <a:pt x="939301" y="575741"/>
                </a:lnTo>
                <a:lnTo>
                  <a:pt x="943507" y="598468"/>
                </a:lnTo>
                <a:lnTo>
                  <a:pt x="954929" y="621195"/>
                </a:lnTo>
                <a:lnTo>
                  <a:pt x="972283" y="636346"/>
                </a:lnTo>
                <a:lnTo>
                  <a:pt x="994282" y="651497"/>
                </a:lnTo>
                <a:lnTo>
                  <a:pt x="1323381" y="651497"/>
                </a:lnTo>
                <a:lnTo>
                  <a:pt x="1322374" y="659072"/>
                </a:lnTo>
                <a:lnTo>
                  <a:pt x="1337756" y="704526"/>
                </a:lnTo>
                <a:lnTo>
                  <a:pt x="1376946" y="734828"/>
                </a:lnTo>
                <a:lnTo>
                  <a:pt x="1402258" y="742403"/>
                </a:lnTo>
                <a:lnTo>
                  <a:pt x="1797899" y="742403"/>
                </a:lnTo>
                <a:lnTo>
                  <a:pt x="1795608" y="765130"/>
                </a:lnTo>
                <a:lnTo>
                  <a:pt x="1786446" y="825734"/>
                </a:lnTo>
                <a:lnTo>
                  <a:pt x="1773720" y="886339"/>
                </a:lnTo>
                <a:lnTo>
                  <a:pt x="1766210" y="909065"/>
                </a:lnTo>
                <a:lnTo>
                  <a:pt x="1764641" y="916641"/>
                </a:lnTo>
                <a:close/>
              </a:path>
              <a:path w="2272665" h="3681729">
                <a:moveTo>
                  <a:pt x="1323381" y="651497"/>
                </a:moveTo>
                <a:lnTo>
                  <a:pt x="1045355" y="651497"/>
                </a:lnTo>
                <a:lnTo>
                  <a:pt x="1067937" y="636346"/>
                </a:lnTo>
                <a:lnTo>
                  <a:pt x="1085886" y="621195"/>
                </a:lnTo>
                <a:lnTo>
                  <a:pt x="1097703" y="598468"/>
                </a:lnTo>
                <a:lnTo>
                  <a:pt x="1101888" y="575741"/>
                </a:lnTo>
                <a:lnTo>
                  <a:pt x="1097480" y="545439"/>
                </a:lnTo>
                <a:lnTo>
                  <a:pt x="1085495" y="522712"/>
                </a:lnTo>
                <a:lnTo>
                  <a:pt x="1067391" y="507561"/>
                </a:lnTo>
                <a:lnTo>
                  <a:pt x="1044630" y="492410"/>
                </a:lnTo>
                <a:lnTo>
                  <a:pt x="1778064" y="492410"/>
                </a:lnTo>
                <a:lnTo>
                  <a:pt x="1784902" y="522712"/>
                </a:lnTo>
                <a:lnTo>
                  <a:pt x="1790838" y="553015"/>
                </a:lnTo>
                <a:lnTo>
                  <a:pt x="1794436" y="575741"/>
                </a:lnTo>
                <a:lnTo>
                  <a:pt x="1402213" y="575741"/>
                </a:lnTo>
                <a:lnTo>
                  <a:pt x="1376857" y="583317"/>
                </a:lnTo>
                <a:lnTo>
                  <a:pt x="1354920" y="590892"/>
                </a:lnTo>
                <a:lnTo>
                  <a:pt x="1337677" y="606043"/>
                </a:lnTo>
                <a:lnTo>
                  <a:pt x="1326403" y="628770"/>
                </a:lnTo>
                <a:lnTo>
                  <a:pt x="1323381" y="651497"/>
                </a:lnTo>
                <a:close/>
              </a:path>
              <a:path w="2272665" h="3681729">
                <a:moveTo>
                  <a:pt x="1797899" y="742403"/>
                </a:moveTo>
                <a:lnTo>
                  <a:pt x="1402258" y="742403"/>
                </a:lnTo>
                <a:lnTo>
                  <a:pt x="1427936" y="734828"/>
                </a:lnTo>
                <a:lnTo>
                  <a:pt x="1450596" y="727252"/>
                </a:lnTo>
                <a:lnTo>
                  <a:pt x="1468686" y="704526"/>
                </a:lnTo>
                <a:lnTo>
                  <a:pt x="1480649" y="681799"/>
                </a:lnTo>
                <a:lnTo>
                  <a:pt x="1484930" y="659072"/>
                </a:lnTo>
                <a:lnTo>
                  <a:pt x="1480628" y="628770"/>
                </a:lnTo>
                <a:lnTo>
                  <a:pt x="1468807" y="606043"/>
                </a:lnTo>
                <a:lnTo>
                  <a:pt x="1450866" y="590892"/>
                </a:lnTo>
                <a:lnTo>
                  <a:pt x="1428202" y="583317"/>
                </a:lnTo>
                <a:lnTo>
                  <a:pt x="1402213" y="575741"/>
                </a:lnTo>
                <a:lnTo>
                  <a:pt x="1794436" y="575741"/>
                </a:lnTo>
                <a:lnTo>
                  <a:pt x="1795636" y="583317"/>
                </a:lnTo>
                <a:lnTo>
                  <a:pt x="1798934" y="613619"/>
                </a:lnTo>
                <a:lnTo>
                  <a:pt x="1800811" y="643921"/>
                </a:lnTo>
                <a:lnTo>
                  <a:pt x="1801340" y="674223"/>
                </a:lnTo>
                <a:lnTo>
                  <a:pt x="1800599" y="704526"/>
                </a:lnTo>
                <a:lnTo>
                  <a:pt x="1798663" y="734828"/>
                </a:lnTo>
                <a:lnTo>
                  <a:pt x="1797899" y="742403"/>
                </a:lnTo>
                <a:close/>
              </a:path>
              <a:path w="2272665" h="3681729">
                <a:moveTo>
                  <a:pt x="362407" y="1363598"/>
                </a:moveTo>
                <a:lnTo>
                  <a:pt x="308575" y="1363598"/>
                </a:lnTo>
                <a:lnTo>
                  <a:pt x="253744" y="1348447"/>
                </a:lnTo>
                <a:lnTo>
                  <a:pt x="226957" y="1333296"/>
                </a:lnTo>
                <a:lnTo>
                  <a:pt x="201299" y="1310570"/>
                </a:lnTo>
                <a:lnTo>
                  <a:pt x="176780" y="1295419"/>
                </a:lnTo>
                <a:lnTo>
                  <a:pt x="153405" y="1272692"/>
                </a:lnTo>
                <a:lnTo>
                  <a:pt x="131183" y="1257541"/>
                </a:lnTo>
                <a:lnTo>
                  <a:pt x="110120" y="1234814"/>
                </a:lnTo>
                <a:lnTo>
                  <a:pt x="90225" y="1212087"/>
                </a:lnTo>
                <a:lnTo>
                  <a:pt x="71503" y="1189361"/>
                </a:lnTo>
                <a:lnTo>
                  <a:pt x="53963" y="1166634"/>
                </a:lnTo>
                <a:lnTo>
                  <a:pt x="37611" y="1136332"/>
                </a:lnTo>
                <a:lnTo>
                  <a:pt x="22455" y="1113605"/>
                </a:lnTo>
                <a:lnTo>
                  <a:pt x="10285" y="1083303"/>
                </a:lnTo>
                <a:lnTo>
                  <a:pt x="2836" y="1060576"/>
                </a:lnTo>
                <a:lnTo>
                  <a:pt x="0" y="1030274"/>
                </a:lnTo>
                <a:lnTo>
                  <a:pt x="1665" y="999972"/>
                </a:lnTo>
                <a:lnTo>
                  <a:pt x="18063" y="954519"/>
                </a:lnTo>
                <a:lnTo>
                  <a:pt x="51152" y="909065"/>
                </a:lnTo>
                <a:lnTo>
                  <a:pt x="99034" y="871188"/>
                </a:lnTo>
                <a:lnTo>
                  <a:pt x="152579" y="840886"/>
                </a:lnTo>
                <a:lnTo>
                  <a:pt x="180784" y="833310"/>
                </a:lnTo>
                <a:lnTo>
                  <a:pt x="271198" y="833310"/>
                </a:lnTo>
                <a:lnTo>
                  <a:pt x="303989" y="848461"/>
                </a:lnTo>
                <a:lnTo>
                  <a:pt x="319073" y="856037"/>
                </a:lnTo>
                <a:lnTo>
                  <a:pt x="332234" y="871188"/>
                </a:lnTo>
                <a:lnTo>
                  <a:pt x="356998" y="893914"/>
                </a:lnTo>
                <a:lnTo>
                  <a:pt x="381339" y="909065"/>
                </a:lnTo>
                <a:lnTo>
                  <a:pt x="405228" y="916641"/>
                </a:lnTo>
                <a:lnTo>
                  <a:pt x="1764641" y="916641"/>
                </a:lnTo>
                <a:lnTo>
                  <a:pt x="1759933" y="939368"/>
                </a:lnTo>
                <a:lnTo>
                  <a:pt x="1757137" y="969670"/>
                </a:lnTo>
                <a:lnTo>
                  <a:pt x="1757592" y="999972"/>
                </a:lnTo>
                <a:lnTo>
                  <a:pt x="1761071" y="1030274"/>
                </a:lnTo>
                <a:lnTo>
                  <a:pt x="1767345" y="1060576"/>
                </a:lnTo>
                <a:lnTo>
                  <a:pt x="1776184" y="1083303"/>
                </a:lnTo>
                <a:lnTo>
                  <a:pt x="1787361" y="1113605"/>
                </a:lnTo>
                <a:lnTo>
                  <a:pt x="1793889" y="1128756"/>
                </a:lnTo>
                <a:lnTo>
                  <a:pt x="1801367" y="1136332"/>
                </a:lnTo>
                <a:lnTo>
                  <a:pt x="1809648" y="1151483"/>
                </a:lnTo>
                <a:lnTo>
                  <a:pt x="1818588" y="1166634"/>
                </a:lnTo>
                <a:lnTo>
                  <a:pt x="1841640" y="1189361"/>
                </a:lnTo>
                <a:lnTo>
                  <a:pt x="1866995" y="1196936"/>
                </a:lnTo>
                <a:lnTo>
                  <a:pt x="1894021" y="1204512"/>
                </a:lnTo>
                <a:lnTo>
                  <a:pt x="2192363" y="1204512"/>
                </a:lnTo>
                <a:lnTo>
                  <a:pt x="2199729" y="1212087"/>
                </a:lnTo>
                <a:lnTo>
                  <a:pt x="2239857" y="1249965"/>
                </a:lnTo>
                <a:lnTo>
                  <a:pt x="2265128" y="1302994"/>
                </a:lnTo>
                <a:lnTo>
                  <a:pt x="2268093" y="1318145"/>
                </a:lnTo>
                <a:lnTo>
                  <a:pt x="450466" y="1318145"/>
                </a:lnTo>
                <a:lnTo>
                  <a:pt x="444807" y="1325721"/>
                </a:lnTo>
                <a:lnTo>
                  <a:pt x="439997" y="1325721"/>
                </a:lnTo>
                <a:lnTo>
                  <a:pt x="414652" y="1348447"/>
                </a:lnTo>
                <a:lnTo>
                  <a:pt x="362407" y="1363598"/>
                </a:lnTo>
                <a:close/>
              </a:path>
              <a:path w="2272665" h="3681729">
                <a:moveTo>
                  <a:pt x="2192363" y="1204512"/>
                </a:moveTo>
                <a:lnTo>
                  <a:pt x="1894021" y="1204512"/>
                </a:lnTo>
                <a:lnTo>
                  <a:pt x="1922087" y="1196936"/>
                </a:lnTo>
                <a:lnTo>
                  <a:pt x="1950561" y="1181785"/>
                </a:lnTo>
                <a:lnTo>
                  <a:pt x="1973711" y="1174210"/>
                </a:lnTo>
                <a:lnTo>
                  <a:pt x="1997232" y="1159059"/>
                </a:lnTo>
                <a:lnTo>
                  <a:pt x="2021615" y="1151483"/>
                </a:lnTo>
                <a:lnTo>
                  <a:pt x="2102801" y="1159059"/>
                </a:lnTo>
                <a:lnTo>
                  <a:pt x="2154126" y="1174210"/>
                </a:lnTo>
                <a:lnTo>
                  <a:pt x="2177630" y="1189361"/>
                </a:lnTo>
                <a:lnTo>
                  <a:pt x="2192363" y="1204512"/>
                </a:lnTo>
                <a:close/>
              </a:path>
              <a:path w="2272665" h="3681729">
                <a:moveTo>
                  <a:pt x="1797764" y="3393846"/>
                </a:moveTo>
                <a:lnTo>
                  <a:pt x="1219198" y="3393846"/>
                </a:lnTo>
                <a:lnTo>
                  <a:pt x="1247986" y="3386270"/>
                </a:lnTo>
                <a:lnTo>
                  <a:pt x="1276304" y="3386270"/>
                </a:lnTo>
                <a:lnTo>
                  <a:pt x="1331415" y="3371119"/>
                </a:lnTo>
                <a:lnTo>
                  <a:pt x="1384295" y="3340817"/>
                </a:lnTo>
                <a:lnTo>
                  <a:pt x="1431725" y="3310515"/>
                </a:lnTo>
                <a:lnTo>
                  <a:pt x="1451714" y="3287788"/>
                </a:lnTo>
                <a:lnTo>
                  <a:pt x="1469763" y="3272637"/>
                </a:lnTo>
                <a:lnTo>
                  <a:pt x="1485841" y="3249910"/>
                </a:lnTo>
                <a:lnTo>
                  <a:pt x="1499917" y="3227184"/>
                </a:lnTo>
                <a:lnTo>
                  <a:pt x="1511960" y="3204457"/>
                </a:lnTo>
                <a:lnTo>
                  <a:pt x="1521940" y="3174155"/>
                </a:lnTo>
                <a:lnTo>
                  <a:pt x="1529826" y="3151428"/>
                </a:lnTo>
                <a:lnTo>
                  <a:pt x="1535587" y="3121126"/>
                </a:lnTo>
                <a:lnTo>
                  <a:pt x="1539191" y="3098399"/>
                </a:lnTo>
                <a:lnTo>
                  <a:pt x="1540609" y="3068097"/>
                </a:lnTo>
                <a:lnTo>
                  <a:pt x="1539810" y="3037795"/>
                </a:lnTo>
                <a:lnTo>
                  <a:pt x="1531436" y="2984766"/>
                </a:lnTo>
                <a:lnTo>
                  <a:pt x="1514049" y="2924162"/>
                </a:lnTo>
                <a:lnTo>
                  <a:pt x="1490125" y="2871133"/>
                </a:lnTo>
                <a:lnTo>
                  <a:pt x="1476094" y="2840831"/>
                </a:lnTo>
                <a:lnTo>
                  <a:pt x="1460777" y="2818104"/>
                </a:lnTo>
                <a:lnTo>
                  <a:pt x="1444246" y="2787802"/>
                </a:lnTo>
                <a:lnTo>
                  <a:pt x="1426571" y="2765075"/>
                </a:lnTo>
                <a:lnTo>
                  <a:pt x="1407823" y="2742349"/>
                </a:lnTo>
                <a:lnTo>
                  <a:pt x="1388073" y="2719622"/>
                </a:lnTo>
                <a:lnTo>
                  <a:pt x="1367391" y="2696895"/>
                </a:lnTo>
                <a:lnTo>
                  <a:pt x="1345849" y="2681744"/>
                </a:lnTo>
                <a:lnTo>
                  <a:pt x="1323517" y="2659017"/>
                </a:lnTo>
                <a:lnTo>
                  <a:pt x="1300466" y="2636291"/>
                </a:lnTo>
                <a:lnTo>
                  <a:pt x="1277717" y="2621140"/>
                </a:lnTo>
                <a:lnTo>
                  <a:pt x="1254538" y="2605989"/>
                </a:lnTo>
                <a:lnTo>
                  <a:pt x="1230948" y="2583262"/>
                </a:lnTo>
                <a:lnTo>
                  <a:pt x="1157886" y="2537809"/>
                </a:lnTo>
                <a:lnTo>
                  <a:pt x="1107450" y="2507506"/>
                </a:lnTo>
                <a:lnTo>
                  <a:pt x="1055800" y="2477204"/>
                </a:lnTo>
                <a:lnTo>
                  <a:pt x="1029564" y="2469629"/>
                </a:lnTo>
                <a:lnTo>
                  <a:pt x="1003080" y="2454478"/>
                </a:lnTo>
                <a:lnTo>
                  <a:pt x="947176" y="2424175"/>
                </a:lnTo>
                <a:lnTo>
                  <a:pt x="894467" y="2393873"/>
                </a:lnTo>
                <a:lnTo>
                  <a:pt x="844916" y="2363571"/>
                </a:lnTo>
                <a:lnTo>
                  <a:pt x="798486" y="2325693"/>
                </a:lnTo>
                <a:lnTo>
                  <a:pt x="776430" y="2310542"/>
                </a:lnTo>
                <a:lnTo>
                  <a:pt x="755141" y="2287816"/>
                </a:lnTo>
                <a:lnTo>
                  <a:pt x="734613" y="2272664"/>
                </a:lnTo>
                <a:lnTo>
                  <a:pt x="714843" y="2249938"/>
                </a:lnTo>
                <a:lnTo>
                  <a:pt x="695826" y="2227211"/>
                </a:lnTo>
                <a:lnTo>
                  <a:pt x="677557" y="2212060"/>
                </a:lnTo>
                <a:lnTo>
                  <a:pt x="660032" y="2189333"/>
                </a:lnTo>
                <a:lnTo>
                  <a:pt x="643246" y="2166607"/>
                </a:lnTo>
                <a:lnTo>
                  <a:pt x="627194" y="2143880"/>
                </a:lnTo>
                <a:lnTo>
                  <a:pt x="611872" y="2121153"/>
                </a:lnTo>
                <a:lnTo>
                  <a:pt x="597276" y="2090851"/>
                </a:lnTo>
                <a:lnTo>
                  <a:pt x="583400" y="2068125"/>
                </a:lnTo>
                <a:lnTo>
                  <a:pt x="570240" y="2045398"/>
                </a:lnTo>
                <a:lnTo>
                  <a:pt x="557793" y="2022671"/>
                </a:lnTo>
                <a:lnTo>
                  <a:pt x="546052" y="1992369"/>
                </a:lnTo>
                <a:lnTo>
                  <a:pt x="535013" y="1969642"/>
                </a:lnTo>
                <a:lnTo>
                  <a:pt x="524672" y="1939340"/>
                </a:lnTo>
                <a:lnTo>
                  <a:pt x="515025" y="1909038"/>
                </a:lnTo>
                <a:lnTo>
                  <a:pt x="506066" y="1878736"/>
                </a:lnTo>
                <a:lnTo>
                  <a:pt x="497791" y="1856009"/>
                </a:lnTo>
                <a:lnTo>
                  <a:pt x="483276" y="1795405"/>
                </a:lnTo>
                <a:lnTo>
                  <a:pt x="471686" y="1734800"/>
                </a:lnTo>
                <a:lnTo>
                  <a:pt x="463018" y="1674196"/>
                </a:lnTo>
                <a:lnTo>
                  <a:pt x="456908" y="1613592"/>
                </a:lnTo>
                <a:lnTo>
                  <a:pt x="453207" y="1552987"/>
                </a:lnTo>
                <a:lnTo>
                  <a:pt x="451766" y="1499958"/>
                </a:lnTo>
                <a:lnTo>
                  <a:pt x="451846" y="1469656"/>
                </a:lnTo>
                <a:lnTo>
                  <a:pt x="452434" y="1439354"/>
                </a:lnTo>
                <a:lnTo>
                  <a:pt x="453512" y="1409052"/>
                </a:lnTo>
                <a:lnTo>
                  <a:pt x="455062" y="1378750"/>
                </a:lnTo>
                <a:lnTo>
                  <a:pt x="457064" y="1348447"/>
                </a:lnTo>
                <a:lnTo>
                  <a:pt x="457487" y="1340872"/>
                </a:lnTo>
                <a:lnTo>
                  <a:pt x="457812" y="1333296"/>
                </a:lnTo>
                <a:lnTo>
                  <a:pt x="458120" y="1325721"/>
                </a:lnTo>
                <a:lnTo>
                  <a:pt x="458496" y="1318145"/>
                </a:lnTo>
                <a:lnTo>
                  <a:pt x="2268093" y="1318145"/>
                </a:lnTo>
                <a:lnTo>
                  <a:pt x="2271058" y="1333296"/>
                </a:lnTo>
                <a:lnTo>
                  <a:pt x="2272563" y="1356023"/>
                </a:lnTo>
                <a:lnTo>
                  <a:pt x="2269677" y="1386325"/>
                </a:lnTo>
                <a:lnTo>
                  <a:pt x="2262435" y="1409052"/>
                </a:lnTo>
                <a:lnTo>
                  <a:pt x="2250870" y="1439354"/>
                </a:lnTo>
                <a:lnTo>
                  <a:pt x="2235016" y="1462081"/>
                </a:lnTo>
                <a:lnTo>
                  <a:pt x="2217462" y="1484807"/>
                </a:lnTo>
                <a:lnTo>
                  <a:pt x="1647236" y="1484807"/>
                </a:lnTo>
                <a:lnTo>
                  <a:pt x="1642293" y="1515109"/>
                </a:lnTo>
                <a:lnTo>
                  <a:pt x="1637645" y="1545412"/>
                </a:lnTo>
                <a:lnTo>
                  <a:pt x="1633120" y="1568138"/>
                </a:lnTo>
                <a:lnTo>
                  <a:pt x="1628547" y="1598440"/>
                </a:lnTo>
                <a:lnTo>
                  <a:pt x="1623297" y="1628743"/>
                </a:lnTo>
                <a:lnTo>
                  <a:pt x="1617998" y="1659045"/>
                </a:lnTo>
                <a:lnTo>
                  <a:pt x="1612735" y="1681772"/>
                </a:lnTo>
                <a:lnTo>
                  <a:pt x="1607592" y="1712074"/>
                </a:lnTo>
                <a:lnTo>
                  <a:pt x="1602657" y="1742376"/>
                </a:lnTo>
                <a:lnTo>
                  <a:pt x="1598013" y="1772678"/>
                </a:lnTo>
                <a:lnTo>
                  <a:pt x="1593747" y="1802980"/>
                </a:lnTo>
                <a:lnTo>
                  <a:pt x="1589944" y="1825707"/>
                </a:lnTo>
                <a:lnTo>
                  <a:pt x="1584066" y="1886311"/>
                </a:lnTo>
                <a:lnTo>
                  <a:pt x="1581064" y="1946916"/>
                </a:lnTo>
                <a:lnTo>
                  <a:pt x="1581013" y="1977218"/>
                </a:lnTo>
                <a:lnTo>
                  <a:pt x="1582258" y="2007520"/>
                </a:lnTo>
                <a:lnTo>
                  <a:pt x="1588639" y="2068125"/>
                </a:lnTo>
                <a:lnTo>
                  <a:pt x="1600225" y="2128729"/>
                </a:lnTo>
                <a:lnTo>
                  <a:pt x="1607974" y="2151456"/>
                </a:lnTo>
                <a:lnTo>
                  <a:pt x="1617031" y="2181758"/>
                </a:lnTo>
                <a:lnTo>
                  <a:pt x="1627396" y="2212060"/>
                </a:lnTo>
                <a:lnTo>
                  <a:pt x="1639073" y="2234787"/>
                </a:lnTo>
                <a:lnTo>
                  <a:pt x="1652063" y="2265089"/>
                </a:lnTo>
                <a:lnTo>
                  <a:pt x="1666368" y="2287816"/>
                </a:lnTo>
                <a:lnTo>
                  <a:pt x="1681990" y="2310542"/>
                </a:lnTo>
                <a:lnTo>
                  <a:pt x="1698931" y="2340844"/>
                </a:lnTo>
                <a:lnTo>
                  <a:pt x="1717194" y="2363571"/>
                </a:lnTo>
                <a:lnTo>
                  <a:pt x="1736779" y="2386298"/>
                </a:lnTo>
                <a:lnTo>
                  <a:pt x="1756871" y="2409024"/>
                </a:lnTo>
                <a:lnTo>
                  <a:pt x="1776705" y="2431751"/>
                </a:lnTo>
                <a:lnTo>
                  <a:pt x="1796200" y="2462053"/>
                </a:lnTo>
                <a:lnTo>
                  <a:pt x="1815276" y="2484780"/>
                </a:lnTo>
                <a:lnTo>
                  <a:pt x="1833854" y="2507506"/>
                </a:lnTo>
                <a:lnTo>
                  <a:pt x="1851853" y="2537809"/>
                </a:lnTo>
                <a:lnTo>
                  <a:pt x="1869192" y="2560535"/>
                </a:lnTo>
                <a:lnTo>
                  <a:pt x="1884602" y="2583262"/>
                </a:lnTo>
                <a:lnTo>
                  <a:pt x="1898250" y="2613564"/>
                </a:lnTo>
                <a:lnTo>
                  <a:pt x="1910216" y="2636291"/>
                </a:lnTo>
                <a:lnTo>
                  <a:pt x="1920579" y="2666593"/>
                </a:lnTo>
                <a:lnTo>
                  <a:pt x="1929419" y="2689320"/>
                </a:lnTo>
                <a:lnTo>
                  <a:pt x="1936815" y="2719622"/>
                </a:lnTo>
                <a:lnTo>
                  <a:pt x="1942848" y="2749924"/>
                </a:lnTo>
                <a:lnTo>
                  <a:pt x="1947597" y="2772651"/>
                </a:lnTo>
                <a:lnTo>
                  <a:pt x="1951142" y="2802953"/>
                </a:lnTo>
                <a:lnTo>
                  <a:pt x="1953562" y="2833255"/>
                </a:lnTo>
                <a:lnTo>
                  <a:pt x="1954937" y="2863557"/>
                </a:lnTo>
                <a:lnTo>
                  <a:pt x="1955347" y="2893860"/>
                </a:lnTo>
                <a:lnTo>
                  <a:pt x="1954872" y="2916586"/>
                </a:lnTo>
                <a:lnTo>
                  <a:pt x="1951877" y="2977191"/>
                </a:lnTo>
                <a:lnTo>
                  <a:pt x="1946093" y="3037795"/>
                </a:lnTo>
                <a:lnTo>
                  <a:pt x="1937007" y="3098399"/>
                </a:lnTo>
                <a:lnTo>
                  <a:pt x="1931065" y="3121126"/>
                </a:lnTo>
                <a:lnTo>
                  <a:pt x="1924104" y="3151428"/>
                </a:lnTo>
                <a:lnTo>
                  <a:pt x="1916059" y="3181730"/>
                </a:lnTo>
                <a:lnTo>
                  <a:pt x="1906868" y="3212033"/>
                </a:lnTo>
                <a:lnTo>
                  <a:pt x="1896464" y="3234759"/>
                </a:lnTo>
                <a:lnTo>
                  <a:pt x="1883963" y="3265061"/>
                </a:lnTo>
                <a:lnTo>
                  <a:pt x="1855485" y="3318090"/>
                </a:lnTo>
                <a:lnTo>
                  <a:pt x="1822431" y="3363544"/>
                </a:lnTo>
                <a:lnTo>
                  <a:pt x="1804210" y="3386270"/>
                </a:lnTo>
                <a:lnTo>
                  <a:pt x="1797764" y="3393846"/>
                </a:lnTo>
                <a:close/>
              </a:path>
              <a:path w="2272665" h="3681729">
                <a:moveTo>
                  <a:pt x="1996340" y="1621167"/>
                </a:moveTo>
                <a:lnTo>
                  <a:pt x="1869646" y="1621167"/>
                </a:lnTo>
                <a:lnTo>
                  <a:pt x="1793847" y="1598440"/>
                </a:lnTo>
                <a:lnTo>
                  <a:pt x="1744651" y="1568138"/>
                </a:lnTo>
                <a:lnTo>
                  <a:pt x="1697222" y="1537836"/>
                </a:lnTo>
                <a:lnTo>
                  <a:pt x="1668690" y="1507534"/>
                </a:lnTo>
                <a:lnTo>
                  <a:pt x="1662518" y="1499958"/>
                </a:lnTo>
                <a:lnTo>
                  <a:pt x="1655486" y="1492383"/>
                </a:lnTo>
                <a:lnTo>
                  <a:pt x="1647236" y="1484807"/>
                </a:lnTo>
                <a:lnTo>
                  <a:pt x="2217462" y="1484807"/>
                </a:lnTo>
                <a:lnTo>
                  <a:pt x="2198855" y="1507534"/>
                </a:lnTo>
                <a:lnTo>
                  <a:pt x="2179270" y="1522685"/>
                </a:lnTo>
                <a:lnTo>
                  <a:pt x="2158781" y="1545412"/>
                </a:lnTo>
                <a:lnTo>
                  <a:pt x="2137464" y="1560563"/>
                </a:lnTo>
                <a:lnTo>
                  <a:pt x="2115393" y="1575714"/>
                </a:lnTo>
                <a:lnTo>
                  <a:pt x="2092642" y="1583289"/>
                </a:lnTo>
                <a:lnTo>
                  <a:pt x="2069286" y="1598440"/>
                </a:lnTo>
                <a:lnTo>
                  <a:pt x="1996340" y="1621167"/>
                </a:lnTo>
                <a:close/>
              </a:path>
              <a:path w="2272665" h="3681729">
                <a:moveTo>
                  <a:pt x="1946056" y="1628743"/>
                </a:moveTo>
                <a:lnTo>
                  <a:pt x="1920643" y="1628743"/>
                </a:lnTo>
                <a:lnTo>
                  <a:pt x="1895148" y="1621167"/>
                </a:lnTo>
                <a:lnTo>
                  <a:pt x="1971314" y="1621167"/>
                </a:lnTo>
                <a:lnTo>
                  <a:pt x="1946056" y="1628743"/>
                </a:lnTo>
                <a:close/>
              </a:path>
              <a:path w="2272665" h="3681729">
                <a:moveTo>
                  <a:pt x="921968" y="3681717"/>
                </a:moveTo>
                <a:lnTo>
                  <a:pt x="919484" y="3674141"/>
                </a:lnTo>
                <a:lnTo>
                  <a:pt x="918021" y="3666566"/>
                </a:lnTo>
                <a:lnTo>
                  <a:pt x="914347" y="3666566"/>
                </a:lnTo>
                <a:lnTo>
                  <a:pt x="897758" y="3636263"/>
                </a:lnTo>
                <a:lnTo>
                  <a:pt x="882229" y="3613537"/>
                </a:lnTo>
                <a:lnTo>
                  <a:pt x="868220" y="3590810"/>
                </a:lnTo>
                <a:lnTo>
                  <a:pt x="856190" y="3568083"/>
                </a:lnTo>
                <a:lnTo>
                  <a:pt x="846600" y="3537781"/>
                </a:lnTo>
                <a:lnTo>
                  <a:pt x="839910" y="3515055"/>
                </a:lnTo>
                <a:lnTo>
                  <a:pt x="837370" y="3484752"/>
                </a:lnTo>
                <a:lnTo>
                  <a:pt x="841295" y="3454450"/>
                </a:lnTo>
                <a:lnTo>
                  <a:pt x="868269" y="3416572"/>
                </a:lnTo>
                <a:lnTo>
                  <a:pt x="920294" y="3386270"/>
                </a:lnTo>
                <a:lnTo>
                  <a:pt x="950228" y="3378695"/>
                </a:lnTo>
                <a:lnTo>
                  <a:pt x="1070271" y="3378695"/>
                </a:lnTo>
                <a:lnTo>
                  <a:pt x="1100300" y="3386270"/>
                </a:lnTo>
                <a:lnTo>
                  <a:pt x="1130311" y="3386270"/>
                </a:lnTo>
                <a:lnTo>
                  <a:pt x="1160332" y="3393846"/>
                </a:lnTo>
                <a:lnTo>
                  <a:pt x="1797764" y="3393846"/>
                </a:lnTo>
                <a:lnTo>
                  <a:pt x="1784871" y="3408997"/>
                </a:lnTo>
                <a:lnTo>
                  <a:pt x="1764423" y="3424148"/>
                </a:lnTo>
                <a:lnTo>
                  <a:pt x="1742875" y="3446875"/>
                </a:lnTo>
                <a:lnTo>
                  <a:pt x="1720235" y="3462026"/>
                </a:lnTo>
                <a:lnTo>
                  <a:pt x="1696512" y="3477177"/>
                </a:lnTo>
                <a:lnTo>
                  <a:pt x="1671715" y="3484752"/>
                </a:lnTo>
                <a:lnTo>
                  <a:pt x="1658783" y="3492328"/>
                </a:lnTo>
                <a:lnTo>
                  <a:pt x="994360" y="3492328"/>
                </a:lnTo>
                <a:lnTo>
                  <a:pt x="966524" y="3499903"/>
                </a:lnTo>
                <a:lnTo>
                  <a:pt x="945480" y="3507479"/>
                </a:lnTo>
                <a:lnTo>
                  <a:pt x="930881" y="3522630"/>
                </a:lnTo>
                <a:lnTo>
                  <a:pt x="922377" y="3545357"/>
                </a:lnTo>
                <a:lnTo>
                  <a:pt x="919620" y="3575659"/>
                </a:lnTo>
                <a:lnTo>
                  <a:pt x="919980" y="3583235"/>
                </a:lnTo>
                <a:lnTo>
                  <a:pt x="920909" y="3598386"/>
                </a:lnTo>
                <a:lnTo>
                  <a:pt x="922180" y="3613537"/>
                </a:lnTo>
                <a:lnTo>
                  <a:pt x="923567" y="3621112"/>
                </a:lnTo>
                <a:lnTo>
                  <a:pt x="925013" y="3636263"/>
                </a:lnTo>
                <a:lnTo>
                  <a:pt x="926670" y="3651414"/>
                </a:lnTo>
                <a:lnTo>
                  <a:pt x="928419" y="3658990"/>
                </a:lnTo>
                <a:lnTo>
                  <a:pt x="930142" y="3674141"/>
                </a:lnTo>
                <a:lnTo>
                  <a:pt x="927415" y="3674141"/>
                </a:lnTo>
                <a:lnTo>
                  <a:pt x="921968" y="3681717"/>
                </a:lnTo>
                <a:close/>
              </a:path>
              <a:path w="2272665" h="3681729">
                <a:moveTo>
                  <a:pt x="1531921" y="3530206"/>
                </a:moveTo>
                <a:lnTo>
                  <a:pt x="1283765" y="3530206"/>
                </a:lnTo>
                <a:lnTo>
                  <a:pt x="1253007" y="3522630"/>
                </a:lnTo>
                <a:lnTo>
                  <a:pt x="1222281" y="3522630"/>
                </a:lnTo>
                <a:lnTo>
                  <a:pt x="1191578" y="3515055"/>
                </a:lnTo>
                <a:lnTo>
                  <a:pt x="1160887" y="3515055"/>
                </a:lnTo>
                <a:lnTo>
                  <a:pt x="1130197" y="3507479"/>
                </a:lnTo>
                <a:lnTo>
                  <a:pt x="1103269" y="3499903"/>
                </a:lnTo>
                <a:lnTo>
                  <a:pt x="1076142" y="3499903"/>
                </a:lnTo>
                <a:lnTo>
                  <a:pt x="1048896" y="3492328"/>
                </a:lnTo>
                <a:lnTo>
                  <a:pt x="1658783" y="3492328"/>
                </a:lnTo>
                <a:lnTo>
                  <a:pt x="1645852" y="3499903"/>
                </a:lnTo>
                <a:lnTo>
                  <a:pt x="1618932" y="3507479"/>
                </a:lnTo>
                <a:lnTo>
                  <a:pt x="1561958" y="3522630"/>
                </a:lnTo>
                <a:lnTo>
                  <a:pt x="1531921" y="3530206"/>
                </a:lnTo>
                <a:close/>
              </a:path>
              <a:path w="2272665" h="3681729">
                <a:moveTo>
                  <a:pt x="1469583" y="3537781"/>
                </a:moveTo>
                <a:lnTo>
                  <a:pt x="1345421" y="3537781"/>
                </a:lnTo>
                <a:lnTo>
                  <a:pt x="1314566" y="3530206"/>
                </a:lnTo>
                <a:lnTo>
                  <a:pt x="1500862" y="3530206"/>
                </a:lnTo>
                <a:lnTo>
                  <a:pt x="1469583" y="3537781"/>
                </a:lnTo>
                <a:close/>
              </a:path>
            </a:pathLst>
          </a:custGeom>
          <a:solidFill>
            <a:srgbClr val="80818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853807" y="3440086"/>
            <a:ext cx="162560" cy="163195"/>
          </a:xfrm>
          <a:custGeom>
            <a:avLst/>
            <a:gdLst/>
            <a:ahLst/>
            <a:cxnLst/>
            <a:rect l="l" t="t" r="r" b="b"/>
            <a:pathLst>
              <a:path w="162559" h="163195">
                <a:moveTo>
                  <a:pt x="79884" y="162995"/>
                </a:moveTo>
                <a:lnTo>
                  <a:pt x="32646" y="146729"/>
                </a:lnTo>
                <a:lnTo>
                  <a:pt x="4073" y="106853"/>
                </a:lnTo>
                <a:lnTo>
                  <a:pt x="0" y="81338"/>
                </a:lnTo>
                <a:lnTo>
                  <a:pt x="4026" y="55802"/>
                </a:lnTo>
                <a:lnTo>
                  <a:pt x="15299" y="33598"/>
                </a:lnTo>
                <a:lnTo>
                  <a:pt x="32543" y="16028"/>
                </a:lnTo>
                <a:lnTo>
                  <a:pt x="54482" y="4394"/>
                </a:lnTo>
                <a:lnTo>
                  <a:pt x="79838" y="0"/>
                </a:lnTo>
                <a:lnTo>
                  <a:pt x="105821" y="3876"/>
                </a:lnTo>
                <a:lnTo>
                  <a:pt x="128485" y="15317"/>
                </a:lnTo>
                <a:lnTo>
                  <a:pt x="146428" y="32944"/>
                </a:lnTo>
                <a:lnTo>
                  <a:pt x="158252" y="55382"/>
                </a:lnTo>
                <a:lnTo>
                  <a:pt x="162556" y="81255"/>
                </a:lnTo>
                <a:lnTo>
                  <a:pt x="158274" y="106982"/>
                </a:lnTo>
                <a:lnTo>
                  <a:pt x="146311" y="129553"/>
                </a:lnTo>
                <a:lnTo>
                  <a:pt x="128222" y="147434"/>
                </a:lnTo>
                <a:lnTo>
                  <a:pt x="105561" y="159092"/>
                </a:lnTo>
                <a:lnTo>
                  <a:pt x="79884" y="162995"/>
                </a:lnTo>
                <a:close/>
              </a:path>
            </a:pathLst>
          </a:custGeom>
          <a:solidFill>
            <a:srgbClr val="40404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470734" y="3355437"/>
            <a:ext cx="163195" cy="163195"/>
          </a:xfrm>
          <a:custGeom>
            <a:avLst/>
            <a:gdLst/>
            <a:ahLst/>
            <a:cxnLst/>
            <a:rect l="l" t="t" r="r" b="b"/>
            <a:pathLst>
              <a:path w="163195" h="163195">
                <a:moveTo>
                  <a:pt x="80346" y="162919"/>
                </a:moveTo>
                <a:lnTo>
                  <a:pt x="32987" y="146909"/>
                </a:lnTo>
                <a:lnTo>
                  <a:pt x="4206" y="107265"/>
                </a:lnTo>
                <a:lnTo>
                  <a:pt x="0" y="81823"/>
                </a:lnTo>
                <a:lnTo>
                  <a:pt x="3898" y="56343"/>
                </a:lnTo>
                <a:lnTo>
                  <a:pt x="15076" y="34083"/>
                </a:lnTo>
                <a:lnTo>
                  <a:pt x="32244" y="16382"/>
                </a:lnTo>
                <a:lnTo>
                  <a:pt x="54108" y="4575"/>
                </a:lnTo>
                <a:lnTo>
                  <a:pt x="79376" y="0"/>
                </a:lnTo>
                <a:lnTo>
                  <a:pt x="105336" y="3754"/>
                </a:lnTo>
                <a:lnTo>
                  <a:pt x="128097" y="15135"/>
                </a:lnTo>
                <a:lnTo>
                  <a:pt x="146201" y="32724"/>
                </a:lnTo>
                <a:lnTo>
                  <a:pt x="158186" y="55103"/>
                </a:lnTo>
                <a:lnTo>
                  <a:pt x="162594" y="80853"/>
                </a:lnTo>
                <a:lnTo>
                  <a:pt x="158409" y="106703"/>
                </a:lnTo>
                <a:lnTo>
                  <a:pt x="146592" y="129328"/>
                </a:lnTo>
                <a:lnTo>
                  <a:pt x="128643" y="147236"/>
                </a:lnTo>
                <a:lnTo>
                  <a:pt x="106061" y="158931"/>
                </a:lnTo>
                <a:lnTo>
                  <a:pt x="80346" y="162919"/>
                </a:lnTo>
                <a:close/>
              </a:path>
            </a:pathLst>
          </a:custGeom>
          <a:solidFill>
            <a:srgbClr val="404041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42477" y="859923"/>
            <a:ext cx="8526145" cy="85725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600" spc="-580" b="0">
                <a:latin typeface="Trebuchet MS"/>
                <a:cs typeface="Trebuchet MS"/>
              </a:rPr>
              <a:t>NUMBERS </a:t>
            </a:r>
            <a:r>
              <a:rPr dirty="0" sz="5600" spc="-635" b="0">
                <a:solidFill>
                  <a:srgbClr val="FFFFFF"/>
                </a:solidFill>
                <a:latin typeface="Trebuchet MS"/>
                <a:cs typeface="Trebuchet MS"/>
              </a:rPr>
              <a:t>GIVE </a:t>
            </a:r>
            <a:r>
              <a:rPr dirty="0" sz="5600" spc="-795" b="0">
                <a:solidFill>
                  <a:srgbClr val="FFFFFF"/>
                </a:solidFill>
                <a:latin typeface="Trebuchet MS"/>
                <a:cs typeface="Trebuchet MS"/>
              </a:rPr>
              <a:t>A </a:t>
            </a:r>
            <a:r>
              <a:rPr dirty="0" sz="5600" spc="-545" b="0">
                <a:solidFill>
                  <a:srgbClr val="FFFFFF"/>
                </a:solidFill>
                <a:latin typeface="Trebuchet MS"/>
                <a:cs typeface="Trebuchet MS"/>
              </a:rPr>
              <a:t>SENSE </a:t>
            </a:r>
            <a:r>
              <a:rPr dirty="0" sz="5600" spc="-880" b="0">
                <a:solidFill>
                  <a:srgbClr val="FFFFFF"/>
                </a:solidFill>
                <a:latin typeface="Trebuchet MS"/>
                <a:cs typeface="Trebuchet MS"/>
              </a:rPr>
              <a:t>OF </a:t>
            </a:r>
            <a:r>
              <a:rPr dirty="0" sz="5600" spc="-135" b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5600" spc="-760" b="0">
                <a:solidFill>
                  <a:srgbClr val="FFFFFF"/>
                </a:solidFill>
                <a:latin typeface="Trebuchet MS"/>
                <a:cs typeface="Trebuchet MS"/>
              </a:rPr>
              <a:t>SCOPE</a:t>
            </a:r>
            <a:endParaRPr sz="56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2625" y="2749550"/>
            <a:ext cx="6583680" cy="29000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4200" spc="160" b="1">
                <a:solidFill>
                  <a:srgbClr val="FFFFFF"/>
                </a:solidFill>
                <a:latin typeface="Arial"/>
                <a:cs typeface="Arial"/>
              </a:rPr>
              <a:t>Quantitative</a:t>
            </a:r>
            <a:r>
              <a:rPr dirty="0" sz="4200" spc="-29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4200" spc="200" b="1">
                <a:solidFill>
                  <a:srgbClr val="FFFFFF"/>
                </a:solidFill>
                <a:latin typeface="Arial"/>
                <a:cs typeface="Arial"/>
              </a:rPr>
              <a:t>Data</a:t>
            </a:r>
            <a:endParaRPr sz="4200">
              <a:latin typeface="Arial"/>
              <a:cs typeface="Arial"/>
            </a:endParaRPr>
          </a:p>
          <a:p>
            <a:pPr marL="12700" marR="1880870">
              <a:lnSpc>
                <a:spcPct val="118300"/>
              </a:lnSpc>
              <a:spcBef>
                <a:spcPts val="1745"/>
              </a:spcBef>
            </a:pPr>
            <a:r>
              <a:rPr dirty="0" sz="2800" spc="190">
                <a:solidFill>
                  <a:srgbClr val="F76941"/>
                </a:solidFill>
                <a:latin typeface="Palatino Linotype"/>
                <a:cs typeface="Palatino Linotype"/>
              </a:rPr>
              <a:t>Average </a:t>
            </a:r>
            <a:r>
              <a:rPr dirty="0" sz="2800" spc="-20">
                <a:solidFill>
                  <a:srgbClr val="FFFFFF"/>
                </a:solidFill>
                <a:latin typeface="Palatino Linotype"/>
                <a:cs typeface="Palatino Linotype"/>
              </a:rPr>
              <a:t>= </a:t>
            </a:r>
            <a:r>
              <a:rPr dirty="0" sz="2800" spc="240">
                <a:solidFill>
                  <a:srgbClr val="FFFFFF"/>
                </a:solidFill>
                <a:latin typeface="Palatino Linotype"/>
                <a:cs typeface="Palatino Linotype"/>
              </a:rPr>
              <a:t>total/#of</a:t>
            </a:r>
            <a:r>
              <a:rPr dirty="0" sz="2800" spc="-33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dirty="0" sz="2800" spc="114">
                <a:solidFill>
                  <a:srgbClr val="FFFFFF"/>
                </a:solidFill>
                <a:latin typeface="Palatino Linotype"/>
                <a:cs typeface="Palatino Linotype"/>
              </a:rPr>
              <a:t>people  </a:t>
            </a:r>
            <a:r>
              <a:rPr dirty="0" sz="2800" spc="80">
                <a:solidFill>
                  <a:srgbClr val="F76941"/>
                </a:solidFill>
                <a:latin typeface="Palatino Linotype"/>
                <a:cs typeface="Palatino Linotype"/>
              </a:rPr>
              <a:t>Mode </a:t>
            </a:r>
            <a:r>
              <a:rPr dirty="0" sz="2800" spc="-20">
                <a:solidFill>
                  <a:srgbClr val="FFFFFF"/>
                </a:solidFill>
                <a:latin typeface="Palatino Linotype"/>
                <a:cs typeface="Palatino Linotype"/>
              </a:rPr>
              <a:t>= </a:t>
            </a:r>
            <a:r>
              <a:rPr dirty="0" sz="2800" spc="204">
                <a:solidFill>
                  <a:srgbClr val="FFFFFF"/>
                </a:solidFill>
                <a:latin typeface="Palatino Linotype"/>
                <a:cs typeface="Palatino Linotype"/>
              </a:rPr>
              <a:t>most </a:t>
            </a:r>
            <a:r>
              <a:rPr dirty="0" sz="2800" spc="180">
                <a:solidFill>
                  <a:srgbClr val="FFFFFF"/>
                </a:solidFill>
                <a:latin typeface="Palatino Linotype"/>
                <a:cs typeface="Palatino Linotype"/>
              </a:rPr>
              <a:t>common </a:t>
            </a:r>
            <a:r>
              <a:rPr dirty="0" sz="2800" spc="515">
                <a:solidFill>
                  <a:srgbClr val="FFFFFF"/>
                </a:solidFill>
                <a:latin typeface="Palatino Linotype"/>
                <a:cs typeface="Palatino Linotype"/>
              </a:rPr>
              <a:t>#  </a:t>
            </a:r>
            <a:r>
              <a:rPr dirty="0" sz="2800" spc="150">
                <a:solidFill>
                  <a:srgbClr val="F76941"/>
                </a:solidFill>
                <a:latin typeface="Palatino Linotype"/>
                <a:cs typeface="Palatino Linotype"/>
              </a:rPr>
              <a:t>Median</a:t>
            </a:r>
            <a:r>
              <a:rPr dirty="0" sz="2800" spc="-60">
                <a:solidFill>
                  <a:srgbClr val="F76941"/>
                </a:solidFill>
                <a:latin typeface="Palatino Linotype"/>
                <a:cs typeface="Palatino Linotype"/>
              </a:rPr>
              <a:t> </a:t>
            </a:r>
            <a:r>
              <a:rPr dirty="0" sz="2800" spc="-20">
                <a:solidFill>
                  <a:srgbClr val="FFFFFF"/>
                </a:solidFill>
                <a:latin typeface="Palatino Linotype"/>
                <a:cs typeface="Palatino Linotype"/>
              </a:rPr>
              <a:t>=</a:t>
            </a:r>
            <a:r>
              <a:rPr dirty="0" sz="2800" spc="-6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dirty="0" sz="2800" spc="515">
                <a:solidFill>
                  <a:srgbClr val="FFFFFF"/>
                </a:solidFill>
                <a:latin typeface="Palatino Linotype"/>
                <a:cs typeface="Palatino Linotype"/>
              </a:rPr>
              <a:t>#</a:t>
            </a:r>
            <a:r>
              <a:rPr dirty="0" sz="2800" spc="-6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dirty="0" sz="2800" spc="165">
                <a:solidFill>
                  <a:srgbClr val="FFFFFF"/>
                </a:solidFill>
                <a:latin typeface="Palatino Linotype"/>
                <a:cs typeface="Palatino Linotype"/>
              </a:rPr>
              <a:t>in</a:t>
            </a:r>
            <a:r>
              <a:rPr dirty="0" sz="2800" spc="-6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dirty="0" sz="2800" spc="254">
                <a:solidFill>
                  <a:srgbClr val="FFFFFF"/>
                </a:solidFill>
                <a:latin typeface="Palatino Linotype"/>
                <a:cs typeface="Palatino Linotype"/>
              </a:rPr>
              <a:t>the</a:t>
            </a:r>
            <a:r>
              <a:rPr dirty="0" sz="2800" spc="-6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dirty="0" sz="2800" spc="105">
                <a:solidFill>
                  <a:srgbClr val="FFFFFF"/>
                </a:solidFill>
                <a:latin typeface="Palatino Linotype"/>
                <a:cs typeface="Palatino Linotype"/>
              </a:rPr>
              <a:t>middle</a:t>
            </a:r>
            <a:endParaRPr sz="2800">
              <a:latin typeface="Palatino Linotype"/>
              <a:cs typeface="Palatino Linotype"/>
            </a:endParaRPr>
          </a:p>
          <a:p>
            <a:pPr marL="12700">
              <a:lnSpc>
                <a:spcPct val="100000"/>
              </a:lnSpc>
              <a:spcBef>
                <a:spcPts val="615"/>
              </a:spcBef>
            </a:pPr>
            <a:r>
              <a:rPr dirty="0" sz="2800" spc="240">
                <a:solidFill>
                  <a:srgbClr val="F76941"/>
                </a:solidFill>
                <a:latin typeface="Palatino Linotype"/>
                <a:cs typeface="Palatino Linotype"/>
              </a:rPr>
              <a:t>Range</a:t>
            </a:r>
            <a:r>
              <a:rPr dirty="0" sz="2800" spc="-55">
                <a:solidFill>
                  <a:srgbClr val="F76941"/>
                </a:solidFill>
                <a:latin typeface="Palatino Linotype"/>
                <a:cs typeface="Palatino Linotype"/>
              </a:rPr>
              <a:t> </a:t>
            </a:r>
            <a:r>
              <a:rPr dirty="0" sz="2800" spc="-20">
                <a:solidFill>
                  <a:srgbClr val="FFFFFF"/>
                </a:solidFill>
                <a:latin typeface="Palatino Linotype"/>
                <a:cs typeface="Palatino Linotype"/>
              </a:rPr>
              <a:t>=</a:t>
            </a:r>
            <a:r>
              <a:rPr dirty="0" sz="2800" spc="-55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dirty="0" sz="2800" spc="185">
                <a:solidFill>
                  <a:srgbClr val="FFFFFF"/>
                </a:solidFill>
                <a:latin typeface="Palatino Linotype"/>
                <a:cs typeface="Palatino Linotype"/>
              </a:rPr>
              <a:t>what's</a:t>
            </a:r>
            <a:r>
              <a:rPr dirty="0" sz="2800" spc="-55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dirty="0" sz="2800" spc="254">
                <a:solidFill>
                  <a:srgbClr val="FFFFFF"/>
                </a:solidFill>
                <a:latin typeface="Palatino Linotype"/>
                <a:cs typeface="Palatino Linotype"/>
              </a:rPr>
              <a:t>the</a:t>
            </a:r>
            <a:r>
              <a:rPr dirty="0" sz="2800" spc="-55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dirty="0" sz="2800" spc="190">
                <a:solidFill>
                  <a:srgbClr val="FFFFFF"/>
                </a:solidFill>
                <a:latin typeface="Palatino Linotype"/>
                <a:cs typeface="Palatino Linotype"/>
              </a:rPr>
              <a:t>lowest/highest</a:t>
            </a:r>
            <a:r>
              <a:rPr dirty="0" sz="2800" spc="-55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dirty="0" sz="2800" spc="325">
                <a:solidFill>
                  <a:srgbClr val="FFFFFF"/>
                </a:solidFill>
                <a:latin typeface="Palatino Linotype"/>
                <a:cs typeface="Palatino Linotype"/>
              </a:rPr>
              <a:t>#?</a:t>
            </a:r>
            <a:endParaRPr sz="2800">
              <a:latin typeface="Palatino Linotype"/>
              <a:cs typeface="Palatino Linotype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00112" y="898023"/>
            <a:ext cx="7416800" cy="85725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600" spc="-655" b="0">
                <a:latin typeface="Trebuchet MS"/>
                <a:cs typeface="Trebuchet MS"/>
              </a:rPr>
              <a:t>NARRATIVE </a:t>
            </a:r>
            <a:r>
              <a:rPr dirty="0" sz="5600" spc="-640" b="0">
                <a:solidFill>
                  <a:srgbClr val="FFFFFF"/>
                </a:solidFill>
                <a:latin typeface="Trebuchet MS"/>
                <a:cs typeface="Trebuchet MS"/>
              </a:rPr>
              <a:t>PROVIDES</a:t>
            </a:r>
            <a:r>
              <a:rPr dirty="0" sz="5600" spc="-110" b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5600" spc="-819" b="0">
                <a:solidFill>
                  <a:srgbClr val="FFFFFF"/>
                </a:solidFill>
                <a:latin typeface="Trebuchet MS"/>
                <a:cs typeface="Trebuchet MS"/>
              </a:rPr>
              <a:t>FLAVOR</a:t>
            </a:r>
            <a:endParaRPr sz="56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2625" y="2749550"/>
            <a:ext cx="7439025" cy="28905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4200" spc="165" b="1">
                <a:solidFill>
                  <a:srgbClr val="FFFFFF"/>
                </a:solidFill>
                <a:latin typeface="Arial"/>
                <a:cs typeface="Arial"/>
              </a:rPr>
              <a:t>Qualitative</a:t>
            </a:r>
            <a:r>
              <a:rPr dirty="0" sz="4200" spc="-26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4200" spc="200" b="1">
                <a:solidFill>
                  <a:srgbClr val="FFFFFF"/>
                </a:solidFill>
                <a:latin typeface="Arial"/>
                <a:cs typeface="Arial"/>
              </a:rPr>
              <a:t>Data</a:t>
            </a:r>
            <a:endParaRPr sz="4200">
              <a:latin typeface="Arial"/>
              <a:cs typeface="Arial"/>
            </a:endParaRPr>
          </a:p>
          <a:p>
            <a:pPr marL="12700" marR="5080">
              <a:lnSpc>
                <a:spcPct val="118300"/>
              </a:lnSpc>
              <a:spcBef>
                <a:spcPts val="1670"/>
              </a:spcBef>
            </a:pPr>
            <a:r>
              <a:rPr dirty="0" sz="2800" spc="220">
                <a:solidFill>
                  <a:srgbClr val="F76941"/>
                </a:solidFill>
                <a:latin typeface="Palatino Linotype"/>
                <a:cs typeface="Palatino Linotype"/>
              </a:rPr>
              <a:t>Examples </a:t>
            </a:r>
            <a:r>
              <a:rPr dirty="0" sz="2800" spc="-20">
                <a:solidFill>
                  <a:srgbClr val="FFFFFF"/>
                </a:solidFill>
                <a:latin typeface="Palatino Linotype"/>
                <a:cs typeface="Palatino Linotype"/>
              </a:rPr>
              <a:t>= </a:t>
            </a:r>
            <a:r>
              <a:rPr dirty="0" sz="2800" spc="185">
                <a:solidFill>
                  <a:srgbClr val="FFFFFF"/>
                </a:solidFill>
                <a:latin typeface="Palatino Linotype"/>
                <a:cs typeface="Palatino Linotype"/>
              </a:rPr>
              <a:t>what's </a:t>
            </a:r>
            <a:r>
              <a:rPr dirty="0" sz="2800" spc="254">
                <a:solidFill>
                  <a:srgbClr val="FFFFFF"/>
                </a:solidFill>
                <a:latin typeface="Palatino Linotype"/>
                <a:cs typeface="Palatino Linotype"/>
              </a:rPr>
              <a:t>the </a:t>
            </a:r>
            <a:r>
              <a:rPr dirty="0" sz="2800" spc="220">
                <a:solidFill>
                  <a:srgbClr val="FFFFFF"/>
                </a:solidFill>
                <a:latin typeface="Palatino Linotype"/>
                <a:cs typeface="Palatino Linotype"/>
              </a:rPr>
              <a:t>narrative?  </a:t>
            </a:r>
            <a:r>
              <a:rPr dirty="0" sz="2800" spc="229">
                <a:solidFill>
                  <a:srgbClr val="F76941"/>
                </a:solidFill>
                <a:latin typeface="Palatino Linotype"/>
                <a:cs typeface="Palatino Linotype"/>
              </a:rPr>
              <a:t>Rationale </a:t>
            </a:r>
            <a:r>
              <a:rPr dirty="0" sz="2800" spc="-20">
                <a:solidFill>
                  <a:srgbClr val="FFFFFF"/>
                </a:solidFill>
                <a:latin typeface="Palatino Linotype"/>
                <a:cs typeface="Palatino Linotype"/>
              </a:rPr>
              <a:t>= </a:t>
            </a:r>
            <a:r>
              <a:rPr dirty="0" sz="2800" spc="215">
                <a:solidFill>
                  <a:srgbClr val="FFFFFF"/>
                </a:solidFill>
                <a:latin typeface="Palatino Linotype"/>
                <a:cs typeface="Palatino Linotype"/>
              </a:rPr>
              <a:t>what </a:t>
            </a:r>
            <a:r>
              <a:rPr dirty="0" sz="2800" spc="254">
                <a:solidFill>
                  <a:srgbClr val="FFFFFF"/>
                </a:solidFill>
                <a:latin typeface="Palatino Linotype"/>
                <a:cs typeface="Palatino Linotype"/>
              </a:rPr>
              <a:t>are the </a:t>
            </a:r>
            <a:r>
              <a:rPr dirty="0" sz="2800" spc="215">
                <a:solidFill>
                  <a:srgbClr val="FFFFFF"/>
                </a:solidFill>
                <a:latin typeface="Palatino Linotype"/>
                <a:cs typeface="Palatino Linotype"/>
              </a:rPr>
              <a:t>reasons?  </a:t>
            </a:r>
            <a:r>
              <a:rPr dirty="0" sz="2800" spc="180">
                <a:solidFill>
                  <a:srgbClr val="F76941"/>
                </a:solidFill>
                <a:latin typeface="Palatino Linotype"/>
                <a:cs typeface="Palatino Linotype"/>
              </a:rPr>
              <a:t>Background</a:t>
            </a:r>
            <a:r>
              <a:rPr dirty="0" sz="2800" spc="-55">
                <a:solidFill>
                  <a:srgbClr val="F76941"/>
                </a:solidFill>
                <a:latin typeface="Palatino Linotype"/>
                <a:cs typeface="Palatino Linotype"/>
              </a:rPr>
              <a:t> </a:t>
            </a:r>
            <a:r>
              <a:rPr dirty="0" sz="2800" spc="-20">
                <a:solidFill>
                  <a:srgbClr val="FFFFFF"/>
                </a:solidFill>
                <a:latin typeface="Palatino Linotype"/>
                <a:cs typeface="Palatino Linotype"/>
              </a:rPr>
              <a:t>=</a:t>
            </a:r>
            <a:r>
              <a:rPr dirty="0" sz="2800" spc="-55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dirty="0" sz="2800" spc="185">
                <a:solidFill>
                  <a:srgbClr val="FFFFFF"/>
                </a:solidFill>
                <a:latin typeface="Palatino Linotype"/>
                <a:cs typeface="Palatino Linotype"/>
              </a:rPr>
              <a:t>what's</a:t>
            </a:r>
            <a:r>
              <a:rPr dirty="0" sz="2800" spc="-55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dirty="0" sz="2800" spc="254">
                <a:solidFill>
                  <a:srgbClr val="FFFFFF"/>
                </a:solidFill>
                <a:latin typeface="Palatino Linotype"/>
                <a:cs typeface="Palatino Linotype"/>
              </a:rPr>
              <a:t>the</a:t>
            </a:r>
            <a:r>
              <a:rPr dirty="0" sz="2800" spc="-55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dirty="0" sz="2800" spc="220">
                <a:solidFill>
                  <a:srgbClr val="FFFFFF"/>
                </a:solidFill>
                <a:latin typeface="Palatino Linotype"/>
                <a:cs typeface="Palatino Linotype"/>
              </a:rPr>
              <a:t>history/context?  </a:t>
            </a:r>
            <a:r>
              <a:rPr dirty="0" sz="2800" spc="195">
                <a:solidFill>
                  <a:srgbClr val="F76941"/>
                </a:solidFill>
                <a:latin typeface="Palatino Linotype"/>
                <a:cs typeface="Palatino Linotype"/>
              </a:rPr>
              <a:t>Emotions</a:t>
            </a:r>
            <a:r>
              <a:rPr dirty="0" sz="2800" spc="-50">
                <a:solidFill>
                  <a:srgbClr val="F76941"/>
                </a:solidFill>
                <a:latin typeface="Palatino Linotype"/>
                <a:cs typeface="Palatino Linotype"/>
              </a:rPr>
              <a:t> </a:t>
            </a:r>
            <a:r>
              <a:rPr dirty="0" sz="2800" spc="-20">
                <a:solidFill>
                  <a:srgbClr val="FFFFFF"/>
                </a:solidFill>
                <a:latin typeface="Palatino Linotype"/>
                <a:cs typeface="Palatino Linotype"/>
              </a:rPr>
              <a:t>=</a:t>
            </a:r>
            <a:r>
              <a:rPr dirty="0" sz="2800" spc="-5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dirty="0" sz="2800" spc="215">
                <a:solidFill>
                  <a:srgbClr val="FFFFFF"/>
                </a:solidFill>
                <a:latin typeface="Palatino Linotype"/>
                <a:cs typeface="Palatino Linotype"/>
              </a:rPr>
              <a:t>what</a:t>
            </a:r>
            <a:r>
              <a:rPr dirty="0" sz="2800" spc="-5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dirty="0" sz="2800" spc="254">
                <a:solidFill>
                  <a:srgbClr val="FFFFFF"/>
                </a:solidFill>
                <a:latin typeface="Palatino Linotype"/>
                <a:cs typeface="Palatino Linotype"/>
              </a:rPr>
              <a:t>are</a:t>
            </a:r>
            <a:r>
              <a:rPr dirty="0" sz="2800" spc="-5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dirty="0" sz="2800" spc="254">
                <a:solidFill>
                  <a:srgbClr val="FFFFFF"/>
                </a:solidFill>
                <a:latin typeface="Palatino Linotype"/>
                <a:cs typeface="Palatino Linotype"/>
              </a:rPr>
              <a:t>the</a:t>
            </a:r>
            <a:r>
              <a:rPr dirty="0" sz="2800" spc="-5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dirty="0" sz="2800" spc="245">
                <a:solidFill>
                  <a:srgbClr val="FFFFFF"/>
                </a:solidFill>
                <a:latin typeface="Palatino Linotype"/>
                <a:cs typeface="Palatino Linotype"/>
              </a:rPr>
              <a:t>stakes?</a:t>
            </a:r>
            <a:endParaRPr sz="2800">
              <a:latin typeface="Palatino Linotype"/>
              <a:cs typeface="Palatino Linotype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65179" y="2546243"/>
            <a:ext cx="435457" cy="21688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665179" y="4704572"/>
            <a:ext cx="435609" cy="592455"/>
          </a:xfrm>
          <a:custGeom>
            <a:avLst/>
            <a:gdLst/>
            <a:ahLst/>
            <a:cxnLst/>
            <a:rect l="l" t="t" r="r" b="b"/>
            <a:pathLst>
              <a:path w="435610" h="592454">
                <a:moveTo>
                  <a:pt x="435457" y="213729"/>
                </a:moveTo>
                <a:lnTo>
                  <a:pt x="435457" y="267361"/>
                </a:lnTo>
                <a:lnTo>
                  <a:pt x="261046" y="569451"/>
                </a:lnTo>
                <a:lnTo>
                  <a:pt x="253842" y="578806"/>
                </a:lnTo>
                <a:lnTo>
                  <a:pt x="244609" y="585868"/>
                </a:lnTo>
                <a:lnTo>
                  <a:pt x="233870" y="590330"/>
                </a:lnTo>
                <a:lnTo>
                  <a:pt x="222149" y="591885"/>
                </a:lnTo>
                <a:lnTo>
                  <a:pt x="210448" y="590331"/>
                </a:lnTo>
                <a:lnTo>
                  <a:pt x="6014" y="262365"/>
                </a:lnTo>
                <a:lnTo>
                  <a:pt x="0" y="239926"/>
                </a:lnTo>
                <a:lnTo>
                  <a:pt x="1503" y="228402"/>
                </a:lnTo>
                <a:lnTo>
                  <a:pt x="33162" y="196617"/>
                </a:lnTo>
                <a:lnTo>
                  <a:pt x="44868" y="195061"/>
                </a:lnTo>
                <a:lnTo>
                  <a:pt x="162349" y="195061"/>
                </a:lnTo>
                <a:lnTo>
                  <a:pt x="162349" y="59821"/>
                </a:lnTo>
                <a:lnTo>
                  <a:pt x="167050" y="36535"/>
                </a:lnTo>
                <a:lnTo>
                  <a:pt x="179870" y="17520"/>
                </a:lnTo>
                <a:lnTo>
                  <a:pt x="198885" y="4700"/>
                </a:lnTo>
                <a:lnTo>
                  <a:pt x="222170" y="0"/>
                </a:lnTo>
                <a:lnTo>
                  <a:pt x="245456" y="4700"/>
                </a:lnTo>
                <a:lnTo>
                  <a:pt x="264471" y="17520"/>
                </a:lnTo>
                <a:lnTo>
                  <a:pt x="277291" y="36535"/>
                </a:lnTo>
                <a:lnTo>
                  <a:pt x="281992" y="59821"/>
                </a:lnTo>
                <a:lnTo>
                  <a:pt x="281992" y="195051"/>
                </a:lnTo>
                <a:lnTo>
                  <a:pt x="399483" y="195051"/>
                </a:lnTo>
                <a:lnTo>
                  <a:pt x="411194" y="196606"/>
                </a:lnTo>
                <a:lnTo>
                  <a:pt x="421923" y="201068"/>
                </a:lnTo>
                <a:lnTo>
                  <a:pt x="431147" y="208130"/>
                </a:lnTo>
                <a:lnTo>
                  <a:pt x="435457" y="213729"/>
                </a:lnTo>
                <a:close/>
              </a:path>
            </a:pathLst>
          </a:custGeom>
          <a:solidFill>
            <a:srgbClr val="F2BB3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665179" y="1964883"/>
            <a:ext cx="435609" cy="592455"/>
          </a:xfrm>
          <a:custGeom>
            <a:avLst/>
            <a:gdLst/>
            <a:ahLst/>
            <a:cxnLst/>
            <a:rect l="l" t="t" r="r" b="b"/>
            <a:pathLst>
              <a:path w="435610" h="592455">
                <a:moveTo>
                  <a:pt x="435457" y="324589"/>
                </a:moveTo>
                <a:lnTo>
                  <a:pt x="435457" y="378146"/>
                </a:lnTo>
                <a:lnTo>
                  <a:pt x="431120" y="383780"/>
                </a:lnTo>
                <a:lnTo>
                  <a:pt x="421896" y="390839"/>
                </a:lnTo>
                <a:lnTo>
                  <a:pt x="411169" y="395300"/>
                </a:lnTo>
                <a:lnTo>
                  <a:pt x="399462" y="396855"/>
                </a:lnTo>
                <a:lnTo>
                  <a:pt x="281982" y="396855"/>
                </a:lnTo>
                <a:lnTo>
                  <a:pt x="281982" y="532074"/>
                </a:lnTo>
                <a:lnTo>
                  <a:pt x="277281" y="555362"/>
                </a:lnTo>
                <a:lnTo>
                  <a:pt x="264461" y="574380"/>
                </a:lnTo>
                <a:lnTo>
                  <a:pt x="245446" y="587204"/>
                </a:lnTo>
                <a:lnTo>
                  <a:pt x="222160" y="591906"/>
                </a:lnTo>
                <a:lnTo>
                  <a:pt x="198874" y="587204"/>
                </a:lnTo>
                <a:lnTo>
                  <a:pt x="179859" y="574380"/>
                </a:lnTo>
                <a:lnTo>
                  <a:pt x="167039" y="555362"/>
                </a:lnTo>
                <a:lnTo>
                  <a:pt x="162338" y="532074"/>
                </a:lnTo>
                <a:lnTo>
                  <a:pt x="162338" y="396855"/>
                </a:lnTo>
                <a:lnTo>
                  <a:pt x="44868" y="396855"/>
                </a:lnTo>
                <a:lnTo>
                  <a:pt x="6004" y="374431"/>
                </a:lnTo>
                <a:lnTo>
                  <a:pt x="0" y="359721"/>
                </a:lnTo>
                <a:lnTo>
                  <a:pt x="0" y="344209"/>
                </a:lnTo>
                <a:lnTo>
                  <a:pt x="183274" y="22434"/>
                </a:lnTo>
                <a:lnTo>
                  <a:pt x="222170" y="0"/>
                </a:lnTo>
                <a:lnTo>
                  <a:pt x="233876" y="1558"/>
                </a:lnTo>
                <a:lnTo>
                  <a:pt x="244601" y="6025"/>
                </a:lnTo>
                <a:lnTo>
                  <a:pt x="253824" y="13088"/>
                </a:lnTo>
                <a:lnTo>
                  <a:pt x="261024" y="22434"/>
                </a:lnTo>
                <a:lnTo>
                  <a:pt x="435457" y="324589"/>
                </a:lnTo>
                <a:close/>
              </a:path>
            </a:pathLst>
          </a:custGeom>
          <a:solidFill>
            <a:srgbClr val="F2BB3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242310">
              <a:lnSpc>
                <a:spcPct val="100000"/>
              </a:lnSpc>
            </a:pPr>
            <a:r>
              <a:rPr dirty="0" spc="-50">
                <a:solidFill>
                  <a:srgbClr val="FFFFFF"/>
                </a:solidFill>
              </a:rPr>
              <a:t>D</a:t>
            </a:r>
            <a:r>
              <a:rPr dirty="0" spc="-380">
                <a:solidFill>
                  <a:srgbClr val="FFFFFF"/>
                </a:solidFill>
              </a:rPr>
              <a:t>A</a:t>
            </a:r>
            <a:r>
              <a:rPr dirty="0" spc="85">
                <a:solidFill>
                  <a:srgbClr val="FFFFFF"/>
                </a:solidFill>
              </a:rPr>
              <a:t>T</a:t>
            </a:r>
            <a:r>
              <a:rPr dirty="0" spc="-375">
                <a:solidFill>
                  <a:srgbClr val="FFFFFF"/>
                </a:solidFill>
              </a:rPr>
              <a:t>A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352772" y="5383695"/>
            <a:ext cx="3067685" cy="11169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250" spc="-375" b="1">
                <a:solidFill>
                  <a:srgbClr val="F76941"/>
                </a:solidFill>
                <a:latin typeface="Arial"/>
                <a:cs typeface="Arial"/>
              </a:rPr>
              <a:t>S</a:t>
            </a:r>
            <a:r>
              <a:rPr dirty="0" sz="7250" spc="85" b="1">
                <a:solidFill>
                  <a:srgbClr val="F76941"/>
                </a:solidFill>
                <a:latin typeface="Arial"/>
                <a:cs typeface="Arial"/>
              </a:rPr>
              <a:t>T</a:t>
            </a:r>
            <a:r>
              <a:rPr dirty="0" sz="7250" spc="-380" b="1">
                <a:solidFill>
                  <a:srgbClr val="F76941"/>
                </a:solidFill>
                <a:latin typeface="Arial"/>
                <a:cs typeface="Arial"/>
              </a:rPr>
              <a:t>O</a:t>
            </a:r>
            <a:r>
              <a:rPr dirty="0" sz="7250" spc="-275" b="1">
                <a:solidFill>
                  <a:srgbClr val="F76941"/>
                </a:solidFill>
                <a:latin typeface="Arial"/>
                <a:cs typeface="Arial"/>
              </a:rPr>
              <a:t>R</a:t>
            </a:r>
            <a:r>
              <a:rPr dirty="0" sz="7250" spc="-114" b="1">
                <a:solidFill>
                  <a:srgbClr val="F76941"/>
                </a:solidFill>
                <a:latin typeface="Arial"/>
                <a:cs typeface="Arial"/>
              </a:rPr>
              <a:t>Y</a:t>
            </a:r>
            <a:endParaRPr sz="72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30778" y="2981898"/>
            <a:ext cx="3037840" cy="12757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12700" marR="5080">
              <a:lnSpc>
                <a:spcPct val="114599"/>
              </a:lnSpc>
            </a:pPr>
            <a:r>
              <a:rPr dirty="0" sz="2400" spc="35">
                <a:solidFill>
                  <a:srgbClr val="FFFFFF"/>
                </a:solidFill>
                <a:latin typeface="Palatino Linotype"/>
                <a:cs typeface="Palatino Linotype"/>
              </a:rPr>
              <a:t>Do</a:t>
            </a:r>
            <a:r>
              <a:rPr dirty="0" sz="2400" spc="-45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dirty="0" sz="2400" spc="105">
                <a:solidFill>
                  <a:srgbClr val="FFFFFF"/>
                </a:solidFill>
                <a:latin typeface="Palatino Linotype"/>
                <a:cs typeface="Palatino Linotype"/>
              </a:rPr>
              <a:t>you</a:t>
            </a:r>
            <a:r>
              <a:rPr dirty="0" sz="2400" spc="-45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dirty="0" sz="2400" spc="235">
                <a:solidFill>
                  <a:srgbClr val="FFFFFF"/>
                </a:solidFill>
                <a:latin typeface="Palatino Linotype"/>
                <a:cs typeface="Palatino Linotype"/>
              </a:rPr>
              <a:t>start</a:t>
            </a:r>
            <a:r>
              <a:rPr dirty="0" sz="2400" spc="-45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dirty="0" sz="2400" spc="130">
                <a:solidFill>
                  <a:srgbClr val="FFFFFF"/>
                </a:solidFill>
                <a:latin typeface="Palatino Linotype"/>
                <a:cs typeface="Palatino Linotype"/>
              </a:rPr>
              <a:t>with</a:t>
            </a:r>
            <a:r>
              <a:rPr dirty="0" sz="2400" spc="-45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dirty="0" sz="2400" spc="290">
                <a:solidFill>
                  <a:srgbClr val="FFFFFF"/>
                </a:solidFill>
                <a:latin typeface="Palatino Linotype"/>
                <a:cs typeface="Palatino Linotype"/>
              </a:rPr>
              <a:t>a  </a:t>
            </a:r>
            <a:r>
              <a:rPr dirty="0" sz="2400" spc="130">
                <a:solidFill>
                  <a:srgbClr val="FFFFFF"/>
                </a:solidFill>
                <a:latin typeface="Palatino Linotype"/>
                <a:cs typeface="Palatino Linotype"/>
              </a:rPr>
              <a:t>question... </a:t>
            </a:r>
            <a:r>
              <a:rPr dirty="0" sz="2400" spc="160">
                <a:solidFill>
                  <a:srgbClr val="FFFFFF"/>
                </a:solidFill>
                <a:latin typeface="Palatino Linotype"/>
                <a:cs typeface="Palatino Linotype"/>
              </a:rPr>
              <a:t>and</a:t>
            </a:r>
            <a:r>
              <a:rPr dirty="0" sz="2400" spc="-285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dirty="0" sz="2400" spc="215">
                <a:solidFill>
                  <a:srgbClr val="FFFFFF"/>
                </a:solidFill>
                <a:latin typeface="Palatino Linotype"/>
                <a:cs typeface="Palatino Linotype"/>
              </a:rPr>
              <a:t>then  </a:t>
            </a:r>
            <a:r>
              <a:rPr dirty="0" sz="2400" spc="125">
                <a:solidFill>
                  <a:srgbClr val="FFFFFF"/>
                </a:solidFill>
                <a:latin typeface="Palatino Linotype"/>
                <a:cs typeface="Palatino Linotype"/>
              </a:rPr>
              <a:t>look for</a:t>
            </a:r>
            <a:r>
              <a:rPr dirty="0" sz="2400" spc="-28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dirty="0" sz="2400" spc="190">
                <a:solidFill>
                  <a:srgbClr val="FFFFFF"/>
                </a:solidFill>
                <a:latin typeface="Palatino Linotype"/>
                <a:cs typeface="Palatino Linotype"/>
              </a:rPr>
              <a:t>data?</a:t>
            </a:r>
            <a:endParaRPr sz="2400">
              <a:latin typeface="Palatino Linotype"/>
              <a:cs typeface="Palatino Linotype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965971" y="2962848"/>
            <a:ext cx="2931160" cy="12757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12065" marR="5080">
              <a:lnSpc>
                <a:spcPct val="114599"/>
              </a:lnSpc>
            </a:pPr>
            <a:r>
              <a:rPr dirty="0" sz="2400" spc="35">
                <a:solidFill>
                  <a:srgbClr val="FFFFFF"/>
                </a:solidFill>
                <a:latin typeface="Palatino Linotype"/>
                <a:cs typeface="Palatino Linotype"/>
              </a:rPr>
              <a:t>Do</a:t>
            </a:r>
            <a:r>
              <a:rPr dirty="0" sz="2400" spc="-45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dirty="0" sz="2400" spc="105">
                <a:solidFill>
                  <a:srgbClr val="FFFFFF"/>
                </a:solidFill>
                <a:latin typeface="Palatino Linotype"/>
                <a:cs typeface="Palatino Linotype"/>
              </a:rPr>
              <a:t>you</a:t>
            </a:r>
            <a:r>
              <a:rPr dirty="0" sz="2400" spc="-45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dirty="0" sz="2400" spc="235">
                <a:solidFill>
                  <a:srgbClr val="FFFFFF"/>
                </a:solidFill>
                <a:latin typeface="Palatino Linotype"/>
                <a:cs typeface="Palatino Linotype"/>
              </a:rPr>
              <a:t>start</a:t>
            </a:r>
            <a:r>
              <a:rPr dirty="0" sz="2400" spc="-45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dirty="0" sz="2400" spc="290">
                <a:solidFill>
                  <a:srgbClr val="FFFFFF"/>
                </a:solidFill>
                <a:latin typeface="Palatino Linotype"/>
                <a:cs typeface="Palatino Linotype"/>
              </a:rPr>
              <a:t>a</a:t>
            </a:r>
            <a:r>
              <a:rPr dirty="0" sz="2400" spc="-45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dirty="0" sz="2400" spc="204">
                <a:solidFill>
                  <a:srgbClr val="FFFFFF"/>
                </a:solidFill>
                <a:latin typeface="Palatino Linotype"/>
                <a:cs typeface="Palatino Linotype"/>
              </a:rPr>
              <a:t>data  </a:t>
            </a:r>
            <a:r>
              <a:rPr dirty="0" sz="2400" spc="155">
                <a:solidFill>
                  <a:srgbClr val="FFFFFF"/>
                </a:solidFill>
                <a:latin typeface="Palatino Linotype"/>
                <a:cs typeface="Palatino Linotype"/>
              </a:rPr>
              <a:t>set...</a:t>
            </a:r>
            <a:r>
              <a:rPr dirty="0" sz="2400" spc="-6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dirty="0" sz="2400" spc="160">
                <a:solidFill>
                  <a:srgbClr val="FFFFFF"/>
                </a:solidFill>
                <a:latin typeface="Palatino Linotype"/>
                <a:cs typeface="Palatino Linotype"/>
              </a:rPr>
              <a:t>and</a:t>
            </a:r>
            <a:r>
              <a:rPr dirty="0" sz="2400" spc="-6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dirty="0" sz="2400" spc="215">
                <a:solidFill>
                  <a:srgbClr val="FFFFFF"/>
                </a:solidFill>
                <a:latin typeface="Palatino Linotype"/>
                <a:cs typeface="Palatino Linotype"/>
              </a:rPr>
              <a:t>then</a:t>
            </a:r>
            <a:r>
              <a:rPr dirty="0" sz="2400" spc="-6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dirty="0" sz="2400" spc="125">
                <a:solidFill>
                  <a:srgbClr val="FFFFFF"/>
                </a:solidFill>
                <a:latin typeface="Palatino Linotype"/>
                <a:cs typeface="Palatino Linotype"/>
              </a:rPr>
              <a:t>look  </a:t>
            </a:r>
            <a:r>
              <a:rPr dirty="0" sz="2400" spc="125">
                <a:solidFill>
                  <a:srgbClr val="FFFFFF"/>
                </a:solidFill>
                <a:latin typeface="Palatino Linotype"/>
                <a:cs typeface="Palatino Linotype"/>
              </a:rPr>
              <a:t>for</a:t>
            </a:r>
            <a:r>
              <a:rPr dirty="0" sz="2400" spc="-95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dirty="0" sz="2400" spc="160">
                <a:solidFill>
                  <a:srgbClr val="FFFFFF"/>
                </a:solidFill>
                <a:latin typeface="Palatino Linotype"/>
                <a:cs typeface="Palatino Linotype"/>
              </a:rPr>
              <a:t>trends?</a:t>
            </a:r>
            <a:endParaRPr sz="2400">
              <a:latin typeface="Palatino Linotype"/>
              <a:cs typeface="Palatino Linotype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25693" y="3121507"/>
            <a:ext cx="927735" cy="1066800"/>
          </a:xfrm>
          <a:custGeom>
            <a:avLst/>
            <a:gdLst/>
            <a:ahLst/>
            <a:cxnLst/>
            <a:rect l="l" t="t" r="r" b="b"/>
            <a:pathLst>
              <a:path w="927734" h="1066800">
                <a:moveTo>
                  <a:pt x="418156" y="1066317"/>
                </a:moveTo>
                <a:lnTo>
                  <a:pt x="5487" y="1066317"/>
                </a:lnTo>
                <a:lnTo>
                  <a:pt x="514922" y="536025"/>
                </a:lnTo>
                <a:lnTo>
                  <a:pt x="0" y="0"/>
                </a:lnTo>
                <a:lnTo>
                  <a:pt x="412648" y="0"/>
                </a:lnTo>
                <a:lnTo>
                  <a:pt x="927619" y="536025"/>
                </a:lnTo>
                <a:lnTo>
                  <a:pt x="418156" y="1066317"/>
                </a:lnTo>
                <a:close/>
              </a:path>
            </a:pathLst>
          </a:custGeom>
          <a:solidFill>
            <a:srgbClr val="8BCCB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752747" y="3121507"/>
            <a:ext cx="927735" cy="1066800"/>
          </a:xfrm>
          <a:custGeom>
            <a:avLst/>
            <a:gdLst/>
            <a:ahLst/>
            <a:cxnLst/>
            <a:rect l="l" t="t" r="r" b="b"/>
            <a:pathLst>
              <a:path w="927735" h="1066800">
                <a:moveTo>
                  <a:pt x="922169" y="1066317"/>
                </a:moveTo>
                <a:lnTo>
                  <a:pt x="509462" y="1066317"/>
                </a:lnTo>
                <a:lnTo>
                  <a:pt x="0" y="536025"/>
                </a:lnTo>
                <a:lnTo>
                  <a:pt x="514960" y="0"/>
                </a:lnTo>
                <a:lnTo>
                  <a:pt x="927647" y="0"/>
                </a:lnTo>
                <a:lnTo>
                  <a:pt x="412687" y="536025"/>
                </a:lnTo>
                <a:lnTo>
                  <a:pt x="922169" y="1066317"/>
                </a:lnTo>
                <a:close/>
              </a:path>
            </a:pathLst>
          </a:custGeom>
          <a:solidFill>
            <a:srgbClr val="F3BB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840330" y="3000375"/>
            <a:ext cx="2030095" cy="898525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600" spc="525" b="0">
                <a:solidFill>
                  <a:srgbClr val="FFFFFF"/>
                </a:solidFill>
                <a:latin typeface="Palatino Linotype"/>
                <a:cs typeface="Palatino Linotype"/>
              </a:rPr>
              <a:t>Both!</a:t>
            </a:r>
            <a:endParaRPr sz="5600">
              <a:latin typeface="Palatino Linotype"/>
              <a:cs typeface="Palatino Linotype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56210">
              <a:lnSpc>
                <a:spcPct val="100000"/>
              </a:lnSpc>
            </a:pPr>
            <a:r>
              <a:rPr dirty="0" spc="-50">
                <a:solidFill>
                  <a:srgbClr val="FFFFFF"/>
                </a:solidFill>
              </a:rPr>
              <a:t>D</a:t>
            </a:r>
            <a:r>
              <a:rPr dirty="0" spc="-380">
                <a:solidFill>
                  <a:srgbClr val="FFFFFF"/>
                </a:solidFill>
              </a:rPr>
              <a:t>A</a:t>
            </a:r>
            <a:r>
              <a:rPr dirty="0" spc="85">
                <a:solidFill>
                  <a:srgbClr val="FFFFFF"/>
                </a:solidFill>
              </a:rPr>
              <a:t>T</a:t>
            </a:r>
            <a:r>
              <a:rPr dirty="0" spc="-375">
                <a:solidFill>
                  <a:srgbClr val="FFFFFF"/>
                </a:solidFill>
              </a:rPr>
              <a:t>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248372" y="525951"/>
            <a:ext cx="3067685" cy="11169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250" spc="-375" b="1">
                <a:solidFill>
                  <a:srgbClr val="F76941"/>
                </a:solidFill>
                <a:latin typeface="Arial"/>
                <a:cs typeface="Arial"/>
              </a:rPr>
              <a:t>S</a:t>
            </a:r>
            <a:r>
              <a:rPr dirty="0" sz="7250" spc="85" b="1">
                <a:solidFill>
                  <a:srgbClr val="F76941"/>
                </a:solidFill>
                <a:latin typeface="Arial"/>
                <a:cs typeface="Arial"/>
              </a:rPr>
              <a:t>T</a:t>
            </a:r>
            <a:r>
              <a:rPr dirty="0" sz="7250" spc="-380" b="1">
                <a:solidFill>
                  <a:srgbClr val="F76941"/>
                </a:solidFill>
                <a:latin typeface="Arial"/>
                <a:cs typeface="Arial"/>
              </a:rPr>
              <a:t>O</a:t>
            </a:r>
            <a:r>
              <a:rPr dirty="0" sz="7250" spc="-275" b="1">
                <a:solidFill>
                  <a:srgbClr val="F76941"/>
                </a:solidFill>
                <a:latin typeface="Arial"/>
                <a:cs typeface="Arial"/>
              </a:rPr>
              <a:t>R</a:t>
            </a:r>
            <a:r>
              <a:rPr dirty="0" sz="7250" spc="-114" b="1">
                <a:solidFill>
                  <a:srgbClr val="F76941"/>
                </a:solidFill>
                <a:latin typeface="Arial"/>
                <a:cs typeface="Arial"/>
              </a:rPr>
              <a:t>Y</a:t>
            </a:r>
            <a:endParaRPr sz="725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564614" y="859520"/>
            <a:ext cx="356870" cy="518795"/>
          </a:xfrm>
          <a:custGeom>
            <a:avLst/>
            <a:gdLst/>
            <a:ahLst/>
            <a:cxnLst/>
            <a:rect l="l" t="t" r="r" b="b"/>
            <a:pathLst>
              <a:path w="356870" h="518794">
                <a:moveTo>
                  <a:pt x="43035" y="518429"/>
                </a:moveTo>
                <a:lnTo>
                  <a:pt x="12798" y="518429"/>
                </a:lnTo>
                <a:lnTo>
                  <a:pt x="10477" y="517263"/>
                </a:lnTo>
                <a:lnTo>
                  <a:pt x="2770" y="504467"/>
                </a:lnTo>
                <a:lnTo>
                  <a:pt x="0" y="485221"/>
                </a:lnTo>
                <a:lnTo>
                  <a:pt x="0" y="37885"/>
                </a:lnTo>
                <a:lnTo>
                  <a:pt x="2769" y="18656"/>
                </a:lnTo>
                <a:lnTo>
                  <a:pt x="10474" y="5875"/>
                </a:lnTo>
                <a:lnTo>
                  <a:pt x="22206" y="0"/>
                </a:lnTo>
                <a:lnTo>
                  <a:pt x="37058" y="1488"/>
                </a:lnTo>
                <a:lnTo>
                  <a:pt x="54124" y="10797"/>
                </a:lnTo>
                <a:lnTo>
                  <a:pt x="335233" y="221084"/>
                </a:lnTo>
                <a:lnTo>
                  <a:pt x="349523" y="235915"/>
                </a:lnTo>
                <a:lnTo>
                  <a:pt x="356667" y="252790"/>
                </a:lnTo>
                <a:lnTo>
                  <a:pt x="356665" y="270346"/>
                </a:lnTo>
                <a:lnTo>
                  <a:pt x="349520" y="287219"/>
                </a:lnTo>
                <a:lnTo>
                  <a:pt x="335233" y="302047"/>
                </a:lnTo>
                <a:lnTo>
                  <a:pt x="54124" y="512391"/>
                </a:lnTo>
                <a:lnTo>
                  <a:pt x="43035" y="518429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756232" y="1070988"/>
            <a:ext cx="1813560" cy="100330"/>
          </a:xfrm>
          <a:custGeom>
            <a:avLst/>
            <a:gdLst/>
            <a:ahLst/>
            <a:cxnLst/>
            <a:rect l="l" t="t" r="r" b="b"/>
            <a:pathLst>
              <a:path w="1813560" h="100330">
                <a:moveTo>
                  <a:pt x="0" y="0"/>
                </a:moveTo>
                <a:lnTo>
                  <a:pt x="1813443" y="0"/>
                </a:lnTo>
                <a:lnTo>
                  <a:pt x="1813443" y="100233"/>
                </a:lnTo>
                <a:lnTo>
                  <a:pt x="0" y="100233"/>
                </a:lnTo>
                <a:lnTo>
                  <a:pt x="0" y="0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383635" y="950415"/>
            <a:ext cx="341630" cy="341630"/>
          </a:xfrm>
          <a:custGeom>
            <a:avLst/>
            <a:gdLst/>
            <a:ahLst/>
            <a:cxnLst/>
            <a:rect l="l" t="t" r="r" b="b"/>
            <a:pathLst>
              <a:path w="341629" h="341630">
                <a:moveTo>
                  <a:pt x="170687" y="341394"/>
                </a:moveTo>
                <a:lnTo>
                  <a:pt x="116736" y="332689"/>
                </a:lnTo>
                <a:lnTo>
                  <a:pt x="69880" y="308454"/>
                </a:lnTo>
                <a:lnTo>
                  <a:pt x="32932" y="271501"/>
                </a:lnTo>
                <a:lnTo>
                  <a:pt x="8701" y="224642"/>
                </a:lnTo>
                <a:lnTo>
                  <a:pt x="0" y="170687"/>
                </a:lnTo>
                <a:lnTo>
                  <a:pt x="1001" y="152089"/>
                </a:lnTo>
                <a:lnTo>
                  <a:pt x="15191" y="100192"/>
                </a:lnTo>
                <a:lnTo>
                  <a:pt x="43973" y="56326"/>
                </a:lnTo>
                <a:lnTo>
                  <a:pt x="84535" y="23304"/>
                </a:lnTo>
                <a:lnTo>
                  <a:pt x="134066" y="3936"/>
                </a:lnTo>
                <a:lnTo>
                  <a:pt x="170682" y="0"/>
                </a:lnTo>
                <a:lnTo>
                  <a:pt x="189279" y="1001"/>
                </a:lnTo>
                <a:lnTo>
                  <a:pt x="241177" y="15192"/>
                </a:lnTo>
                <a:lnTo>
                  <a:pt x="285044" y="43975"/>
                </a:lnTo>
                <a:lnTo>
                  <a:pt x="318068" y="84539"/>
                </a:lnTo>
                <a:lnTo>
                  <a:pt x="337437" y="134071"/>
                </a:lnTo>
                <a:lnTo>
                  <a:pt x="341374" y="170687"/>
                </a:lnTo>
                <a:lnTo>
                  <a:pt x="340372" y="189287"/>
                </a:lnTo>
                <a:lnTo>
                  <a:pt x="326181" y="241189"/>
                </a:lnTo>
                <a:lnTo>
                  <a:pt x="297398" y="285060"/>
                </a:lnTo>
                <a:lnTo>
                  <a:pt x="256835" y="318087"/>
                </a:lnTo>
                <a:lnTo>
                  <a:pt x="207302" y="337457"/>
                </a:lnTo>
                <a:lnTo>
                  <a:pt x="170687" y="341394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684497" y="1070988"/>
            <a:ext cx="76835" cy="100330"/>
          </a:xfrm>
          <a:custGeom>
            <a:avLst/>
            <a:gdLst/>
            <a:ahLst/>
            <a:cxnLst/>
            <a:rect l="l" t="t" r="r" b="b"/>
            <a:pathLst>
              <a:path w="76835" h="100330">
                <a:moveTo>
                  <a:pt x="0" y="0"/>
                </a:moveTo>
                <a:lnTo>
                  <a:pt x="76834" y="0"/>
                </a:lnTo>
                <a:lnTo>
                  <a:pt x="76834" y="100233"/>
                </a:lnTo>
                <a:lnTo>
                  <a:pt x="0" y="100233"/>
                </a:lnTo>
                <a:lnTo>
                  <a:pt x="0" y="0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1486021" y="3044825"/>
            <a:ext cx="6762750" cy="12223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sz="2400" spc="145">
                <a:solidFill>
                  <a:srgbClr val="FFCC00"/>
                </a:solidFill>
                <a:latin typeface="Palatino Linotype"/>
                <a:cs typeface="Palatino Linotype"/>
              </a:rPr>
              <a:t>TRICK</a:t>
            </a:r>
            <a:r>
              <a:rPr dirty="0" sz="2400" spc="-40">
                <a:solidFill>
                  <a:srgbClr val="FFCC00"/>
                </a:solidFill>
                <a:latin typeface="Palatino Linotype"/>
                <a:cs typeface="Palatino Linotype"/>
              </a:rPr>
              <a:t> </a:t>
            </a:r>
            <a:r>
              <a:rPr dirty="0" sz="2400" spc="120">
                <a:solidFill>
                  <a:srgbClr val="FFCC00"/>
                </a:solidFill>
                <a:latin typeface="Palatino Linotype"/>
                <a:cs typeface="Palatino Linotype"/>
              </a:rPr>
              <a:t>OR</a:t>
            </a:r>
            <a:r>
              <a:rPr dirty="0" sz="2400" spc="-40">
                <a:solidFill>
                  <a:srgbClr val="FFCC00"/>
                </a:solidFill>
                <a:latin typeface="Palatino Linotype"/>
                <a:cs typeface="Palatino Linotype"/>
              </a:rPr>
              <a:t> </a:t>
            </a:r>
            <a:r>
              <a:rPr dirty="0" sz="2400" spc="210">
                <a:solidFill>
                  <a:srgbClr val="FFCC00"/>
                </a:solidFill>
                <a:latin typeface="Palatino Linotype"/>
                <a:cs typeface="Palatino Linotype"/>
              </a:rPr>
              <a:t>TREAT</a:t>
            </a:r>
            <a:r>
              <a:rPr dirty="0" sz="2400" spc="-40">
                <a:solidFill>
                  <a:srgbClr val="FFCC00"/>
                </a:solidFill>
                <a:latin typeface="Palatino Linotype"/>
                <a:cs typeface="Palatino Linotype"/>
              </a:rPr>
              <a:t> </a:t>
            </a:r>
            <a:r>
              <a:rPr dirty="0" sz="2400" spc="245">
                <a:solidFill>
                  <a:srgbClr val="FFCC00"/>
                </a:solidFill>
                <a:latin typeface="Palatino Linotype"/>
                <a:cs typeface="Palatino Linotype"/>
              </a:rPr>
              <a:t>-</a:t>
            </a:r>
            <a:r>
              <a:rPr dirty="0" sz="2400" spc="-40">
                <a:solidFill>
                  <a:srgbClr val="FFCC00"/>
                </a:solidFill>
                <a:latin typeface="Palatino Linotype"/>
                <a:cs typeface="Palatino Linotype"/>
              </a:rPr>
              <a:t> </a:t>
            </a:r>
            <a:r>
              <a:rPr dirty="0" sz="2400" spc="100">
                <a:solidFill>
                  <a:srgbClr val="FFCC00"/>
                </a:solidFill>
                <a:latin typeface="Palatino Linotype"/>
                <a:cs typeface="Palatino Linotype"/>
              </a:rPr>
              <a:t>LEAD</a:t>
            </a:r>
            <a:r>
              <a:rPr dirty="0" sz="2400" spc="-40">
                <a:solidFill>
                  <a:srgbClr val="FFCC00"/>
                </a:solidFill>
                <a:latin typeface="Palatino Linotype"/>
                <a:cs typeface="Palatino Linotype"/>
              </a:rPr>
              <a:t> </a:t>
            </a:r>
            <a:r>
              <a:rPr dirty="0" sz="2400" spc="60">
                <a:solidFill>
                  <a:srgbClr val="FFCC00"/>
                </a:solidFill>
                <a:latin typeface="Palatino Linotype"/>
                <a:cs typeface="Palatino Linotype"/>
              </a:rPr>
              <a:t>IN</a:t>
            </a:r>
            <a:r>
              <a:rPr dirty="0" sz="2400" spc="-40">
                <a:solidFill>
                  <a:srgbClr val="FFCC00"/>
                </a:solidFill>
                <a:latin typeface="Palatino Linotype"/>
                <a:cs typeface="Palatino Linotype"/>
              </a:rPr>
              <a:t> </a:t>
            </a:r>
            <a:r>
              <a:rPr dirty="0" sz="2400" spc="65">
                <a:solidFill>
                  <a:srgbClr val="FFCC00"/>
                </a:solidFill>
                <a:latin typeface="Palatino Linotype"/>
                <a:cs typeface="Palatino Linotype"/>
              </a:rPr>
              <a:t>CANDY</a:t>
            </a:r>
            <a:r>
              <a:rPr dirty="0" sz="2400" spc="-40">
                <a:solidFill>
                  <a:srgbClr val="FFCC00"/>
                </a:solidFill>
                <a:latin typeface="Palatino Linotype"/>
                <a:cs typeface="Palatino Linotype"/>
              </a:rPr>
              <a:t> </a:t>
            </a:r>
            <a:r>
              <a:rPr dirty="0" sz="2400" spc="105">
                <a:solidFill>
                  <a:srgbClr val="FFCC00"/>
                </a:solidFill>
                <a:latin typeface="Palatino Linotype"/>
                <a:cs typeface="Palatino Linotype"/>
              </a:rPr>
              <a:t>GAME</a:t>
            </a:r>
            <a:endParaRPr sz="2400">
              <a:latin typeface="Palatino Linotype"/>
              <a:cs typeface="Palatino Linotype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32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dirty="0" sz="2400" spc="75">
                <a:solidFill>
                  <a:srgbClr val="FFFFFF"/>
                </a:solidFill>
                <a:latin typeface="Palatino Linotype"/>
                <a:cs typeface="Palatino Linotype"/>
              </a:rPr>
              <a:t>YOUTH </a:t>
            </a:r>
            <a:r>
              <a:rPr dirty="0" sz="2400" spc="80">
                <a:solidFill>
                  <a:srgbClr val="FFFFFF"/>
                </a:solidFill>
                <a:latin typeface="Palatino Linotype"/>
                <a:cs typeface="Palatino Linotype"/>
              </a:rPr>
              <a:t>RADIO </a:t>
            </a:r>
            <a:r>
              <a:rPr dirty="0" sz="2400" spc="150">
                <a:solidFill>
                  <a:srgbClr val="FFFFFF"/>
                </a:solidFill>
                <a:latin typeface="Palatino Linotype"/>
                <a:cs typeface="Palatino Linotype"/>
              </a:rPr>
              <a:t>NARCISSISM</a:t>
            </a:r>
            <a:r>
              <a:rPr dirty="0" sz="2400" spc="-31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dirty="0" sz="2400" spc="100">
                <a:solidFill>
                  <a:srgbClr val="FFFFFF"/>
                </a:solidFill>
                <a:latin typeface="Palatino Linotype"/>
                <a:cs typeface="Palatino Linotype"/>
              </a:rPr>
              <a:t>PODCAST</a:t>
            </a:r>
            <a:endParaRPr sz="2400">
              <a:latin typeface="Palatino Linotype"/>
              <a:cs typeface="Palatino Linotype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3500"/>
            <a:ext cx="9753600" cy="7239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teresa.chin</dc:creator>
  <cp:keywords>DABeIGsVlw4</cp:keywords>
  <dc:title>data-driven storytelling</dc:title>
  <dcterms:created xsi:type="dcterms:W3CDTF">2015-10-05T23:55:14Z</dcterms:created>
  <dcterms:modified xsi:type="dcterms:W3CDTF">2015-10-05T23:55:14Z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2015-10-05T00:00:00Z</vt:filetime>
  </property>
  <property fmtid="{D5CDD505-2E9C-101B-9397-08002B2CF9AE}" pid="3" name="Creator">
    <vt:lpwstr>Canva</vt:lpwstr>
  </property>
  <property fmtid="{D5CDD505-2E9C-101B-9397-08002B2CF9AE}" pid="4" name="LastSaved">
    <vt:filetime>2015-10-05T00:00:00Z</vt:filetime>
  </property>
</Properties>
</file>