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defaultTextStyle>
    <a:defPPr lvl="0">
      <a:defRPr lang="zh-TW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940675A-B579-460E-94D1-54222C63F5DA}" styleName="無樣式、表格格線">
    <a:wholeTbl>
      <a:tcTxStyle>
        <a:fontRef idx="minor">
          <a:scrgbClr b="0" g="0" r="0"/>
        </a:fontRef>
        <a:schemeClr val="tx1"/>
      </a:tcTxStyle>
      <a:tcStyle>
        <a:tcBdr>
          <a:left>
            <a:ln cmpd="sng" w="12700">
              <a:solidFill>
                <a:schemeClr val="tx1"/>
              </a:solidFill>
            </a:ln>
          </a:left>
          <a:right>
            <a:ln cmpd="sng" w="12700">
              <a:solidFill>
                <a:schemeClr val="tx1"/>
              </a:solidFill>
            </a:ln>
          </a:right>
          <a:top>
            <a:ln cmpd="sng" w="12700">
              <a:solidFill>
                <a:schemeClr val="tx1"/>
              </a:solidFill>
            </a:ln>
          </a:top>
          <a:bottom>
            <a:ln cmpd="sng" w="12700">
              <a:solidFill>
                <a:schemeClr val="tx1"/>
              </a:solidFill>
            </a:ln>
          </a:bottom>
          <a:insideH>
            <a:ln cmpd="sng" w="12700">
              <a:solidFill>
                <a:schemeClr val="tx1"/>
              </a:solidFill>
            </a:ln>
          </a:insideH>
          <a:insideV>
            <a:ln cmpd="sng" w="12700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E2083-888C-482A-A0D0-0A07166A8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13131BC-8501-4213-9D07-64FB33108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3EF047-3792-437E-8254-9F61B4516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346854-2E45-4D59-A454-A2482CD9A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4A5370-D31C-4132-8700-49C2023E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909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1225A2-6A07-41B3-869C-6CD309801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D8C053D-0CFE-4139-85AB-B999F4820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ABEB81-EEA7-4B20-B936-0A67B123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23ACFBE-1E48-43BE-83DE-D3D248C6C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E76419-E1D7-4F4C-AD4B-6BD8B0C02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227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EF7965A-0676-4DFA-8E32-FEDE74E9A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37FCCDC-A382-4F22-8F8F-DA5294F3B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493931-8374-43DD-85A2-8A429268B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8F9FFA1-5463-4944-A956-B08A9730A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32EEF5-65C3-430E-9D4C-EAF11D4F7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67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F8D3B3-448D-4A24-89B6-F844E6EAC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2D0E20-D379-40FA-A7E9-E21B1CB25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34D594-480C-48BD-AA7E-EB0C00024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4A5D75-D388-4863-8763-F0B0420A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6591518-9024-498A-A11E-971F49EDB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210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94680C0-1477-4BAD-9B31-0A28B9406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C4F0F38-3336-4E0A-91B3-ABCEA179A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7076C6A-3D40-4275-9CDD-C54F7F87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0D2137-CBBB-4574-B71B-5DEDC0853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1F2B46-E1A3-4FAB-A4A8-3100B5C63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916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1D59A0-930C-49AD-AC92-97AB5E44A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FCEB57-51D6-463C-8277-0B7E38E54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C7B5DA3-6405-496D-AA8F-4B908BA34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A9AAEB2-E2D9-43E1-9C6A-3AFFE3B06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07676FF-79F2-4A1A-AA2E-EE25DB35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52F7884-3056-4CFB-ACD3-B97111F8A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595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1C5E1D-1FDB-4825-BCFC-3168CB95A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72F2D0C-CE77-4C9F-B5C9-090CEDAD9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EB6CE01-0BA3-4047-86D8-E2889EDB8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92A6928-05EC-4243-9AA2-3AD7CDCF4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5D8CBF35-DA5C-4038-AD15-EFE7B538D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703C43F-BC47-46F7-8AFC-F263CFE8C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DB9DAE6-D32C-47DF-99B6-CA9B6274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E398141-108E-4A27-B286-8628D3AFB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2745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93DBA5-FC68-4B9B-9063-4C345827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028F609-BA2A-423C-8D7E-16447E31F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071466A-5BA8-4C9A-B7AB-6E9DC8A8C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2693D94-19E2-4501-9BAA-622D46847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97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4FD8ADE-D5FF-479B-8D7D-48E23D2A7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84AA58C-8091-4103-8250-29CD4989F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A72B238-A356-4BFC-A34C-D52DC0A37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15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1C4645-F740-47FE-A29C-25B927183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18CC29-809C-4B27-9034-DD5657CE1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A02E95E-84F4-47CC-B6EC-2514D0B1B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C2589AD-1318-4E2E-8659-8422000A1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41BBB3D-0B22-476D-96F1-025D3D226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AA1E94-36B0-4F85-927A-D97F61CC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227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A0D365-9570-4047-B937-01C15067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849BBA0-E1E3-4F50-A727-DCF8CA87DF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8A137D1-1B33-4292-90DE-11A949C07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97F124-9A00-4E23-B9B8-3235476A6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CDDBD3A-50C0-415E-9BCE-631778E53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8A6F1BC-D5F4-41F6-83A2-F534618C2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22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8C775EC-2503-4C2C-8C82-3F5C6D9F1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C3BF8B-16C1-45E2-B78E-632800741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2DFF3D2-26F2-4213-80D4-446B14E366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732EB-8AA7-4B07-92A4-348345A5A23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7CF1547-3677-44EE-A3C7-AF25E3B24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92236C-2708-4F7F-B9E7-02BE71E0CD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D6EC6-ED33-41F0-9BAA-48F5844B31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87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4DFF7F-68FC-4BB5-BB09-5B7CF89B4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37"/>
            <a:ext cx="9144000" cy="1271016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呵妄心有一大段喻說，共二十四句，可說是集「阿含」與「毘尼」中散說的大成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A15E8CB-5FB7-4C36-9148-EE5AC0B0F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27632"/>
            <a:ext cx="9144000" cy="5797296"/>
          </a:xfrm>
        </p:spPr>
        <p:txBody>
          <a:bodyPr/>
          <a:lstStyle/>
          <a:p>
            <a:endParaRPr lang="zh-TW" altLang="en-US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297B0A66-9B22-48BE-9B56-139B44831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940706"/>
              </p:ext>
            </p:extLst>
          </p:nvPr>
        </p:nvGraphicFramePr>
        <p:xfrm>
          <a:off x="1984248" y="1993392"/>
          <a:ext cx="8175752" cy="3463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8360">
                  <a:extLst>
                    <a:ext uri="{9D8B030D-6E8A-4147-A177-3AD203B41FA5}">
                      <a16:colId xmlns:a16="http://schemas.microsoft.com/office/drawing/2014/main" val="3546995571"/>
                    </a:ext>
                  </a:extLst>
                </a:gridCol>
                <a:gridCol w="6577392">
                  <a:extLst>
                    <a:ext uri="{9D8B030D-6E8A-4147-A177-3AD203B41FA5}">
                      <a16:colId xmlns:a16="http://schemas.microsoft.com/office/drawing/2014/main" val="1162511705"/>
                    </a:ext>
                  </a:extLst>
                </a:gridCol>
              </a:tblGrid>
              <a:tr h="438319">
                <a:tc>
                  <a:txBody>
                    <a:bodyPr/>
                    <a:lstStyle/>
                    <a:p>
                      <a:r>
                        <a:rPr lang="zh-TW" altLang="en-US" dirty="0"/>
                        <a:t>五喻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1.</a:t>
                      </a:r>
                      <a:r>
                        <a:rPr lang="zh-TW" altLang="en-US" dirty="0"/>
                        <a:t>如風，</a:t>
                      </a:r>
                      <a:r>
                        <a:rPr lang="en-US" altLang="zh-TW" dirty="0"/>
                        <a:t>2.</a:t>
                      </a:r>
                      <a:r>
                        <a:rPr lang="zh-TW" altLang="en-US" dirty="0"/>
                        <a:t>如流水，</a:t>
                      </a:r>
                      <a:r>
                        <a:rPr lang="en-US" altLang="zh-TW" dirty="0"/>
                        <a:t>3.</a:t>
                      </a:r>
                      <a:r>
                        <a:rPr lang="zh-TW" altLang="en-US" dirty="0"/>
                        <a:t>如燈焰，</a:t>
                      </a:r>
                      <a:r>
                        <a:rPr lang="en-US" altLang="zh-TW" dirty="0"/>
                        <a:t>4.</a:t>
                      </a:r>
                      <a:r>
                        <a:rPr lang="zh-TW" altLang="en-US" dirty="0"/>
                        <a:t>如電，</a:t>
                      </a:r>
                      <a:r>
                        <a:rPr lang="en-US" altLang="zh-TW" dirty="0"/>
                        <a:t>5.</a:t>
                      </a:r>
                      <a:r>
                        <a:rPr lang="zh-TW" altLang="en-US" dirty="0"/>
                        <a:t>如虛空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4381"/>
                  </a:ext>
                </a:extLst>
              </a:tr>
              <a:tr h="850960">
                <a:tc>
                  <a:txBody>
                    <a:bodyPr/>
                    <a:lstStyle/>
                    <a:p>
                      <a:r>
                        <a:rPr lang="zh-TW" altLang="en-US" dirty="0"/>
                        <a:t>心的作用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1.</a:t>
                      </a:r>
                      <a:r>
                        <a:rPr lang="zh-TW" altLang="en-US" dirty="0"/>
                        <a:t>如獼猴，</a:t>
                      </a:r>
                      <a:r>
                        <a:rPr lang="en-US" altLang="zh-TW" dirty="0"/>
                        <a:t>2.</a:t>
                      </a:r>
                      <a:r>
                        <a:rPr lang="zh-TW" altLang="en-US" dirty="0"/>
                        <a:t>如畫師，</a:t>
                      </a:r>
                      <a:r>
                        <a:rPr lang="en-US" altLang="zh-TW" dirty="0"/>
                        <a:t>3.</a:t>
                      </a:r>
                      <a:r>
                        <a:rPr lang="zh-TW" altLang="en-US" dirty="0"/>
                        <a:t>不一定，</a:t>
                      </a:r>
                      <a:r>
                        <a:rPr lang="en-US" altLang="zh-TW" dirty="0"/>
                        <a:t>4.</a:t>
                      </a:r>
                      <a:r>
                        <a:rPr lang="zh-TW" altLang="en-US" dirty="0"/>
                        <a:t>如大王，</a:t>
                      </a:r>
                      <a:r>
                        <a:rPr lang="en-US" altLang="zh-TW" dirty="0"/>
                        <a:t>5.</a:t>
                      </a:r>
                      <a:r>
                        <a:rPr lang="zh-TW" altLang="en-US" dirty="0"/>
                        <a:t>常獨行，</a:t>
                      </a:r>
                      <a:r>
                        <a:rPr lang="en-US" altLang="zh-TW" dirty="0"/>
                        <a:t>6.</a:t>
                      </a:r>
                      <a:r>
                        <a:rPr lang="zh-TW" altLang="en-US" dirty="0"/>
                        <a:t>如怨家，</a:t>
                      </a:r>
                    </a:p>
                    <a:p>
                      <a:r>
                        <a:rPr lang="en-US" altLang="zh-TW" dirty="0"/>
                        <a:t>7.</a:t>
                      </a:r>
                      <a:r>
                        <a:rPr lang="zh-TW" altLang="en-US" dirty="0"/>
                        <a:t>心如狂象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941436"/>
                  </a:ext>
                </a:extLst>
              </a:tr>
              <a:tr h="767058">
                <a:tc>
                  <a:txBody>
                    <a:bodyPr/>
                    <a:lstStyle/>
                    <a:p>
                      <a:r>
                        <a:rPr lang="zh-TW" altLang="en-US" dirty="0"/>
                        <a:t>明顛倒心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1.</a:t>
                      </a:r>
                      <a:r>
                        <a:rPr lang="zh-TW" altLang="en-US" dirty="0"/>
                        <a:t>如吞鉤，</a:t>
                      </a:r>
                      <a:r>
                        <a:rPr lang="en-US" altLang="zh-TW" dirty="0"/>
                        <a:t>2.</a:t>
                      </a:r>
                      <a:r>
                        <a:rPr lang="zh-TW" altLang="en-US" dirty="0"/>
                        <a:t>如夢，</a:t>
                      </a:r>
                      <a:r>
                        <a:rPr lang="en-US" altLang="zh-TW" dirty="0"/>
                        <a:t>3.</a:t>
                      </a:r>
                      <a:r>
                        <a:rPr lang="zh-TW" altLang="en-US" dirty="0"/>
                        <a:t>如蒼蠅 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603421"/>
                  </a:ext>
                </a:extLst>
              </a:tr>
              <a:tr h="767058">
                <a:tc>
                  <a:txBody>
                    <a:bodyPr/>
                    <a:lstStyle/>
                    <a:p>
                      <a:r>
                        <a:rPr lang="zh-TW" altLang="en-US" dirty="0"/>
                        <a:t>心的邪惡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1.</a:t>
                      </a:r>
                      <a:r>
                        <a:rPr lang="zh-TW" altLang="en-US" dirty="0"/>
                        <a:t>如惡賊，</a:t>
                      </a:r>
                      <a:r>
                        <a:rPr lang="en-US" altLang="zh-TW" dirty="0"/>
                        <a:t>2.</a:t>
                      </a:r>
                      <a:r>
                        <a:rPr lang="zh-TW" altLang="en-US" dirty="0"/>
                        <a:t>如惡鬼，</a:t>
                      </a:r>
                      <a:r>
                        <a:rPr lang="en-US" altLang="zh-TW" dirty="0"/>
                        <a:t>3.</a:t>
                      </a:r>
                      <a:r>
                        <a:rPr lang="zh-TW" altLang="en-US" dirty="0"/>
                        <a:t>常高下，</a:t>
                      </a:r>
                      <a:r>
                        <a:rPr lang="en-US" altLang="zh-TW" dirty="0"/>
                        <a:t>4.</a:t>
                      </a:r>
                      <a:r>
                        <a:rPr lang="zh-TW" altLang="en-US" dirty="0"/>
                        <a:t>如盜賊 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817125"/>
                  </a:ext>
                </a:extLst>
              </a:tr>
              <a:tr h="285565">
                <a:tc>
                  <a:txBody>
                    <a:bodyPr/>
                    <a:lstStyle/>
                    <a:p>
                      <a:r>
                        <a:rPr lang="zh-TW" altLang="en-US" dirty="0"/>
                        <a:t>心貪五欲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/>
                        <a:t>1.</a:t>
                      </a:r>
                      <a:r>
                        <a:rPr lang="zh-TW" altLang="en-US" dirty="0"/>
                        <a:t>常貪色，</a:t>
                      </a:r>
                      <a:r>
                        <a:rPr lang="en-US" altLang="zh-TW" dirty="0"/>
                        <a:t>2.</a:t>
                      </a:r>
                      <a:r>
                        <a:rPr lang="zh-TW" altLang="en-US" dirty="0"/>
                        <a:t>常貪聲，</a:t>
                      </a:r>
                      <a:r>
                        <a:rPr lang="en-US" altLang="zh-TW" dirty="0"/>
                        <a:t>3.</a:t>
                      </a:r>
                      <a:r>
                        <a:rPr lang="zh-TW" altLang="en-US" dirty="0"/>
                        <a:t>常貪香，</a:t>
                      </a:r>
                      <a:r>
                        <a:rPr lang="en-US" altLang="zh-TW" dirty="0"/>
                        <a:t>4.</a:t>
                      </a:r>
                      <a:r>
                        <a:rPr lang="zh-TW" altLang="en-US" dirty="0"/>
                        <a:t>常貪味，</a:t>
                      </a:r>
                      <a:r>
                        <a:rPr lang="en-US" altLang="zh-TW" dirty="0"/>
                        <a:t>5.</a:t>
                      </a:r>
                      <a:r>
                        <a:rPr lang="zh-TW" altLang="en-US" dirty="0"/>
                        <a:t>常貪觸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588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221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63C784-027B-4A8D-ABB7-AC7D08373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2285"/>
            <a:ext cx="10515600" cy="613283"/>
          </a:xfrm>
        </p:spPr>
        <p:txBody>
          <a:bodyPr>
            <a:noAutofit/>
          </a:bodyPr>
          <a:lstStyle/>
          <a:p>
            <a:r>
              <a:rPr lang="zh-TW" altLang="zh-TW" sz="32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有人以《中觀論》不來不去，以為是成立諸法不動的，那是錯誤的。</a:t>
            </a:r>
            <a:br>
              <a:rPr lang="zh-TW" altLang="zh-TW" sz="32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sz="3200" b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9DBF7B-E92A-4E8F-8DFD-643E44EFC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1288"/>
            <a:ext cx="10515600" cy="5998463"/>
          </a:xfrm>
        </p:spPr>
        <p:txBody>
          <a:bodyPr>
            <a:normAutofit lnSpcReduction="10000"/>
          </a:bodyPr>
          <a:lstStyle/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所以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本體實是不動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的，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動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不過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是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錯亂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的現象。這是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極端錯誤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的！他為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自性見</a:t>
            </a:r>
            <a:endParaRPr lang="en-US" altLang="zh-TW" sz="24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所愚蔽，忽略了從甲至乙的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運動者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，不是抽象的，本身是空間的活動者，是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有體積的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方分相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；是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時間的活動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者，是有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延續前後相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的。從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甲至乙的運動者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本身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即佔有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時間與空間，本身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也是有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無限位數序列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的。這樣，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甲與乙間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無</a:t>
            </a:r>
            <a:endParaRPr lang="en-US" altLang="zh-TW" sz="24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限位數序列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，與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去者自身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無限位數序列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相對消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即等於沒有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甲乙間的有</a:t>
            </a:r>
            <a:endParaRPr lang="en-US" altLang="zh-TW" sz="24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限長度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，與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去者的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有限長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度相比算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，則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從此至彼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，成為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有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限量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有限量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即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可能達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到。如我們在寬闊的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公路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上，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遠處望去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，好像那邊的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路狹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得多，等到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過去用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尺一量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，仍是一樣的。路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漸遠漸小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，如把能量的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尺放在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那邊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，再遠遠</a:t>
            </a:r>
            <a:endParaRPr lang="en-US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去看，也似乎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狹小得多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。但以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狹尺量狹路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，依舊可得如許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寬度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。路有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錯亂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的，</a:t>
            </a:r>
            <a:endParaRPr lang="en-US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尺也有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錯亂相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的，以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錯亂衡錯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亂，得到的是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錯亂相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的關係法則公例不亂。時</a:t>
            </a:r>
            <a:endParaRPr lang="en-US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空的存在，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幻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為無限位數的列，一切是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現為在此又在彼的，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忽略能動者的時</a:t>
            </a:r>
            <a:endParaRPr lang="en-US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空性與無限位數序列性，這才</a:t>
            </a:r>
          </a:p>
          <a:p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推論為是不能動的。有人以《中觀論》不來不去，以為是成立諸法不動的，那是錯誤的。</a:t>
            </a:r>
          </a:p>
          <a:p>
            <a:endParaRPr lang="en-US" altLang="zh-TW" sz="24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4275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2DF50C-49ED-42BC-8033-D762581DD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印順法師評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6E42AAD0-716E-497F-BA60-F3DC85186F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2506662"/>
            <a:ext cx="10168128" cy="4351338"/>
          </a:xfrm>
        </p:spPr>
      </p:pic>
    </p:spTree>
    <p:extLst>
      <p:ext uri="{BB962C8B-B14F-4D97-AF65-F5344CB8AC3E}">
        <p14:creationId xmlns:p14="http://schemas.microsoft.com/office/powerpoint/2010/main" val="3262395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20DBA9-ED4E-4B5C-8121-E25A9B8BF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5761"/>
            <a:ext cx="9144000" cy="805814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「</a:t>
            </a:r>
            <a:r>
              <a:rPr lang="zh-TW" altLang="en-US" dirty="0"/>
              <a:t>說似一物即不中」</a:t>
            </a:r>
            <a:r>
              <a:rPr lang="en-US" altLang="zh-TW" sz="6000" dirty="0"/>
              <a:t> </a:t>
            </a:r>
            <a:r>
              <a:rPr lang="en-US" altLang="zh-TW" sz="2000" dirty="0"/>
              <a:t>«</a:t>
            </a:r>
            <a:r>
              <a:rPr lang="zh-TW" altLang="en-US" sz="2000" dirty="0"/>
              <a:t>般若經講記</a:t>
            </a:r>
            <a:r>
              <a:rPr lang="en-US" altLang="zh-TW" sz="2000" u="sng" dirty="0"/>
              <a:t>»P.5</a:t>
            </a:r>
            <a:endParaRPr lang="zh-TW" altLang="en-US" sz="20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42774EA-4F34-48CF-8DA1-16077CA810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23974"/>
            <a:ext cx="9144000" cy="5534026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「</a:t>
            </a:r>
            <a:r>
              <a:rPr lang="zh-TW" altLang="en-US" dirty="0"/>
              <a:t>說似一物即不中」，都指示這超越戲論而唯證相應的實相。凡夫的所知所見，</a:t>
            </a:r>
          </a:p>
          <a:p>
            <a:r>
              <a:rPr lang="zh-TW" altLang="en-US" dirty="0"/>
              <a:t>無不為自性的戲論所亂，一切是錯誤的。這種虛誑妄取相，不但不見如實空相，</a:t>
            </a:r>
          </a:p>
          <a:p>
            <a:r>
              <a:rPr lang="zh-TW" altLang="en-US" dirty="0"/>
              <a:t>也不能如實了達如幻的行相。從見中道而成佛的圓證實相說：從畢竟寂滅中，徹</a:t>
            </a:r>
          </a:p>
          <a:p>
            <a:r>
              <a:rPr lang="zh-TW" altLang="en-US" dirty="0"/>
              <a:t>見一切法的體、用、因、果，離一切相，即一切法。如</a:t>
            </a:r>
            <a:r>
              <a:rPr lang="en-US" altLang="zh-TW" dirty="0"/>
              <a:t>《</a:t>
            </a:r>
            <a:r>
              <a:rPr lang="zh-TW" altLang="en-US" dirty="0"/>
              <a:t>法華經</a:t>
            </a:r>
            <a:r>
              <a:rPr lang="en-US" altLang="zh-TW" dirty="0"/>
              <a:t>》</a:t>
            </a:r>
            <a:r>
              <a:rPr lang="zh-TW" altLang="en-US" dirty="0"/>
              <a:t>說：</a:t>
            </a:r>
            <a:r>
              <a:rPr lang="en-US" altLang="zh-TW" dirty="0"/>
              <a:t>『</a:t>
            </a:r>
            <a:r>
              <a:rPr lang="zh-TW" altLang="en-US" dirty="0"/>
              <a:t>唯佛與</a:t>
            </a:r>
          </a:p>
          <a:p>
            <a:r>
              <a:rPr lang="zh-TW" altLang="en-US" dirty="0"/>
              <a:t>佛乃能究盡諸法實相，所謂：諸法如是相，如是性，如是體，如是力，如是作，</a:t>
            </a:r>
          </a:p>
          <a:p>
            <a:r>
              <a:rPr lang="zh-TW" altLang="en-US" dirty="0"/>
              <a:t>如是因，如是緣，如是果，如是報，如是本末究竟等</a:t>
            </a:r>
            <a:r>
              <a:rPr lang="en-US" altLang="zh-TW" dirty="0"/>
              <a:t>』</a:t>
            </a:r>
            <a:r>
              <a:rPr lang="zh-TW" altLang="en-US" dirty="0"/>
              <a:t>。所以，空寂與緣起相，</a:t>
            </a:r>
          </a:p>
          <a:p>
            <a:r>
              <a:rPr lang="zh-TW" altLang="en-US" dirty="0"/>
              <a:t>無不是如實的。但這是非凡愚的亂相、亂識所得，必須離戲論的虛誑妄取相，那</a:t>
            </a:r>
          </a:p>
          <a:p>
            <a:r>
              <a:rPr lang="zh-TW" altLang="en-US" dirty="0"/>
              <a:t>就非「空無所得」不可。所以，經論所說的</a:t>
            </a:r>
            <a:r>
              <a:rPr lang="zh-TW" altLang="en-US" dirty="0">
                <a:highlight>
                  <a:srgbClr val="FFFF00"/>
                </a:highlight>
              </a:rPr>
              <a:t>實相，每側重於如實空性、無性</a:t>
            </a:r>
            <a:r>
              <a:rPr lang="zh-TW" altLang="en-US" dirty="0"/>
              <a:t>。要</a:t>
            </a:r>
          </a:p>
          <a:p>
            <a:r>
              <a:rPr lang="zh-TW" altLang="en-US" dirty="0"/>
              <a:t>見性相、空有無礙的如實相，請先透</a:t>
            </a:r>
            <a:r>
              <a:rPr lang="zh-TW" altLang="en-US" dirty="0">
                <a:highlight>
                  <a:srgbClr val="00FF00"/>
                </a:highlight>
              </a:rPr>
              <a:t>此「都無所得」一關─</a:t>
            </a:r>
            <a:r>
              <a:rPr lang="zh-TW" altLang="en-US" dirty="0"/>
              <a:t>─</a:t>
            </a:r>
            <a:r>
              <a:rPr lang="zh-TW" altLang="en-US" dirty="0">
                <a:highlight>
                  <a:srgbClr val="FFFF00"/>
                </a:highlight>
              </a:rPr>
              <a:t>迷悟的關鍵所在</a:t>
            </a:r>
          </a:p>
          <a:p>
            <a:r>
              <a:rPr lang="zh-TW" altLang="en-US" b="1" dirty="0">
                <a:highlight>
                  <a:srgbClr val="FFFF00"/>
                </a:highlight>
              </a:rPr>
              <a:t>相</a:t>
            </a:r>
            <a:r>
              <a:rPr lang="zh-TW" altLang="en-US" b="1" dirty="0"/>
              <a:t>      表現在外面的</a:t>
            </a:r>
            <a:r>
              <a:rPr lang="en-US" altLang="zh-TW" b="1" dirty="0"/>
              <a:t>                      </a:t>
            </a:r>
            <a:r>
              <a:rPr lang="zh-TW" altLang="en-US" b="1" dirty="0">
                <a:highlight>
                  <a:srgbClr val="FFFF00"/>
                </a:highlight>
              </a:rPr>
              <a:t>性</a:t>
            </a:r>
            <a:r>
              <a:rPr lang="en-US" altLang="zh-TW" b="1" dirty="0"/>
              <a:t>      </a:t>
            </a:r>
            <a:r>
              <a:rPr lang="zh-TW" altLang="en-US" b="1" dirty="0"/>
              <a:t>構成形態特質</a:t>
            </a:r>
            <a:endParaRPr lang="en-US" altLang="zh-TW" b="1" dirty="0"/>
          </a:p>
          <a:p>
            <a:r>
              <a:rPr lang="zh-TW" altLang="en-US" b="1" dirty="0">
                <a:highlight>
                  <a:srgbClr val="00FFFF"/>
                </a:highlight>
              </a:rPr>
              <a:t>體</a:t>
            </a:r>
            <a:r>
              <a:rPr lang="zh-TW" altLang="en-US" b="1" dirty="0"/>
              <a:t>        每一法各有其體                         </a:t>
            </a:r>
            <a:r>
              <a:rPr lang="zh-TW" altLang="en-US" b="1" dirty="0">
                <a:highlight>
                  <a:srgbClr val="00FFFF"/>
                </a:highlight>
              </a:rPr>
              <a:t>力</a:t>
            </a:r>
            <a:r>
              <a:rPr lang="zh-TW" altLang="en-US" b="1" dirty="0"/>
              <a:t>            影響 力                          </a:t>
            </a:r>
            <a:r>
              <a:rPr lang="zh-TW" altLang="en-US" b="1" dirty="0">
                <a:highlight>
                  <a:srgbClr val="00FFFF"/>
                </a:highlight>
              </a:rPr>
              <a:t>作</a:t>
            </a:r>
            <a:r>
              <a:rPr lang="zh-TW" altLang="en-US" b="1" dirty="0"/>
              <a:t>        動 作</a:t>
            </a:r>
            <a:endParaRPr lang="en-US" altLang="zh-TW" b="1" dirty="0"/>
          </a:p>
          <a:p>
            <a:r>
              <a:rPr lang="en-US" altLang="zh-TW" b="1" dirty="0"/>
              <a:t> </a:t>
            </a:r>
            <a:r>
              <a:rPr lang="zh-TW" altLang="en-US" b="1" dirty="0">
                <a:highlight>
                  <a:srgbClr val="00FF00"/>
                </a:highlight>
              </a:rPr>
              <a:t>因  </a:t>
            </a:r>
            <a:r>
              <a:rPr lang="zh-TW" altLang="en-US" b="1" dirty="0"/>
              <a:t>         主要原因                                        </a:t>
            </a:r>
            <a:r>
              <a:rPr lang="zh-TW" altLang="en-US" b="1" dirty="0">
                <a:highlight>
                  <a:srgbClr val="00FF00"/>
                </a:highlight>
              </a:rPr>
              <a:t>緣</a:t>
            </a:r>
            <a:r>
              <a:rPr lang="zh-TW" altLang="en-US" b="1" dirty="0"/>
              <a:t>             次 要條件                                                                  </a:t>
            </a:r>
            <a:endParaRPr lang="en-US" altLang="zh-TW" b="1" dirty="0"/>
          </a:p>
          <a:p>
            <a:r>
              <a:rPr lang="zh-TW" altLang="en-US" b="1" dirty="0">
                <a:highlight>
                  <a:srgbClr val="FFFF00"/>
                </a:highlight>
              </a:rPr>
              <a:t>果</a:t>
            </a:r>
            <a:r>
              <a:rPr lang="zh-TW" altLang="en-US" b="1" dirty="0"/>
              <a:t>         是同類的                            </a:t>
            </a:r>
            <a:r>
              <a:rPr lang="zh-TW" altLang="en-US" b="1" dirty="0">
                <a:highlight>
                  <a:srgbClr val="FFFF00"/>
                </a:highlight>
              </a:rPr>
              <a:t>報</a:t>
            </a:r>
            <a:r>
              <a:rPr lang="zh-TW" altLang="en-US" b="1" dirty="0"/>
              <a:t>       是業異熟</a:t>
            </a:r>
            <a:endParaRPr lang="en-US" altLang="zh-TW" b="1" dirty="0"/>
          </a:p>
          <a:p>
            <a:r>
              <a:rPr lang="zh-TW" altLang="en-US" b="1" dirty="0">
                <a:highlight>
                  <a:srgbClr val="FFFF00"/>
                </a:highlight>
              </a:rPr>
              <a:t>本末究竟</a:t>
            </a:r>
            <a:r>
              <a:rPr lang="zh-TW" altLang="en-US" b="1" dirty="0"/>
              <a:t>       本末是始終，依此而有彼，依根本而起現象。       </a:t>
            </a:r>
            <a:r>
              <a:rPr lang="zh-TW" altLang="en-US" b="1" dirty="0">
                <a:highlight>
                  <a:srgbClr val="FFFF00"/>
                </a:highlight>
              </a:rPr>
              <a:t>最後最徹底的</a:t>
            </a:r>
            <a:endParaRPr lang="en-US" altLang="zh-TW" b="1" dirty="0">
              <a:highlight>
                <a:srgbClr val="FFFF00"/>
              </a:highlight>
            </a:endParaRPr>
          </a:p>
          <a:p>
            <a:endParaRPr lang="en-US" altLang="zh-TW" b="1" dirty="0"/>
          </a:p>
          <a:p>
            <a:endParaRPr lang="en-US" altLang="zh-TW" b="1" dirty="0"/>
          </a:p>
        </p:txBody>
      </p:sp>
      <p:cxnSp>
        <p:nvCxnSpPr>
          <p:cNvPr id="5" name="直線單箭頭接點 4">
            <a:extLst>
              <a:ext uri="{FF2B5EF4-FFF2-40B4-BE49-F238E27FC236}">
                <a16:creationId xmlns:a16="http://schemas.microsoft.com/office/drawing/2014/main" id="{1F575267-A235-4FEE-A47D-C4140BF53FE2}"/>
              </a:ext>
            </a:extLst>
          </p:cNvPr>
          <p:cNvCxnSpPr>
            <a:cxnSpLocks/>
          </p:cNvCxnSpPr>
          <p:nvPr/>
        </p:nvCxnSpPr>
        <p:spPr>
          <a:xfrm>
            <a:off x="7077075" y="4781550"/>
            <a:ext cx="23812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BDEF4A59-02A8-469B-87E6-5F701A0B4CF8}"/>
              </a:ext>
            </a:extLst>
          </p:cNvPr>
          <p:cNvCxnSpPr>
            <a:cxnSpLocks/>
          </p:cNvCxnSpPr>
          <p:nvPr/>
        </p:nvCxnSpPr>
        <p:spPr>
          <a:xfrm>
            <a:off x="3581400" y="4810125"/>
            <a:ext cx="3524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8383F099-EF2B-4B3B-B9EF-DFAC0B3E3939}"/>
              </a:ext>
            </a:extLst>
          </p:cNvPr>
          <p:cNvCxnSpPr/>
          <p:nvPr/>
        </p:nvCxnSpPr>
        <p:spPr>
          <a:xfrm>
            <a:off x="2209800" y="5181600"/>
            <a:ext cx="3524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BCD18A1C-306A-4FE1-A39D-A434C298EF65}"/>
              </a:ext>
            </a:extLst>
          </p:cNvPr>
          <p:cNvCxnSpPr>
            <a:cxnSpLocks/>
          </p:cNvCxnSpPr>
          <p:nvPr/>
        </p:nvCxnSpPr>
        <p:spPr>
          <a:xfrm>
            <a:off x="6200775" y="5181600"/>
            <a:ext cx="371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3C262B40-BB2E-40E2-A9D7-619E63DDCD37}"/>
              </a:ext>
            </a:extLst>
          </p:cNvPr>
          <p:cNvCxnSpPr/>
          <p:nvPr/>
        </p:nvCxnSpPr>
        <p:spPr>
          <a:xfrm>
            <a:off x="9410700" y="5181600"/>
            <a:ext cx="238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2A557CC3-7FC1-42A0-B869-1BD8072A46A2}"/>
              </a:ext>
            </a:extLst>
          </p:cNvPr>
          <p:cNvCxnSpPr/>
          <p:nvPr/>
        </p:nvCxnSpPr>
        <p:spPr>
          <a:xfrm>
            <a:off x="3395662" y="5602996"/>
            <a:ext cx="371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F3F32E30-A18F-45D0-942C-B69BFE4DE793}"/>
              </a:ext>
            </a:extLst>
          </p:cNvPr>
          <p:cNvCxnSpPr/>
          <p:nvPr/>
        </p:nvCxnSpPr>
        <p:spPr>
          <a:xfrm>
            <a:off x="7598664" y="5602996"/>
            <a:ext cx="4937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4CC7C14D-EB0D-44BA-B30C-F750A4B18508}"/>
              </a:ext>
            </a:extLst>
          </p:cNvPr>
          <p:cNvCxnSpPr/>
          <p:nvPr/>
        </p:nvCxnSpPr>
        <p:spPr>
          <a:xfrm>
            <a:off x="3933825" y="5952744"/>
            <a:ext cx="3291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57316D6C-083D-42FC-B7CB-14C4F8F18533}"/>
              </a:ext>
            </a:extLst>
          </p:cNvPr>
          <p:cNvCxnSpPr/>
          <p:nvPr/>
        </p:nvCxnSpPr>
        <p:spPr>
          <a:xfrm>
            <a:off x="7269480" y="5952744"/>
            <a:ext cx="3291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3A859628-620D-4CCB-9214-EF037CA46D03}"/>
              </a:ext>
            </a:extLst>
          </p:cNvPr>
          <p:cNvCxnSpPr>
            <a:cxnSpLocks/>
          </p:cNvCxnSpPr>
          <p:nvPr/>
        </p:nvCxnSpPr>
        <p:spPr>
          <a:xfrm>
            <a:off x="2953512" y="6300216"/>
            <a:ext cx="29279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id="{22218541-3612-4108-9844-60ED9A20F800}"/>
              </a:ext>
            </a:extLst>
          </p:cNvPr>
          <p:cNvCxnSpPr/>
          <p:nvPr/>
        </p:nvCxnSpPr>
        <p:spPr>
          <a:xfrm>
            <a:off x="8340852" y="6300216"/>
            <a:ext cx="3964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4175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D03E13-77B4-4ABC-AB7C-11B0C9629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7160"/>
            <a:ext cx="10515600" cy="908686"/>
          </a:xfrm>
        </p:spPr>
        <p:txBody>
          <a:bodyPr>
            <a:normAutofit/>
          </a:bodyPr>
          <a:lstStyle/>
          <a:p>
            <a:r>
              <a:rPr lang="zh-TW" altLang="en-US" dirty="0"/>
              <a:t>說似一物即不中</a:t>
            </a:r>
            <a:r>
              <a:rPr lang="en-US" altLang="zh-TW" sz="1800" dirty="0"/>
              <a:t>«</a:t>
            </a:r>
            <a:r>
              <a:rPr lang="zh-TW" altLang="en-US" sz="1800" dirty="0"/>
              <a:t>佛法是救世之光</a:t>
            </a:r>
            <a:r>
              <a:rPr lang="en-US" altLang="zh-TW" sz="1800" u="sng" dirty="0"/>
              <a:t>»P.213</a:t>
            </a:r>
            <a:endParaRPr lang="zh-TW" altLang="en-US" sz="1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9627D83-A8C5-4BF4-A4A9-116A15D2F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dirty="0"/>
              <a:t>空性「離諸知見」：經上以「非知見所及，離諸有著」來解說。我們認</a:t>
            </a:r>
          </a:p>
          <a:p>
            <a:r>
              <a:rPr lang="zh-TW" altLang="en-US" dirty="0"/>
              <a:t>識什麼，了解什麼，總不出於見聞覺知。從眼（根及眼識）而來的叫見，從耳而</a:t>
            </a:r>
          </a:p>
          <a:p>
            <a:r>
              <a:rPr lang="zh-TW" altLang="en-US" dirty="0"/>
              <a:t>來的叫聞，從鼻嗅、舌嘗、身觸而來的叫覺，從意而來的叫知。或簡單的稱為知</a:t>
            </a:r>
          </a:p>
          <a:p>
            <a:r>
              <a:rPr lang="zh-TW" altLang="en-US" dirty="0"/>
              <a:t>見：見是現見，通於一切直接經驗。知是比知，是經分析、綜合等推理的知識。</a:t>
            </a:r>
          </a:p>
          <a:p>
            <a:endParaRPr lang="zh-TW" altLang="en-US" dirty="0"/>
          </a:p>
          <a:p>
            <a:r>
              <a:rPr lang="zh-TW" altLang="en-US" dirty="0"/>
              <a:t>知見──推理的，直覺的一切認識，就是心──意識的活動。可是一有心──知</a:t>
            </a:r>
          </a:p>
          <a:p>
            <a:r>
              <a:rPr lang="zh-TW" altLang="en-US" dirty="0"/>
              <a:t>或見的分別，就有（六塵境界，所分別）相現前。這樣的心境對立，有心就有相</a:t>
            </a:r>
          </a:p>
          <a:p>
            <a:r>
              <a:rPr lang="zh-TW" altLang="en-US" dirty="0"/>
              <a:t>（成為妄想），有相就有（執）著，就落於相對（差別）的世界，矛盾的，對立</a:t>
            </a:r>
          </a:p>
          <a:p>
            <a:r>
              <a:rPr lang="zh-TW" altLang="en-US" dirty="0"/>
              <a:t>的，動亂的世界。空性是知見所不及的，也就不是這一般認識所能認識的。這樣</a:t>
            </a:r>
          </a:p>
          <a:p>
            <a:r>
              <a:rPr lang="zh-TW" altLang="en-US" dirty="0"/>
              <a:t>，空性不落於色相、心相、時空相，超越於主觀客觀的對立境界。在我們的認識</a:t>
            </a:r>
          </a:p>
          <a:p>
            <a:r>
              <a:rPr lang="zh-TW" altLang="en-US" dirty="0"/>
              <a:t>中，所有的名言中，可說什麼都不是，連</a:t>
            </a:r>
            <a:r>
              <a:rPr lang="zh-TW" altLang="en-US" dirty="0">
                <a:highlight>
                  <a:srgbClr val="00FF00"/>
                </a:highlight>
              </a:rPr>
              <a:t>不是</a:t>
            </a:r>
            <a:r>
              <a:rPr lang="zh-TW" altLang="en-US" dirty="0">
                <a:highlight>
                  <a:srgbClr val="FFFF00"/>
                </a:highlight>
              </a:rPr>
              <a:t>也不是</a:t>
            </a:r>
            <a:r>
              <a:rPr lang="zh-TW" altLang="en-US" dirty="0"/>
              <a:t>，真的是「說似一物即不中</a:t>
            </a:r>
          </a:p>
          <a:p>
            <a:r>
              <a:rPr lang="zh-TW" altLang="en-US" dirty="0"/>
              <a:t>」。唯有從超越情見，超脫執著去體悟，所以還是稱為空性的好。空是超越的（</a:t>
            </a:r>
          </a:p>
          <a:p>
            <a:r>
              <a:rPr lang="zh-TW" altLang="en-US" dirty="0"/>
              <a:t>豎的、向上的）意義，不要誤解為沒有，更不要誤解為（橫的、向下的）相對的</a:t>
            </a:r>
          </a:p>
          <a:p>
            <a:r>
              <a:rPr lang="zh-TW" altLang="en-US" dirty="0"/>
              <a:t>──與有相對的空，才好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3307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2B6DDB-CB32-4CF0-89AF-F2BB87681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說似一物即不中。</a:t>
            </a:r>
            <a:r>
              <a:rPr lang="en-US" altLang="zh-TW" sz="4400" dirty="0"/>
              <a:t> </a:t>
            </a:r>
            <a:r>
              <a:rPr lang="en-US" altLang="zh-TW" sz="1800" dirty="0"/>
              <a:t>«</a:t>
            </a:r>
            <a:r>
              <a:rPr lang="zh-TW" altLang="en-US" sz="1800" dirty="0"/>
              <a:t>華雨集第一冊</a:t>
            </a:r>
            <a:r>
              <a:rPr lang="en-US" altLang="zh-TW" sz="1800" u="sng" dirty="0"/>
              <a:t>»P.261</a:t>
            </a:r>
            <a:endParaRPr lang="zh-TW" altLang="en-US" sz="1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AF416C-9BCB-44A7-AFE9-832BC5BC9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76143"/>
          </a:xfrm>
        </p:spPr>
        <p:txBody>
          <a:bodyPr/>
          <a:lstStyle/>
          <a:p>
            <a:r>
              <a:rPr lang="zh-TW" altLang="en-US" dirty="0"/>
              <a:t>禪宗有一句話：『說似一物即不中』，說他是什麼，</a:t>
            </a:r>
          </a:p>
          <a:p>
            <a:r>
              <a:rPr lang="zh-TW" altLang="en-US" dirty="0"/>
              <a:t>就不是的，因為所認識的一切，所說的一切，都是名言，與法性不合的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6498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FAAD33-7C88-4303-B9EF-E8092C6BE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/>
              <a:t>«</a:t>
            </a:r>
            <a:r>
              <a:rPr lang="zh-TW" altLang="en-US" sz="2400" dirty="0"/>
              <a:t>寶積經講記</a:t>
            </a:r>
            <a:r>
              <a:rPr lang="en-US" altLang="zh-TW" sz="2400" u="sng" dirty="0"/>
              <a:t>»P.184</a:t>
            </a:r>
            <a:endParaRPr lang="zh-TW" altLang="en-US" sz="24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749DF59-1A3C-4E48-9E6B-76E22356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193"/>
            <a:ext cx="10515600" cy="4351338"/>
          </a:xfrm>
        </p:spPr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如在無性外別求自性，無性與自性相對立，那就失去了如來</a:t>
            </a:r>
            <a:endParaRPr lang="en-US" altLang="zh-TW" dirty="0"/>
          </a:p>
          <a:p>
            <a:r>
              <a:rPr lang="zh-TW" altLang="en-US" dirty="0"/>
              <a:t>說法的善巧方便，有言無義。</a:t>
            </a:r>
            <a:endParaRPr lang="en-US" altLang="zh-TW" dirty="0"/>
          </a:p>
          <a:p>
            <a:r>
              <a:rPr lang="en-US" altLang="zh-TW" dirty="0"/>
              <a:t> </a:t>
            </a:r>
          </a:p>
          <a:p>
            <a:r>
              <a:rPr lang="zh-TW" altLang="en-US" dirty="0"/>
              <a:t>緣起即無自性</a:t>
            </a:r>
            <a:r>
              <a:rPr lang="en-US" altLang="zh-TW" dirty="0"/>
              <a:t>=</a:t>
            </a:r>
            <a:r>
              <a:rPr lang="zh-TW" altLang="en-US" dirty="0"/>
              <a:t>自性</a:t>
            </a:r>
            <a:endParaRPr lang="en-US" altLang="zh-TW" dirty="0"/>
          </a:p>
          <a:p>
            <a:r>
              <a:rPr lang="zh-TW" altLang="en-US" dirty="0"/>
              <a:t>無自性外求自性</a:t>
            </a:r>
            <a:r>
              <a:rPr lang="en-US" altLang="zh-TW" dirty="0"/>
              <a:t>=   </a:t>
            </a:r>
            <a:r>
              <a:rPr lang="zh-TW" altLang="en-US" dirty="0"/>
              <a:t>無自性          自性</a:t>
            </a:r>
            <a:endParaRPr lang="en-US" altLang="zh-TW" dirty="0"/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48B725E1-4C3C-4E06-A5EC-FA1554992609}"/>
              </a:ext>
            </a:extLst>
          </p:cNvPr>
          <p:cNvCxnSpPr/>
          <p:nvPr/>
        </p:nvCxnSpPr>
        <p:spPr>
          <a:xfrm>
            <a:off x="5202936" y="4535424"/>
            <a:ext cx="70408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2EB7E01-5611-4E4A-86D4-A1EA43BC1919}"/>
              </a:ext>
            </a:extLst>
          </p:cNvPr>
          <p:cNvSpPr txBox="1"/>
          <p:nvPr/>
        </p:nvSpPr>
        <p:spPr>
          <a:xfrm>
            <a:off x="5133430" y="4535424"/>
            <a:ext cx="1318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相對立  </a:t>
            </a:r>
          </a:p>
        </p:txBody>
      </p:sp>
    </p:spTree>
    <p:extLst>
      <p:ext uri="{BB962C8B-B14F-4D97-AF65-F5344CB8AC3E}">
        <p14:creationId xmlns:p14="http://schemas.microsoft.com/office/powerpoint/2010/main" val="1646804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0877D3-E0B4-4F99-86DD-5DED78710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諸法實相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AACC9C2-7345-437B-92A2-BE8010EB2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68367"/>
          </a:xfrm>
        </p:spPr>
        <p:txBody>
          <a:bodyPr>
            <a:normAutofit/>
          </a:bodyPr>
          <a:lstStyle/>
          <a:p>
            <a:endParaRPr lang="en-US" altLang="zh-TW" dirty="0"/>
          </a:p>
          <a:p>
            <a:r>
              <a:rPr lang="zh-TW" altLang="en-US" dirty="0"/>
              <a:t>「若出三世」，不落時間相，那就「非有非無」</a:t>
            </a:r>
            <a:r>
              <a:rPr lang="en-US" altLang="zh-TW" sz="1800" dirty="0"/>
              <a:t>«</a:t>
            </a:r>
            <a:r>
              <a:rPr lang="zh-TW" altLang="en-US" sz="1800" dirty="0"/>
              <a:t>寶積經講記</a:t>
            </a:r>
            <a:r>
              <a:rPr lang="en-US" altLang="zh-TW" sz="1800" u="sng" dirty="0"/>
              <a:t>»P.184</a:t>
            </a:r>
            <a:endParaRPr lang="en-US" altLang="zh-TW" sz="1800" dirty="0"/>
          </a:p>
          <a:p>
            <a:endParaRPr lang="en-US" altLang="zh-TW" dirty="0"/>
          </a:p>
          <a:p>
            <a:r>
              <a:rPr lang="zh-TW" altLang="en-US" dirty="0">
                <a:highlight>
                  <a:srgbClr val="FFFF00"/>
                </a:highlight>
              </a:rPr>
              <a:t>非法非非法</a:t>
            </a:r>
            <a:r>
              <a:rPr lang="en-US" altLang="zh-TW" sz="1600" dirty="0"/>
              <a:t>(</a:t>
            </a:r>
            <a:r>
              <a:rPr lang="zh-TW" altLang="en-US" sz="1600" dirty="0"/>
              <a:t>法指有為相，在修行中即八正道等；非法指平等空性。</a:t>
            </a:r>
            <a:r>
              <a:rPr lang="en-US" altLang="zh-TW" sz="1600" dirty="0">
                <a:highlight>
                  <a:srgbClr val="FFFF00"/>
                </a:highlight>
              </a:rPr>
              <a:t>)</a:t>
            </a:r>
          </a:p>
          <a:p>
            <a:r>
              <a:rPr lang="zh-TW" altLang="en-US" dirty="0"/>
              <a:t>何以證無可證，說無可說？因佛所說的及所證的法，是沒有定</a:t>
            </a:r>
            <a:endParaRPr lang="en-US" altLang="zh-TW" dirty="0"/>
          </a:p>
          <a:p>
            <a:r>
              <a:rPr lang="zh-TW" altLang="en-US" dirty="0"/>
              <a:t>性可以取著的或可說的。取著，約心境的能證所證說；言說，</a:t>
            </a:r>
            <a:endParaRPr lang="en-US" altLang="zh-TW" dirty="0"/>
          </a:p>
          <a:p>
            <a:r>
              <a:rPr lang="zh-TW" altLang="en-US" dirty="0"/>
              <a:t>約語言的能詮所詮說。</a:t>
            </a:r>
            <a:r>
              <a:rPr lang="zh-TW" altLang="en-US" dirty="0">
                <a:highlight>
                  <a:srgbClr val="FFFF00"/>
                </a:highlight>
              </a:rPr>
              <a:t>凡是心有所取，口有所說，一切都是自</a:t>
            </a:r>
            <a:endParaRPr lang="en-US" altLang="zh-TW" dirty="0">
              <a:highlight>
                <a:srgbClr val="FFFF00"/>
              </a:highlight>
            </a:endParaRPr>
          </a:p>
          <a:p>
            <a:r>
              <a:rPr lang="zh-TW" altLang="en-US" dirty="0">
                <a:highlight>
                  <a:srgbClr val="FFFF00"/>
                </a:highlight>
              </a:rPr>
              <a:t>空的，所以名為非法</a:t>
            </a:r>
            <a:r>
              <a:rPr lang="zh-TW" altLang="en-US" dirty="0"/>
              <a:t>；一切法非法的無為空寂，也還是不可取</a:t>
            </a:r>
            <a:endParaRPr lang="en-US" altLang="zh-TW" dirty="0"/>
          </a:p>
          <a:p>
            <a:r>
              <a:rPr lang="zh-TW" altLang="en-US" dirty="0"/>
              <a:t>可說，所以又說</a:t>
            </a:r>
            <a:r>
              <a:rPr lang="zh-TW" altLang="en-US" dirty="0">
                <a:highlight>
                  <a:srgbClr val="FFFF00"/>
                </a:highlight>
              </a:rPr>
              <a:t>非非法</a:t>
            </a:r>
            <a:r>
              <a:rPr lang="zh-TW" altLang="en-US" dirty="0"/>
              <a:t>。</a:t>
            </a:r>
            <a:r>
              <a:rPr lang="en-US" altLang="zh-TW" sz="2000" dirty="0"/>
              <a:t>«</a:t>
            </a:r>
            <a:r>
              <a:rPr lang="zh-TW" altLang="en-US" sz="2000" dirty="0"/>
              <a:t>般若經講記</a:t>
            </a:r>
            <a:r>
              <a:rPr lang="en-US" altLang="zh-TW" sz="2000" u="sng" dirty="0"/>
              <a:t>»P.55</a:t>
            </a:r>
            <a:endParaRPr lang="zh-TW" altLang="en-US" sz="2000" u="sng" dirty="0"/>
          </a:p>
          <a:p>
            <a:endParaRPr lang="zh-TW" altLang="en-US" u="sng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1438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091630-4D95-4D9A-9813-D0E327681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4643"/>
            <a:ext cx="10515600" cy="1280795"/>
          </a:xfrm>
        </p:spPr>
        <p:txBody>
          <a:bodyPr>
            <a:noAutofit/>
          </a:bodyPr>
          <a:lstStyle/>
          <a:p>
            <a:r>
              <a:rPr lang="zh-TW" altLang="zh-TW" sz="28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有人以《中觀論》不來不去，以為是成立諸法不動的，那是錯誤的。</a:t>
            </a:r>
            <a:br>
              <a:rPr lang="zh-TW" altLang="zh-TW" sz="28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1600" dirty="0"/>
              <a:t>«</a:t>
            </a:r>
            <a:r>
              <a:rPr lang="zh-TW" altLang="en-US" sz="1600" dirty="0"/>
              <a:t>中觀今論</a:t>
            </a:r>
            <a:r>
              <a:rPr lang="en-US" altLang="zh-TW" sz="1600" u="sng" dirty="0"/>
              <a:t>»P.132~135</a:t>
            </a:r>
            <a:endParaRPr lang="zh-TW" altLang="en-US" sz="1600" b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6BB39E1-A58F-41E8-ABAA-4A42B3FD8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6016752"/>
          </a:xfrm>
        </p:spPr>
        <p:txBody>
          <a:bodyPr>
            <a:normAutofit/>
          </a:bodyPr>
          <a:lstStyle/>
          <a:p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但說有來有去，常是為佛所呵斥的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。外道問佛：「</a:t>
            </a:r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死後去，死後不去，死後</a:t>
            </a:r>
            <a:endParaRPr lang="en-US" altLang="zh-TW" sz="2400" kern="100" dirty="0">
              <a:effectLst/>
              <a:highlight>
                <a:srgbClr val="00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亦去亦不去，死後非去非不去」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？佛皆不答。《勝義空經》說：「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眼生無所</a:t>
            </a:r>
            <a:endParaRPr lang="en-US" altLang="zh-TW" sz="2400" kern="1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從來，滅亦無所至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」。因為，一般人說到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來去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，即以為有個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從此至彼或從前</a:t>
            </a:r>
            <a:endParaRPr lang="en-US" altLang="zh-TW" sz="2400" kern="1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至後的東西。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這種觀念，就是對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諸法緣起的流行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不如實了知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所引起的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錯誤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en-US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佛所以不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答外道死後去不去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者，以其所說的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神我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尚且不可得，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去與不去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更無</a:t>
            </a:r>
            <a:endParaRPr lang="en-US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從談起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。但佛也明法的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不來不去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，如《勝義空經》所說。然佛法並非不可說</a:t>
            </a:r>
            <a:endParaRPr lang="en-US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來去，如說「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從無始生死以來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」，或說「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來王舍城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」。不過不如</a:t>
            </a:r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自性執所見</a:t>
            </a:r>
            <a:endParaRPr lang="en-US" altLang="zh-TW" sz="2400" kern="1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的來去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，是</a:t>
            </a:r>
            <a:r>
              <a:rPr lang="zh-TW" altLang="zh-TW" sz="2400" kern="1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不來相而來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kern="1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不去相而去的</a:t>
            </a:r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。佛以生滅說明流行、運動，如觀生滅無常時說：</a:t>
            </a:r>
            <a:endParaRPr lang="en-US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「觀諸法如流水燈焰」；流水與燈焰，是剎那不住的，時時變動的，所以是無常的諸行。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93280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8227E7-EA78-47C0-8A65-92DB02E12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089"/>
            <a:ext cx="10515600" cy="45719"/>
          </a:xfrm>
        </p:spPr>
        <p:txBody>
          <a:bodyPr>
            <a:noAutofit/>
          </a:bodyPr>
          <a:lstStyle/>
          <a:p>
            <a:r>
              <a:rPr lang="zh-TW" altLang="zh-TW" sz="28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有人以《中觀論》不來不去，以為是成立諸法不動的，那是錯誤的。</a:t>
            </a:r>
            <a:br>
              <a:rPr lang="zh-TW" altLang="zh-TW" sz="28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sz="2800" b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BB130F-7C7C-41AF-AF59-E0B126C4D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168" y="978408"/>
            <a:ext cx="10515600" cy="6309359"/>
          </a:xfrm>
        </p:spPr>
        <p:txBody>
          <a:bodyPr>
            <a:normAutofit/>
          </a:bodyPr>
          <a:lstStyle/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先從粗顯的來去，也即是從世俗諦的來去加以考察。有人以為《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中論‧觀去</a:t>
            </a:r>
            <a:endParaRPr lang="en-US" altLang="zh-TW" sz="2400" dirty="0">
              <a:effectLst/>
              <a:highlight>
                <a:srgbClr val="00FFFF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來品》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中廣破去來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中觀者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是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主張一切法不動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的，那是大大的錯誤！如人的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來去、出入、伸臂、</a:t>
            </a:r>
            <a:r>
              <a:rPr lang="zh-TW" altLang="en-US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、揚眉、瞬目，都是動變的一種。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薩婆多部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以此為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表色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，以此為能表顯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吾人內心的物質形態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正量部學者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，即以此等為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「動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」。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唯識者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曾破斥曰：「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纔生即滅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無動義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故」。因為，動必是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從此至彼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從前</a:t>
            </a:r>
            <a:endParaRPr lang="en-US" altLang="zh-TW" sz="2400" dirty="0">
              <a:effectLst/>
              <a:highlight>
                <a:srgbClr val="00FFFF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至後的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，但這在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時間的、空間的極點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是不能成其動義的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。所以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唯識者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以為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──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色相的運動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，乃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內心中的似現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在心剎那剎那的相續變上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似有從此至彼</a:t>
            </a:r>
            <a:endParaRPr lang="en-US" altLang="zh-TW" sz="2400" dirty="0">
              <a:effectLst/>
              <a:highlight>
                <a:srgbClr val="00FFFF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的相，稱之為動，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實是唯識所現的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。一般學者，每以為在人的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感性上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，一切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是動的，此如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眼、耳等所見所聽到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的。但在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理性的思惟推比上，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即是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了。於是，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重視感性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的，即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以為動是對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的，不動不過是理性的抽象知識，是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錯亂的。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重視理性的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，以為一切的本體，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確是不動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的，變動是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感性的錯覺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佛法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即不同他們所說的：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一切法依緣和合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而</a:t>
            </a:r>
            <a:r>
              <a:rPr lang="zh-TW" altLang="zh-TW" sz="24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幻現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自性亂相，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認識即以認識的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無始自性執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，緣彼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自性亂相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，於是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能所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交織，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構成錯誤。</a:t>
            </a:r>
            <a:endParaRPr lang="zh-TW" altLang="en-US" sz="2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76910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E17B6F-6E9F-4E0B-A537-99F761E10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1208"/>
            <a:ext cx="10515600" cy="530352"/>
          </a:xfrm>
        </p:spPr>
        <p:txBody>
          <a:bodyPr>
            <a:noAutofit/>
          </a:bodyPr>
          <a:lstStyle/>
          <a:p>
            <a:r>
              <a:rPr lang="zh-TW" altLang="zh-TW" sz="28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有人以《中觀論》不來不去，以為是成立諸法不動的，那是錯誤的。</a:t>
            </a:r>
            <a:br>
              <a:rPr lang="zh-TW" altLang="zh-TW" sz="2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sz="2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49EF78-4DE2-4CCD-A48D-A69FD971F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4440"/>
            <a:ext cx="10515600" cy="5815583"/>
          </a:xfrm>
        </p:spPr>
        <p:txBody>
          <a:bodyPr/>
          <a:lstStyle/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在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根識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──即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感性的直觀前境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，不能理解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緣起如幻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，取實有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自性相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。因此，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意</a:t>
            </a:r>
            <a:endParaRPr lang="en-US" altLang="zh-TW" sz="24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識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思惟推比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，雖了解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為動的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，而由於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錯誤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自性見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，到底推論所得的結果，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也陷於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的錯誤。因為一有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自性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妄見，如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運動上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去來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，在空間上將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空間</a:t>
            </a:r>
            <a:endParaRPr lang="en-US" altLang="zh-TW" sz="24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推析為一點一點的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極微點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，即不能成立動的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去來相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。在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時間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上分析至最短的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剎那點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前剎那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不是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後一剎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那，前後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各住自性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，也無從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建立運動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。空間的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無</a:t>
            </a:r>
            <a:endParaRPr lang="en-US" altLang="zh-TW" sz="24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方極微，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時間上的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無分剎那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，都不過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自性妄見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的產物。故有以為在時間、空</a:t>
            </a:r>
            <a:endParaRPr lang="en-US" altLang="zh-TW" sz="2400" dirty="0"/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間的每一點，即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失運動相，是顛倒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的。不知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無有空間的存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在而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不在此又在彼</a:t>
            </a:r>
            <a:r>
              <a:rPr lang="en-US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的──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彼此即方分相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，無有時間的存在而沒有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前後相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的──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前後即延續相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。以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緣</a:t>
            </a:r>
            <a:endParaRPr lang="en-US" altLang="zh-TW" sz="2400" dirty="0">
              <a:effectLst/>
              <a:highlight>
                <a:srgbClr val="FFFF00"/>
              </a:highlight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起如幻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而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觀一切時間中的運動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，是</a:t>
            </a:r>
            <a:r>
              <a:rPr lang="zh-TW" altLang="zh-TW" sz="2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無有不能成立的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。有的說：從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甲到乙運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動，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勢必先通過甲乙中間的丙；從</a:t>
            </a:r>
            <a:r>
              <a:rPr lang="zh-TW" altLang="zh-TW" sz="24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甲至丙</a:t>
            </a:r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的中間，又須先通過甲丙中間的丁，從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甲至丁又須先通過戊。這樣，由甲至乙中間實有無量的位數序列，即從甲至</a:t>
            </a:r>
            <a:endParaRPr lang="en-US" altLang="zh-TW" sz="24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TW" sz="24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乙，永不能到達，即一切的運動不成。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0338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