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y="6858000" cx="12192000"/>
  <p:notesSz cx="6858000" cy="9144000"/>
  <p:defaultTextStyle>
    <a:defPPr lvl="0">
      <a:defRPr lang="zh-TW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10" Type="http://schemas.openxmlformats.org/officeDocument/2006/relationships/slide" Target="slides/slide7.xml"/><Relationship Id="rId9" Type="http://schemas.openxmlformats.org/officeDocument/2006/relationships/slide" Target="slides/slide6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FD6912-3CB3-4207-A6CC-C0D34697E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74D5DE0-FA52-45FF-88D0-86D0ACC9C7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4BFB78-07A3-44E0-B13B-6D74D21AE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80572F-04E9-4056-8D2D-7DB3AC2B4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C2733B1-7A9D-48AA-9BBE-7E5C68EE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44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3F2927-80C6-47CE-82DF-F23BFE5A5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8FAF568-27A5-4A86-A98E-7D8FFE99C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2FEC199-2409-43E8-BA60-FE4D1079A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E49698-5F80-4D9C-9BD4-913D39FC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AF59D5-A9C3-412A-9328-079C35089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71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B3F636D-56B3-406F-9164-AD5A8FAA34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9FBC09C-06B7-4476-9862-3ABD740D9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6798CEE-5CD9-499B-9741-81B0578F4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654145-C671-4E3E-9AC5-21966718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7F6B7D-8184-4840-B7FE-1472D3374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76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63949-C4A4-4D0C-95B9-0B847F19D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93DC46-D960-47AE-A77A-EF1740010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92B1A2-7B00-462B-B56D-8F458EB0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D44953-D6A6-402C-88EB-51C7B2773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D1BD54C-D49E-40B3-A2E4-DA092E19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6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C96676-2BC6-4630-8273-BB72709C9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04798B6-6BC8-493F-B5C0-006BD9B70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7DCBCE9-0058-41A9-98D7-AD72C1007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D155E1C-E809-49DC-85BF-110D8B4CA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3355FB-44A5-476A-BB9D-0A0B4356B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57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0614C9-749D-46FF-9655-690543DBA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7AC57C-2B91-4CA2-A8A0-BF15E16FC6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A25E8FD-AAD2-4FDB-908E-A698EEB18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21A1A4-DCBF-4D07-808A-0C7BF80B2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6719B1-27D6-421F-9746-463DB3B4F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2FDC57-9E2D-4BBE-B0C8-9B31825D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29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959E26-8A78-4308-8C4C-3B15E410A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6C44858-F2DC-44F1-B4BD-F76B8911D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2CE24AC-58C2-42D5-9B6B-56E3C8F2F7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7C3222A-9182-4D26-8CCF-A9112FCB87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A712A8B-EBEF-43E9-8428-7412A8F0F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6E96EB2-04D0-4259-B724-14C768E4D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6176D56-97D0-417A-9861-D68ADD00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91D6623-F2C8-43C6-A5B7-8D25E856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81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002D12-364D-441E-B75C-DEF88C540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344ED34-B781-468C-A63F-C19BEC0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A8E6A73-9912-42BB-9672-163DC73B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6EF57FD-585E-4CD5-97AC-FF855E390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33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8FBE9E6-9A64-4B84-AEC3-79C417913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097436E-871F-4AF8-B055-B0D7BB0C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C6D70F9-DD37-43A4-BECE-45CA4634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67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FF26C9-802A-4DDC-8BDD-74BF9F34C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A141DE-F900-421B-8449-2FFA30107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036C03E-4D2F-4F29-BDDD-D978D9AA4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AE652D3-A5E6-4465-9F35-4734C0AA6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1F8DF19-D1F1-4ACE-871B-ED8DC00D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D0FE30F-7DA3-4F24-984D-B24735D85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25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2E95FF-9BFA-4F41-8111-AA1C9832B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2AEF7CD-2B3F-4098-B916-36B30ED38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AED22C0-FC7D-4C14-8248-18BE40A44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804B69C-E1E7-4192-A301-2256C5B4D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A78482-B339-4C40-869A-B97B04CF0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DD5AD37-B551-4EB2-A748-ABAD660C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25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3AB8616-64D1-414F-8975-E7079143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380066-941B-4E6D-90D3-ABF580A85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E00DC3-D7C0-45C6-920C-FCEF53E95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BD2DC-5FBA-4884-8165-B556C4654E4E}" type="datetimeFigureOut">
              <a:rPr lang="zh-TW" altLang="en-US" smtClean="0"/>
              <a:t>2025/9/26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4CF8CE-5B6F-47DE-89D7-93ACC3A01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276745-6E0F-4CF2-A2F3-943095607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755FA-01A5-465B-A4FE-0BED5F52B9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91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8C3878-5189-461F-8D9C-030F6DE00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3193"/>
            <a:ext cx="9144000" cy="1051560"/>
          </a:xfrm>
        </p:spPr>
        <p:txBody>
          <a:bodyPr>
            <a:normAutofit/>
          </a:bodyPr>
          <a:lstStyle/>
          <a:p>
            <a:r>
              <a:rPr lang="zh-TW" altLang="en-US" dirty="0"/>
              <a:t>三心了不可得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C852E51-1303-41AD-91DE-7F3FC7577B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192" y="1591056"/>
            <a:ext cx="6833616" cy="4970877"/>
          </a:xfrm>
        </p:spPr>
        <p:txBody>
          <a:bodyPr/>
          <a:lstStyle/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現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-ExtB" panose="02020500000000000000" pitchFamily="18" charset="-120"/>
                <a:cs typeface="新細明體-ExtB" panose="02020500000000000000" pitchFamily="18" charset="-120"/>
              </a:rPr>
              <a:t>𡉄 </a:t>
            </a:r>
            <a:r>
              <a:rPr lang="zh-TW" altLang="zh-TW" sz="1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觀待</a:t>
            </a:r>
            <a:r>
              <a:rPr lang="en-US" altLang="zh-TW" kern="100" dirty="0">
                <a:effectLst/>
                <a:latin typeface="新細明體-ExtB" panose="02020500000000000000" pitchFamily="18" charset="-120"/>
                <a:ea typeface="新細明體" panose="02020500000000000000" pitchFamily="18" charset="-120"/>
                <a:cs typeface="新細明體-ExtB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過去、未來</a:t>
            </a:r>
            <a:endParaRPr lang="en-US" altLang="zh-TW" kern="100" dirty="0">
              <a:latin typeface="Calibri" panose="020F0502020204030204" pitchFamily="34" charset="0"/>
              <a:ea typeface="新細明體" panose="02020500000000000000" pitchFamily="18" charset="-120"/>
              <a:cs typeface="新細明體" panose="02020500000000000000" pitchFamily="18" charset="-12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過去、未來 </a:t>
            </a:r>
            <a:r>
              <a:rPr lang="zh-TW" altLang="zh-TW" sz="1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觀待</a:t>
            </a:r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現在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en-US" dirty="0"/>
              <a:t>心在過去，過去已滅。</a:t>
            </a:r>
            <a:endParaRPr lang="en-US" altLang="zh-TW" dirty="0"/>
          </a:p>
          <a:p>
            <a:r>
              <a:rPr lang="zh-TW" altLang="en-US" dirty="0"/>
              <a:t>心在未來，未來還未生。</a:t>
            </a:r>
            <a:endParaRPr lang="en-US" altLang="zh-TW" dirty="0"/>
          </a:p>
          <a:p>
            <a:r>
              <a:rPr lang="zh-TW" altLang="en-US" dirty="0"/>
              <a:t>若心在現在，現在是不離過去未來的假名，</a:t>
            </a:r>
            <a:endParaRPr lang="en-US" altLang="zh-TW" dirty="0"/>
          </a:p>
          <a:p>
            <a:r>
              <a:rPr lang="zh-TW" altLang="en-US" dirty="0"/>
              <a:t>且並沒有一念安住不動的現在。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ED144612-9758-4246-BB91-2F9FE44D3105}"/>
              </a:ext>
            </a:extLst>
          </p:cNvPr>
          <p:cNvSpPr/>
          <p:nvPr/>
        </p:nvSpPr>
        <p:spPr>
          <a:xfrm>
            <a:off x="5405628" y="1911096"/>
            <a:ext cx="429768" cy="4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箭號: 向右 4">
            <a:extLst>
              <a:ext uri="{FF2B5EF4-FFF2-40B4-BE49-F238E27FC236}">
                <a16:creationId xmlns:a16="http://schemas.microsoft.com/office/drawing/2014/main" id="{854372BA-B828-4B6E-B5A2-F28E9B773120}"/>
              </a:ext>
            </a:extLst>
          </p:cNvPr>
          <p:cNvSpPr/>
          <p:nvPr/>
        </p:nvSpPr>
        <p:spPr>
          <a:xfrm>
            <a:off x="6300216" y="2385471"/>
            <a:ext cx="55778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左大括弧 5">
            <a:extLst>
              <a:ext uri="{FF2B5EF4-FFF2-40B4-BE49-F238E27FC236}">
                <a16:creationId xmlns:a16="http://schemas.microsoft.com/office/drawing/2014/main" id="{CD2C336F-3CE5-429B-97AE-0630589AF298}"/>
              </a:ext>
            </a:extLst>
          </p:cNvPr>
          <p:cNvSpPr/>
          <p:nvPr/>
        </p:nvSpPr>
        <p:spPr>
          <a:xfrm>
            <a:off x="3992880" y="1733901"/>
            <a:ext cx="603504" cy="548640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FF436AA6-C127-4E8E-8DB7-27081788FE99}"/>
              </a:ext>
            </a:extLst>
          </p:cNvPr>
          <p:cNvSpPr txBox="1"/>
          <p:nvPr/>
        </p:nvSpPr>
        <p:spPr>
          <a:xfrm>
            <a:off x="2499360" y="1808166"/>
            <a:ext cx="1673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以時間來講</a:t>
            </a:r>
          </a:p>
        </p:txBody>
      </p:sp>
    </p:spTree>
    <p:extLst>
      <p:ext uri="{BB962C8B-B14F-4D97-AF65-F5344CB8AC3E}">
        <p14:creationId xmlns:p14="http://schemas.microsoft.com/office/powerpoint/2010/main" val="162269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BEE22E-ECB9-43A4-A033-5DFB150D6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365125"/>
            <a:ext cx="10515600" cy="768731"/>
          </a:xfrm>
        </p:spPr>
        <p:txBody>
          <a:bodyPr/>
          <a:lstStyle/>
          <a:p>
            <a:r>
              <a:rPr lang="zh-TW" altLang="en-US" dirty="0"/>
              <a:t>常見、斷見、</a:t>
            </a:r>
            <a:r>
              <a:rPr lang="zh-TW" altLang="zh-TW" sz="3600" dirty="0">
                <a:effectLst/>
                <a:highlight>
                  <a:srgbClr val="FFFF00"/>
                </a:highlight>
                <a:ea typeface="新細明體" panose="02020500000000000000" pitchFamily="18" charset="-120"/>
                <a:cs typeface="新細明體" panose="02020500000000000000" pitchFamily="18" charset="-120"/>
              </a:rPr>
              <a:t>外道的常我論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2C0C9A-5B64-43EF-8E0F-1E91BB0C6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2728"/>
            <a:ext cx="10515600" cy="5605272"/>
          </a:xfrm>
        </p:spPr>
        <p:txBody>
          <a:bodyPr/>
          <a:lstStyle/>
          <a:p>
            <a:endParaRPr lang="en-US" altLang="zh-TW" dirty="0"/>
          </a:p>
          <a:p>
            <a:endParaRPr lang="en-US" altLang="zh-TW" dirty="0"/>
          </a:p>
          <a:p>
            <a:r>
              <a:rPr lang="zh-TW" altLang="zh-TW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常見</a:t>
            </a:r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: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三世實有論   前一念不是後一念，後一念不是前一念。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(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心各有實體，相續而不一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)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斷見</a:t>
            </a:r>
            <a:r>
              <a:rPr lang="en-US" altLang="zh-TW" kern="100" dirty="0">
                <a:effectLst/>
                <a:highlight>
                  <a:srgbClr val="FFFF00"/>
                </a:highlight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: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現在實有而過去未來非有。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外道的常我論</a:t>
            </a:r>
            <a:r>
              <a:rPr lang="en-US" altLang="zh-TW" kern="100" dirty="0">
                <a:effectLst/>
                <a:highlight>
                  <a:srgbClr val="FFFF00"/>
                </a:highlight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: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心是常恒不滅的，我們</a:t>
            </a:r>
            <a:r>
              <a:rPr lang="zh-TW" altLang="zh-TW" kern="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認識的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有變異的，那不是真心，不過是心的假相。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心，不很容易明白，唯有通達三世心的極無自性，才能瞭解緣起心的不斷不常，不一不異，不來不去，不有不無。…這可見畢竟空而無常無我幻心，是怎樣的甚深了。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16" name="箭號: 向右 15">
            <a:extLst>
              <a:ext uri="{FF2B5EF4-FFF2-40B4-BE49-F238E27FC236}">
                <a16:creationId xmlns:a16="http://schemas.microsoft.com/office/drawing/2014/main" id="{461B6E85-5B60-4511-94F6-22C1C8882D92}"/>
              </a:ext>
            </a:extLst>
          </p:cNvPr>
          <p:cNvSpPr/>
          <p:nvPr/>
        </p:nvSpPr>
        <p:spPr>
          <a:xfrm>
            <a:off x="3794760" y="2441448"/>
            <a:ext cx="164592" cy="146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3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CD58FF-562E-4490-8632-4DFAD4780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kern="100" dirty="0">
                <a:latin typeface="新細明體" panose="02020500000000000000" pitchFamily="18" charset="-120"/>
                <a:cs typeface="新細明體" panose="02020500000000000000" pitchFamily="18" charset="-120"/>
              </a:rPr>
              <a:t>«</a:t>
            </a:r>
            <a:r>
              <a:rPr lang="zh-TW" altLang="zh-TW" kern="100" dirty="0">
                <a:latin typeface="Calibri" panose="020F0502020204030204" pitchFamily="34" charset="0"/>
                <a:cs typeface="新細明體" panose="02020500000000000000" pitchFamily="18" charset="-120"/>
              </a:rPr>
              <a:t>藥師經講記</a:t>
            </a:r>
            <a:r>
              <a:rPr lang="en-US" altLang="zh-TW" kern="100" dirty="0">
                <a:latin typeface="Calibri" panose="020F0502020204030204" pitchFamily="34" charset="0"/>
                <a:cs typeface="新細明體" panose="02020500000000000000" pitchFamily="18" charset="-120"/>
              </a:rPr>
              <a:t>»</a:t>
            </a:r>
            <a:br>
              <a:rPr lang="zh-TW" altLang="zh-TW" kern="1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zh-TW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lang="zh-TW" altLang="en-US" sz="4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假我與無我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5561D8-9274-46DF-B0B7-4CBF4758A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即說無我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如是我聞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?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有眼、耳、鼻、舌、身、意 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為何說無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?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佛說無我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</a:t>
            </a:r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但因緣和合的假我是不能否定的。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無我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無自性的我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無眼、耳、鼻、舌、身、意。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五蘊和合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心身所起的作用是有的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雖有如幻如化 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有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眼、耳、鼻、舌、身、意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</a:t>
            </a:r>
            <a:r>
              <a:rPr lang="zh-TW" altLang="zh-TW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無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眼、耳、鼻、舌、身、意</a:t>
            </a:r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     </a:t>
            </a:r>
          </a:p>
          <a:p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  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不矛盾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真俗二諦才能融通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9" name="箭號: 向右 8">
            <a:extLst>
              <a:ext uri="{FF2B5EF4-FFF2-40B4-BE49-F238E27FC236}">
                <a16:creationId xmlns:a16="http://schemas.microsoft.com/office/drawing/2014/main" id="{D55D078F-FA9F-455D-BF11-20A8C22A9A4D}"/>
              </a:ext>
            </a:extLst>
          </p:cNvPr>
          <p:cNvSpPr/>
          <p:nvPr/>
        </p:nvSpPr>
        <p:spPr>
          <a:xfrm>
            <a:off x="2624328" y="1948117"/>
            <a:ext cx="329184" cy="213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73A3DE70-1FAE-4DE5-956C-742ED2A9D8E3}"/>
              </a:ext>
            </a:extLst>
          </p:cNvPr>
          <p:cNvSpPr/>
          <p:nvPr/>
        </p:nvSpPr>
        <p:spPr>
          <a:xfrm>
            <a:off x="5422392" y="2432304"/>
            <a:ext cx="493776" cy="1737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47406D37-C66A-4A85-BF8F-91736E1F9867}"/>
              </a:ext>
            </a:extLst>
          </p:cNvPr>
          <p:cNvSpPr/>
          <p:nvPr/>
        </p:nvSpPr>
        <p:spPr>
          <a:xfrm>
            <a:off x="1938528" y="3429000"/>
            <a:ext cx="493776" cy="1554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E3D728B0-F959-4AF8-A12F-002614938A65}"/>
              </a:ext>
            </a:extLst>
          </p:cNvPr>
          <p:cNvSpPr/>
          <p:nvPr/>
        </p:nvSpPr>
        <p:spPr>
          <a:xfrm>
            <a:off x="2660904" y="2935225"/>
            <a:ext cx="585216" cy="213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箭號: 向右 14">
            <a:extLst>
              <a:ext uri="{FF2B5EF4-FFF2-40B4-BE49-F238E27FC236}">
                <a16:creationId xmlns:a16="http://schemas.microsoft.com/office/drawing/2014/main" id="{6F71A685-759F-4C59-8842-4B742EB40812}"/>
              </a:ext>
            </a:extLst>
          </p:cNvPr>
          <p:cNvSpPr/>
          <p:nvPr/>
        </p:nvSpPr>
        <p:spPr>
          <a:xfrm>
            <a:off x="4279392" y="3429000"/>
            <a:ext cx="493776" cy="1554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箭號: 向右 15">
            <a:extLst>
              <a:ext uri="{FF2B5EF4-FFF2-40B4-BE49-F238E27FC236}">
                <a16:creationId xmlns:a16="http://schemas.microsoft.com/office/drawing/2014/main" id="{77BEFB6C-3FA1-4D0B-B841-4EFCC4F4D275}"/>
              </a:ext>
            </a:extLst>
          </p:cNvPr>
          <p:cNvSpPr/>
          <p:nvPr/>
        </p:nvSpPr>
        <p:spPr>
          <a:xfrm>
            <a:off x="2596896" y="3877057"/>
            <a:ext cx="585216" cy="213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  </a:t>
            </a:r>
            <a:endParaRPr lang="zh-TW" altLang="en-US" dirty="0"/>
          </a:p>
        </p:txBody>
      </p:sp>
      <p:sp>
        <p:nvSpPr>
          <p:cNvPr id="17" name="箭號: 向右 16">
            <a:extLst>
              <a:ext uri="{FF2B5EF4-FFF2-40B4-BE49-F238E27FC236}">
                <a16:creationId xmlns:a16="http://schemas.microsoft.com/office/drawing/2014/main" id="{16A7F07D-A46D-40A5-969D-BB0BEC104E95}"/>
              </a:ext>
            </a:extLst>
          </p:cNvPr>
          <p:cNvSpPr/>
          <p:nvPr/>
        </p:nvSpPr>
        <p:spPr>
          <a:xfrm>
            <a:off x="6912864" y="3787808"/>
            <a:ext cx="521208" cy="213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8" name="箭號: 向右 17">
            <a:extLst>
              <a:ext uri="{FF2B5EF4-FFF2-40B4-BE49-F238E27FC236}">
                <a16:creationId xmlns:a16="http://schemas.microsoft.com/office/drawing/2014/main" id="{94A3478A-0150-40EE-8833-71E23BEAFC2D}"/>
              </a:ext>
            </a:extLst>
          </p:cNvPr>
          <p:cNvSpPr/>
          <p:nvPr/>
        </p:nvSpPr>
        <p:spPr>
          <a:xfrm>
            <a:off x="5426964" y="4736592"/>
            <a:ext cx="489204" cy="1737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箭號: 向右 18">
            <a:extLst>
              <a:ext uri="{FF2B5EF4-FFF2-40B4-BE49-F238E27FC236}">
                <a16:creationId xmlns:a16="http://schemas.microsoft.com/office/drawing/2014/main" id="{759F7A93-C7C6-4D15-93A5-21827CC5353C}"/>
              </a:ext>
            </a:extLst>
          </p:cNvPr>
          <p:cNvSpPr/>
          <p:nvPr/>
        </p:nvSpPr>
        <p:spPr>
          <a:xfrm>
            <a:off x="1566672" y="5187824"/>
            <a:ext cx="489204" cy="245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箭號: 向右 19">
            <a:extLst>
              <a:ext uri="{FF2B5EF4-FFF2-40B4-BE49-F238E27FC236}">
                <a16:creationId xmlns:a16="http://schemas.microsoft.com/office/drawing/2014/main" id="{C2BE2500-B42C-4121-A50F-DA12AD61DD75}"/>
              </a:ext>
            </a:extLst>
          </p:cNvPr>
          <p:cNvSpPr/>
          <p:nvPr/>
        </p:nvSpPr>
        <p:spPr>
          <a:xfrm>
            <a:off x="3319272" y="5187824"/>
            <a:ext cx="292608" cy="245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58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AA4AB-0434-4B1F-9C70-B639DCD6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0"/>
            <a:ext cx="10515600" cy="1325563"/>
          </a:xfrm>
        </p:spPr>
        <p:txBody>
          <a:bodyPr/>
          <a:lstStyle/>
          <a:p>
            <a:r>
              <a:rPr lang="en-US" altLang="zh-TW" sz="4400" dirty="0"/>
              <a:t>«</a:t>
            </a:r>
            <a:r>
              <a:rPr lang="zh-TW" altLang="en-US" sz="4400" dirty="0"/>
              <a:t>中觀今論</a:t>
            </a:r>
            <a:r>
              <a:rPr lang="en-US" altLang="zh-TW" sz="4400" dirty="0"/>
              <a:t>»</a:t>
            </a:r>
            <a:br>
              <a:rPr lang="zh-TW" altLang="en-US" sz="4400" dirty="0"/>
            </a:br>
            <a:r>
              <a:rPr lang="zh-TW" altLang="en-US" sz="4400" dirty="0"/>
              <a:t>第六章  八不</a:t>
            </a:r>
            <a:r>
              <a:rPr lang="en-US" altLang="zh-TW" sz="4400" dirty="0"/>
              <a:t>(</a:t>
            </a:r>
            <a:r>
              <a:rPr lang="zh-TW" altLang="en-US" sz="4400" dirty="0"/>
              <a:t>不一、不異</a:t>
            </a:r>
            <a:r>
              <a:rPr lang="en-US" altLang="zh-TW" sz="4400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9E2D0E-EA53-495C-80F4-86DAA80E0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464"/>
            <a:ext cx="11231880" cy="5669280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7200" dirty="0"/>
              <a:t>一異，是極重要的，印度</a:t>
            </a:r>
            <a:r>
              <a:rPr lang="zh-TW" altLang="en-US" sz="7200" dirty="0">
                <a:highlight>
                  <a:srgbClr val="FFFF00"/>
                </a:highlight>
              </a:rPr>
              <a:t>六十二見</a:t>
            </a:r>
            <a:r>
              <a:rPr lang="zh-TW" altLang="en-US" sz="7200" dirty="0"/>
              <a:t>即以此</a:t>
            </a:r>
            <a:r>
              <a:rPr lang="zh-TW" altLang="en-US" sz="7200" dirty="0">
                <a:highlight>
                  <a:srgbClr val="FFFF00"/>
                </a:highlight>
              </a:rPr>
              <a:t>一見異見</a:t>
            </a:r>
            <a:r>
              <a:rPr lang="zh-TW" altLang="en-US" sz="7200" dirty="0"/>
              <a:t>為根本。</a:t>
            </a:r>
            <a:r>
              <a:rPr lang="zh-TW" altLang="en-US" sz="7200" dirty="0">
                <a:highlight>
                  <a:srgbClr val="FFFF00"/>
                </a:highlight>
              </a:rPr>
              <a:t>現代辯證唯物論</a:t>
            </a:r>
            <a:r>
              <a:rPr lang="en-US" altLang="zh-TW" sz="7200" dirty="0"/>
              <a:t>(</a:t>
            </a:r>
            <a:r>
              <a:rPr lang="zh-TW" altLang="en-US" sz="7200" dirty="0"/>
              <a:t>一正、一反、一合</a:t>
            </a:r>
            <a:r>
              <a:rPr lang="en-US" altLang="zh-TW" sz="7200" dirty="0">
                <a:highlight>
                  <a:srgbClr val="FFFF00"/>
                </a:highlight>
              </a:rPr>
              <a:t>)</a:t>
            </a:r>
            <a:endParaRPr lang="zh-TW" altLang="en-US" sz="7200" dirty="0">
              <a:highlight>
                <a:srgbClr val="FFFF00"/>
              </a:highlight>
            </a:endParaRPr>
          </a:p>
          <a:p>
            <a:r>
              <a:rPr lang="zh-TW" altLang="en-US" sz="7200" dirty="0"/>
              <a:t>所說的矛盾統一等，也不出一異的範圍。一即同一，異即別異，且說兩種看法：</a:t>
            </a:r>
          </a:p>
          <a:p>
            <a:r>
              <a:rPr lang="en-US" altLang="zh-TW" sz="7200" dirty="0"/>
              <a:t>(</a:t>
            </a:r>
            <a:r>
              <a:rPr lang="zh-TW" altLang="en-US" sz="7200" dirty="0"/>
              <a:t>一</a:t>
            </a:r>
            <a:r>
              <a:rPr lang="en-US" altLang="zh-TW" sz="7200" dirty="0"/>
              <a:t>)</a:t>
            </a:r>
            <a:r>
              <a:rPr lang="zh-TW" altLang="en-US" sz="7200" dirty="0"/>
              <a:t>、如茶壺的整體是一（</a:t>
            </a:r>
            <a:r>
              <a:rPr lang="en-US" altLang="zh-TW" sz="7200" dirty="0"/>
              <a:t>《</a:t>
            </a:r>
            <a:r>
              <a:rPr lang="zh-TW" altLang="en-US" sz="7200" dirty="0">
                <a:highlight>
                  <a:srgbClr val="FFFF00"/>
                </a:highlight>
              </a:rPr>
              <a:t>金剛經</a:t>
            </a:r>
            <a:r>
              <a:rPr lang="en-US" altLang="zh-TW" sz="7200" dirty="0">
                <a:highlight>
                  <a:srgbClr val="FFFF00"/>
                </a:highlight>
              </a:rPr>
              <a:t>》</a:t>
            </a:r>
            <a:r>
              <a:rPr lang="zh-TW" altLang="en-US" sz="7200" dirty="0">
                <a:highlight>
                  <a:srgbClr val="FFFF00"/>
                </a:highlight>
              </a:rPr>
              <a:t>名為一合相</a:t>
            </a:r>
            <a:r>
              <a:rPr lang="zh-TW" altLang="en-US" sz="7200" dirty="0"/>
              <a:t>），壺上有蓋、有嘴、有把等是</a:t>
            </a:r>
          </a:p>
          <a:p>
            <a:r>
              <a:rPr lang="zh-TW" altLang="en-US" sz="7200" dirty="0"/>
              <a:t>異；人是一，眼、耳、手、足等即異。或名此一異為有分與分：分即部分，有分</a:t>
            </a:r>
          </a:p>
          <a:p>
            <a:r>
              <a:rPr lang="zh-TW" altLang="en-US" sz="7200" dirty="0"/>
              <a:t>即能包攝部分的。換言之，就是全體與部分。全體即是一，全體內的部分即異。</a:t>
            </a:r>
          </a:p>
          <a:p>
            <a:r>
              <a:rPr lang="zh-TW" altLang="en-US" sz="7200" dirty="0"/>
              <a:t>然而如分析到不可再分割的部分，又即是「其小無內」的小一，統攝於有分的全</a:t>
            </a:r>
          </a:p>
          <a:p>
            <a:r>
              <a:rPr lang="zh-TW" altLang="en-US" sz="7200" dirty="0"/>
              <a:t>體。</a:t>
            </a:r>
            <a:r>
              <a:rPr lang="en-US" altLang="zh-TW" sz="7200" dirty="0"/>
              <a:t>(</a:t>
            </a:r>
            <a:r>
              <a:rPr lang="zh-TW" altLang="en-US" sz="7200" dirty="0"/>
              <a:t>二</a:t>
            </a:r>
            <a:r>
              <a:rPr lang="en-US" altLang="zh-TW" sz="7200" dirty="0"/>
              <a:t>)</a:t>
            </a:r>
            <a:r>
              <a:rPr lang="zh-TW" altLang="en-US" sz="7200" dirty="0"/>
              <a:t>、如此個體而觀察此外的一切屋宇鳥獸魚蟲草木等，此即一，而彼彼即異</a:t>
            </a:r>
          </a:p>
          <a:p>
            <a:r>
              <a:rPr lang="zh-TW" altLang="en-US" sz="7200" dirty="0"/>
              <a:t>，所以異又譯為種種。而此種種，或又統攝於一，即所謂「其大無外」的大一。</a:t>
            </a:r>
          </a:p>
          <a:p>
            <a:r>
              <a:rPr lang="zh-TW" altLang="en-US" sz="7200" dirty="0"/>
              <a:t>此外，如從類性去看，如說人，你、我、他都是人，即是同一；然我是張某，你</a:t>
            </a:r>
          </a:p>
          <a:p>
            <a:r>
              <a:rPr lang="zh-TW" altLang="en-US" sz="7200" dirty="0"/>
              <a:t>是李某，乃至智愚強弱各各不同，即是異。在此彼自他間，有共同的類性是一，</a:t>
            </a:r>
          </a:p>
          <a:p>
            <a:r>
              <a:rPr lang="zh-TW" altLang="en-US" sz="7200" dirty="0"/>
              <a:t>不同的性質是異。而此一中有異，異中有一，是可以種種觀待而施設的。勝論師</a:t>
            </a:r>
          </a:p>
          <a:p>
            <a:endParaRPr lang="zh-TW" altLang="en-US" sz="7200" dirty="0"/>
          </a:p>
          <a:p>
            <a:r>
              <a:rPr lang="zh-TW" altLang="en-US" sz="7200" dirty="0"/>
              <a:t>有同異性句，即以一異為原理，而使萬有為一為異，</a:t>
            </a:r>
            <a:r>
              <a:rPr lang="en-US" altLang="zh-TW" sz="7200" dirty="0"/>
              <a:t>《</a:t>
            </a:r>
            <a:r>
              <a:rPr lang="zh-TW" altLang="en-US" sz="7200" dirty="0"/>
              <a:t>中論</a:t>
            </a:r>
            <a:r>
              <a:rPr lang="en-US" altLang="zh-TW" sz="7200" dirty="0"/>
              <a:t>》</a:t>
            </a:r>
            <a:r>
              <a:rPr lang="zh-TW" altLang="en-US" sz="7200" dirty="0"/>
              <a:t>也有破斥。一異中</a:t>
            </a:r>
          </a:p>
          <a:p>
            <a:r>
              <a:rPr lang="zh-TW" altLang="en-US" sz="7200" dirty="0"/>
              <a:t>，包括的意義極多。</a:t>
            </a:r>
            <a:r>
              <a:rPr lang="en-US" altLang="zh-TW" sz="7200" dirty="0"/>
              <a:t>《</a:t>
            </a:r>
            <a:r>
              <a:rPr lang="zh-TW" altLang="en-US" sz="7200" dirty="0"/>
              <a:t>華嚴經</a:t>
            </a:r>
            <a:r>
              <a:rPr lang="en-US" altLang="zh-TW" sz="7200" dirty="0"/>
              <a:t>》</a:t>
            </a:r>
            <a:r>
              <a:rPr lang="zh-TW" altLang="en-US" sz="7200" dirty="0"/>
              <a:t>明六相──總、別、同、異、成、壞；總別、同</a:t>
            </a:r>
          </a:p>
          <a:p>
            <a:r>
              <a:rPr lang="zh-TW" altLang="en-US" sz="7200" dirty="0"/>
              <a:t>異四相，即是此處所說的一異。緣起幻相，似一似異，而人或偏執一，偏執異，</a:t>
            </a:r>
          </a:p>
          <a:p>
            <a:r>
              <a:rPr lang="zh-TW" altLang="en-US" sz="7200" dirty="0"/>
              <a:t>或執有離開事實的一異原理。總之，這是世間重視的兩個概念。</a:t>
            </a:r>
          </a:p>
          <a:p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2391DFE-AAAF-4740-819C-0AF98461A900}"/>
              </a:ext>
            </a:extLst>
          </p:cNvPr>
          <p:cNvSpPr txBox="1"/>
          <p:nvPr/>
        </p:nvSpPr>
        <p:spPr>
          <a:xfrm>
            <a:off x="9351264" y="2112264"/>
            <a:ext cx="2840736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如</a:t>
            </a:r>
            <a:r>
              <a:rPr lang="en-US" altLang="zh-TW" dirty="0"/>
              <a:t>«</a:t>
            </a:r>
            <a:r>
              <a:rPr lang="zh-TW" altLang="en-US" dirty="0"/>
              <a:t>中論</a:t>
            </a:r>
            <a:r>
              <a:rPr lang="en-US" altLang="zh-TW" dirty="0"/>
              <a:t>»</a:t>
            </a:r>
            <a:r>
              <a:rPr lang="zh-TW" altLang="en-US" dirty="0"/>
              <a:t>四句偈裏，的實、非實、亦實亦非實</a:t>
            </a: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F85F50C4-316C-4BE8-A020-A24DF7A508FF}"/>
              </a:ext>
            </a:extLst>
          </p:cNvPr>
          <p:cNvCxnSpPr/>
          <p:nvPr/>
        </p:nvCxnSpPr>
        <p:spPr>
          <a:xfrm>
            <a:off x="10296144" y="1783080"/>
            <a:ext cx="0" cy="329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0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D2F84-55B9-4740-B4C0-1B99C523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1048"/>
          </a:xfrm>
        </p:spPr>
        <p:txBody>
          <a:bodyPr>
            <a:normAutofit fontScale="90000"/>
          </a:bodyPr>
          <a:lstStyle/>
          <a:p>
            <a:b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br>
              <a:rPr kumimoji="0" lang="en-US" altLang="zh-TW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lang="zh-TW" altLang="en-US" sz="2200" dirty="0"/>
              <a:t>觀心性空而入現證無分別性，</a:t>
            </a:r>
            <a:r>
              <a:rPr lang="en-US" altLang="zh-TW" sz="2200" dirty="0"/>
              <a:t>《</a:t>
            </a:r>
            <a:r>
              <a:rPr lang="zh-TW" altLang="en-US" sz="2200" dirty="0"/>
              <a:t>瑜伽論</a:t>
            </a:r>
            <a:r>
              <a:rPr lang="en-US" altLang="zh-TW" sz="2200" dirty="0"/>
              <a:t>》</a:t>
            </a:r>
            <a:r>
              <a:rPr lang="zh-TW" altLang="en-US" sz="2200" dirty="0"/>
              <a:t>說（經）有六句以顯示心相不可得。</a:t>
            </a:r>
            <a:br>
              <a:rPr kumimoji="0" lang="en-US" altLang="zh-TW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br>
              <a:rPr kumimoji="0" lang="en-US" altLang="zh-TW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b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</a:b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                                                                           </a:t>
            </a:r>
            <a:r>
              <a:rPr kumimoji="0" lang="zh-TW" altLang="zh-TW" sz="3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遍計執空</a:t>
            </a:r>
            <a:br>
              <a:rPr kumimoji="0" lang="zh-TW" altLang="zh-TW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zh-TW" altLang="en-US" sz="2700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BE2AECD-C6AA-4979-B1BB-B117F6CA1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688" y="2770633"/>
            <a:ext cx="2889504" cy="325205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-US" alt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zh-TW" alt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阿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賴耶種子心識</a:t>
            </a: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F1841B48-A11F-4190-810E-BFF096B4A209}"/>
              </a:ext>
            </a:extLst>
          </p:cNvPr>
          <p:cNvSpPr/>
          <p:nvPr/>
        </p:nvSpPr>
        <p:spPr>
          <a:xfrm>
            <a:off x="4459224" y="3230562"/>
            <a:ext cx="2362200" cy="24721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無知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sz="1600" kern="10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第七識</a:t>
            </a:r>
            <a:endParaRPr lang="en-US" alt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600" kern="100" dirty="0"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無識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第六意識</a:t>
            </a:r>
            <a:endParaRPr lang="en-US" alt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endParaRPr lang="en-US" sz="1600" kern="100" dirty="0"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無色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五識</a:t>
            </a:r>
            <a:endParaRPr lang="en-US" alt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endParaRPr 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F3C96B7E-94B6-4764-8573-7A9E93011188}"/>
              </a:ext>
            </a:extLst>
          </p:cNvPr>
          <p:cNvSpPr/>
          <p:nvPr/>
        </p:nvSpPr>
        <p:spPr>
          <a:xfrm>
            <a:off x="7558278" y="3028950"/>
            <a:ext cx="2362200" cy="235597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無住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根身</a:t>
            </a:r>
            <a:endParaRPr lang="en-US" alt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endParaRPr 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無處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器世間</a:t>
            </a:r>
            <a:endParaRPr lang="en-US" alt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endParaRPr lang="zh-TW" sz="1600" kern="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無形無對</a:t>
            </a:r>
            <a:r>
              <a:rPr lang="en-US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sz="1600" kern="1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五塵</a:t>
            </a:r>
          </a:p>
        </p:txBody>
      </p:sp>
      <p:sp>
        <p:nvSpPr>
          <p:cNvPr id="7" name="箭號: 弧形下彎 6">
            <a:extLst>
              <a:ext uri="{FF2B5EF4-FFF2-40B4-BE49-F238E27FC236}">
                <a16:creationId xmlns:a16="http://schemas.microsoft.com/office/drawing/2014/main" id="{489C248B-CCFB-4204-9589-913D103B55BC}"/>
              </a:ext>
            </a:extLst>
          </p:cNvPr>
          <p:cNvSpPr/>
          <p:nvPr/>
        </p:nvSpPr>
        <p:spPr>
          <a:xfrm>
            <a:off x="2743200" y="2216182"/>
            <a:ext cx="6324600" cy="812768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0" name="箭號: 弧形下彎 9">
            <a:extLst>
              <a:ext uri="{FF2B5EF4-FFF2-40B4-BE49-F238E27FC236}">
                <a16:creationId xmlns:a16="http://schemas.microsoft.com/office/drawing/2014/main" id="{1B90610E-EBBD-4D96-82BC-DAE53865532F}"/>
              </a:ext>
            </a:extLst>
          </p:cNvPr>
          <p:cNvSpPr/>
          <p:nvPr/>
        </p:nvSpPr>
        <p:spPr>
          <a:xfrm>
            <a:off x="3428618" y="2775355"/>
            <a:ext cx="2667381" cy="50719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C098C13-7AA5-4146-8D88-4CF14A68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219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8A0A10FC-BA3B-4107-BC47-A7E918C6D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C4BA361A-DBCB-4686-A3A5-1E63DCD1D75C}"/>
              </a:ext>
            </a:extLst>
          </p:cNvPr>
          <p:cNvSpPr txBox="1"/>
          <p:nvPr/>
        </p:nvSpPr>
        <p:spPr>
          <a:xfrm>
            <a:off x="5153024" y="6115848"/>
            <a:ext cx="7038976" cy="754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sz="32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能取 </a:t>
            </a:r>
            <a:r>
              <a:rPr lang="en-US" altLang="zh-TW" sz="32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                       </a:t>
            </a:r>
            <a:r>
              <a:rPr lang="zh-TW" altLang="en-US" sz="32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所</a:t>
            </a:r>
            <a:r>
              <a:rPr lang="zh-TW" altLang="zh-TW" sz="32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取</a:t>
            </a:r>
            <a:endParaRPr lang="zh-TW" altLang="zh-TW" sz="3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100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CD75AAC0-5C9C-4DB0-9BE0-21DC6CCE04B3}"/>
              </a:ext>
            </a:extLst>
          </p:cNvPr>
          <p:cNvCxnSpPr>
            <a:stCxn id="5" idx="4"/>
          </p:cNvCxnSpPr>
          <p:nvPr/>
        </p:nvCxnSpPr>
        <p:spPr>
          <a:xfrm>
            <a:off x="5640324" y="5702681"/>
            <a:ext cx="0" cy="320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040738B9-E38E-488D-8588-CFB0E79E7625}"/>
              </a:ext>
            </a:extLst>
          </p:cNvPr>
          <p:cNvCxnSpPr/>
          <p:nvPr/>
        </p:nvCxnSpPr>
        <p:spPr>
          <a:xfrm>
            <a:off x="8820150" y="5495925"/>
            <a:ext cx="0" cy="526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85C80C7D-B626-4263-93C6-0C4B2220FC65}"/>
              </a:ext>
            </a:extLst>
          </p:cNvPr>
          <p:cNvCxnSpPr>
            <a:cxnSpLocks/>
          </p:cNvCxnSpPr>
          <p:nvPr/>
        </p:nvCxnSpPr>
        <p:spPr>
          <a:xfrm>
            <a:off x="10360152" y="2615185"/>
            <a:ext cx="0" cy="413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45811EB0-CE18-401B-82F1-0D120E4C3EBE}"/>
              </a:ext>
            </a:extLst>
          </p:cNvPr>
          <p:cNvCxnSpPr>
            <a:cxnSpLocks/>
          </p:cNvCxnSpPr>
          <p:nvPr/>
        </p:nvCxnSpPr>
        <p:spPr>
          <a:xfrm>
            <a:off x="10360152" y="3095093"/>
            <a:ext cx="0" cy="333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BD857806-7A24-4B6E-AB5E-AAC99B2B3871}"/>
              </a:ext>
            </a:extLst>
          </p:cNvPr>
          <p:cNvCxnSpPr/>
          <p:nvPr/>
        </p:nvCxnSpPr>
        <p:spPr>
          <a:xfrm>
            <a:off x="10360152" y="36027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D27E8F8F-9506-408D-96D6-DDD8AB2D16C1}"/>
              </a:ext>
            </a:extLst>
          </p:cNvPr>
          <p:cNvCxnSpPr>
            <a:cxnSpLocks/>
          </p:cNvCxnSpPr>
          <p:nvPr/>
        </p:nvCxnSpPr>
        <p:spPr>
          <a:xfrm>
            <a:off x="10360152" y="3538728"/>
            <a:ext cx="0" cy="356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ACFBE154-6E4C-4024-8C46-9CC72B6E0362}"/>
              </a:ext>
            </a:extLst>
          </p:cNvPr>
          <p:cNvCxnSpPr>
            <a:cxnSpLocks/>
          </p:cNvCxnSpPr>
          <p:nvPr/>
        </p:nvCxnSpPr>
        <p:spPr>
          <a:xfrm>
            <a:off x="10360152" y="3959352"/>
            <a:ext cx="0" cy="37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C83DAEA2-C656-4009-B3E0-EFE698C55233}"/>
              </a:ext>
            </a:extLst>
          </p:cNvPr>
          <p:cNvCxnSpPr/>
          <p:nvPr/>
        </p:nvCxnSpPr>
        <p:spPr>
          <a:xfrm>
            <a:off x="10360152" y="4443984"/>
            <a:ext cx="0" cy="384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id="{13EFAFCC-9A1A-457B-8BFB-C08D55E68FC5}"/>
              </a:ext>
            </a:extLst>
          </p:cNvPr>
          <p:cNvCxnSpPr>
            <a:cxnSpLocks/>
          </p:cNvCxnSpPr>
          <p:nvPr/>
        </p:nvCxnSpPr>
        <p:spPr>
          <a:xfrm>
            <a:off x="10360152" y="4909058"/>
            <a:ext cx="0" cy="47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17A2268F-BBB8-4FFC-BC77-19C885A6637D}"/>
              </a:ext>
            </a:extLst>
          </p:cNvPr>
          <p:cNvCxnSpPr>
            <a:cxnSpLocks/>
          </p:cNvCxnSpPr>
          <p:nvPr/>
        </p:nvCxnSpPr>
        <p:spPr>
          <a:xfrm>
            <a:off x="10360152" y="5534882"/>
            <a:ext cx="0" cy="399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1674E6E3-5FA6-4323-A863-4B5F7103278A}"/>
              </a:ext>
            </a:extLst>
          </p:cNvPr>
          <p:cNvCxnSpPr>
            <a:cxnSpLocks/>
          </p:cNvCxnSpPr>
          <p:nvPr/>
        </p:nvCxnSpPr>
        <p:spPr>
          <a:xfrm>
            <a:off x="10360152" y="6022689"/>
            <a:ext cx="0" cy="378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id="{00C44FDD-AA05-43E1-9291-17D9CB2BAEAB}"/>
              </a:ext>
            </a:extLst>
          </p:cNvPr>
          <p:cNvCxnSpPr>
            <a:cxnSpLocks/>
          </p:cNvCxnSpPr>
          <p:nvPr/>
        </p:nvCxnSpPr>
        <p:spPr>
          <a:xfrm>
            <a:off x="10360152" y="6492874"/>
            <a:ext cx="0" cy="32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0229D40A-969D-4D38-B7E2-9B94ADB1AC4F}"/>
              </a:ext>
            </a:extLst>
          </p:cNvPr>
          <p:cNvSpPr txBox="1"/>
          <p:nvPr/>
        </p:nvSpPr>
        <p:spPr>
          <a:xfrm>
            <a:off x="10610088" y="3814834"/>
            <a:ext cx="1412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外      境</a:t>
            </a:r>
          </a:p>
        </p:txBody>
      </p:sp>
    </p:spTree>
    <p:extLst>
      <p:ext uri="{BB962C8B-B14F-4D97-AF65-F5344CB8AC3E}">
        <p14:creationId xmlns:p14="http://schemas.microsoft.com/office/powerpoint/2010/main" val="146430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5E3366-0DB5-4652-BB46-BC42AA89B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4E0B48-D111-460E-A813-9BB21BD40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atin typeface="Big John" panose="02000000000000000000" pitchFamily="50" charset="0"/>
              </a:rPr>
              <a:t>但以顛倒想故，心生諸法種種差別。是心如幻，以憶想分別故</a:t>
            </a:r>
            <a:r>
              <a:rPr lang="zh-TW" altLang="en-US" dirty="0"/>
              <a:t>，</a:t>
            </a:r>
            <a:r>
              <a:rPr lang="zh-TW" altLang="en-US" b="1" dirty="0"/>
              <a:t>受種種身。</a:t>
            </a:r>
            <a:endParaRPr lang="en-US" altLang="zh-TW" b="1" dirty="0"/>
          </a:p>
          <a:p>
            <a:r>
              <a:rPr lang="zh-TW" altLang="en-US" dirty="0"/>
              <a:t>（１）心是什麼？是</a:t>
            </a:r>
            <a:r>
              <a:rPr lang="zh-TW" altLang="en-US" dirty="0">
                <a:highlight>
                  <a:srgbClr val="FFFF00"/>
                </a:highlight>
              </a:rPr>
              <a:t>本性空</a:t>
            </a:r>
            <a:r>
              <a:rPr lang="zh-TW" altLang="en-US" dirty="0"/>
              <a:t>而</a:t>
            </a:r>
            <a:r>
              <a:rPr lang="zh-TW" altLang="en-US" dirty="0">
                <a:highlight>
                  <a:srgbClr val="FFFF00"/>
                </a:highlight>
              </a:rPr>
              <a:t>如幻的有。</a:t>
            </a:r>
            <a:endParaRPr lang="en-US" altLang="zh-TW" dirty="0">
              <a:highlight>
                <a:srgbClr val="FFFF00"/>
              </a:highlight>
            </a:endParaRPr>
          </a:p>
          <a:p>
            <a:r>
              <a:rPr lang="zh-TW" altLang="en-US" dirty="0"/>
              <a:t>（２）這與唯識學的依識立 境，「</a:t>
            </a:r>
            <a:r>
              <a:rPr lang="zh-TW" altLang="en-US" dirty="0">
                <a:highlight>
                  <a:srgbClr val="FFFF00"/>
                </a:highlight>
              </a:rPr>
              <a:t>諸識所緣</a:t>
            </a:r>
            <a:r>
              <a:rPr lang="zh-TW" altLang="en-US" dirty="0"/>
              <a:t>，</a:t>
            </a:r>
            <a:r>
              <a:rPr lang="zh-TW" altLang="en-US" dirty="0">
                <a:highlight>
                  <a:srgbClr val="FFFF00"/>
                </a:highlight>
              </a:rPr>
              <a:t>唯識（心）所現</a:t>
            </a:r>
            <a:r>
              <a:rPr lang="zh-TW" altLang="en-US" dirty="0"/>
              <a:t>」不同。這是說：由於無始來的妄想心， 所以造業受果，生死流轉。心就是那樣的如幻如化，那樣的虛妄顛倒。在 幻化虛妄中，織成幻化虛妄的三界六道，生死不了。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81042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499C8F-F639-4018-8D10-9F1CAEACE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52" y="365125"/>
            <a:ext cx="10515600" cy="1134491"/>
          </a:xfrm>
        </p:spPr>
        <p:txBody>
          <a:bodyPr>
            <a:noAutofit/>
          </a:bodyPr>
          <a:lstStyle/>
          <a:p>
            <a:r>
              <a:rPr lang="en-US" altLang="zh-TW" sz="3600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«</a:t>
            </a:r>
            <a:r>
              <a:rPr lang="zh-TW" altLang="zh-TW" sz="3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成佛之道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»</a:t>
            </a:r>
            <a:br>
              <a:rPr lang="zh-TW" altLang="zh-TW" sz="3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zh-TW" sz="3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勝義觀，是尋求一切法的自性，而依之悟入勝義的。</a:t>
            </a:r>
            <a:br>
              <a:rPr lang="zh-TW" altLang="zh-TW" sz="3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600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br>
              <a:rPr lang="zh-TW" altLang="zh-TW" sz="36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D5874A-1E90-442D-B9D1-159C6B11C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008"/>
            <a:ext cx="10515600" cy="4969955"/>
          </a:xfrm>
        </p:spPr>
        <p:txBody>
          <a:bodyPr/>
          <a:lstStyle/>
          <a:p>
            <a:r>
              <a:rPr lang="en-US" altLang="zh-TW" sz="1800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sz="1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800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生死輪迴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: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惑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業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苦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惑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=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無明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(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我我所見為主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)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無明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不正思惟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虛妄分別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戲論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戲論 </a:t>
            </a:r>
            <a:r>
              <a:rPr lang="en-US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   </a:t>
            </a:r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直覺境是實在的。  似乎自</a:t>
            </a:r>
            <a:r>
              <a:rPr lang="zh-TW" altLang="zh-TW" kern="10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體如此</a:t>
            </a:r>
            <a:r>
              <a:rPr lang="zh-TW" altLang="en-US" kern="10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。</a:t>
            </a:r>
            <a:r>
              <a:rPr lang="zh-TW" altLang="zh-TW" kern="10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 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依於尋求自性不可得的空觀，能夠滅除戲論，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新細明體" panose="02020500000000000000" pitchFamily="18" charset="-120"/>
              </a:rPr>
              <a:t>戲論滅了，妄分別就失去對象而不起。妄分別心息，般若現前。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 </a:t>
            </a:r>
            <a:endParaRPr lang="zh-TW" altLang="zh-TW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35FFE73B-A931-48EE-8062-8F17CD94550F}"/>
              </a:ext>
            </a:extLst>
          </p:cNvPr>
          <p:cNvSpPr/>
          <p:nvPr/>
        </p:nvSpPr>
        <p:spPr>
          <a:xfrm>
            <a:off x="3172968" y="1792225"/>
            <a:ext cx="21031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箭號: 向右 4">
            <a:extLst>
              <a:ext uri="{FF2B5EF4-FFF2-40B4-BE49-F238E27FC236}">
                <a16:creationId xmlns:a16="http://schemas.microsoft.com/office/drawing/2014/main" id="{1E9A94A6-91AC-45E9-BF48-1A018A386C9B}"/>
              </a:ext>
            </a:extLst>
          </p:cNvPr>
          <p:cNvSpPr/>
          <p:nvPr/>
        </p:nvSpPr>
        <p:spPr>
          <a:xfrm>
            <a:off x="3803904" y="1792225"/>
            <a:ext cx="14630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箭號: 向左 9">
            <a:extLst>
              <a:ext uri="{FF2B5EF4-FFF2-40B4-BE49-F238E27FC236}">
                <a16:creationId xmlns:a16="http://schemas.microsoft.com/office/drawing/2014/main" id="{975E0439-FD8E-45A5-9FAF-6FB74B8B9B78}"/>
              </a:ext>
            </a:extLst>
          </p:cNvPr>
          <p:cNvSpPr/>
          <p:nvPr/>
        </p:nvSpPr>
        <p:spPr>
          <a:xfrm>
            <a:off x="5330952" y="2788920"/>
            <a:ext cx="164592" cy="1463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箭號: 向左 10">
            <a:extLst>
              <a:ext uri="{FF2B5EF4-FFF2-40B4-BE49-F238E27FC236}">
                <a16:creationId xmlns:a16="http://schemas.microsoft.com/office/drawing/2014/main" id="{D321745F-440D-470C-89C7-084B24DD3EBB}"/>
              </a:ext>
            </a:extLst>
          </p:cNvPr>
          <p:cNvSpPr/>
          <p:nvPr/>
        </p:nvSpPr>
        <p:spPr>
          <a:xfrm>
            <a:off x="3557016" y="2788920"/>
            <a:ext cx="246888" cy="1463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箭號: 向左 11">
            <a:extLst>
              <a:ext uri="{FF2B5EF4-FFF2-40B4-BE49-F238E27FC236}">
                <a16:creationId xmlns:a16="http://schemas.microsoft.com/office/drawing/2014/main" id="{86105BE0-461F-4AE3-971F-755DE0FA11DB}"/>
              </a:ext>
            </a:extLst>
          </p:cNvPr>
          <p:cNvSpPr/>
          <p:nvPr/>
        </p:nvSpPr>
        <p:spPr>
          <a:xfrm>
            <a:off x="1929384" y="2788920"/>
            <a:ext cx="246888" cy="1463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31F67191-DB05-459C-9BDF-3A3F105FD2F4}"/>
              </a:ext>
            </a:extLst>
          </p:cNvPr>
          <p:cNvSpPr/>
          <p:nvPr/>
        </p:nvSpPr>
        <p:spPr>
          <a:xfrm flipV="1">
            <a:off x="1993392" y="3355847"/>
            <a:ext cx="182880" cy="146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97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